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6.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7.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8.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9.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0.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1.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2.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3.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5.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6.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7.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8.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9.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20.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21.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22.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23.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24.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25.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26.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27.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28.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29.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30.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31.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32.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33.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34.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35.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36.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37.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38.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39.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40.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41.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42.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43.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44.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45.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46.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47.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48.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98" r:id="rId2"/>
    <p:sldId id="991" r:id="rId3"/>
    <p:sldId id="997" r:id="rId4"/>
    <p:sldId id="993" r:id="rId5"/>
    <p:sldId id="995" r:id="rId6"/>
    <p:sldId id="996" r:id="rId7"/>
    <p:sldId id="989" r:id="rId8"/>
    <p:sldId id="990" r:id="rId9"/>
    <p:sldId id="999" r:id="rId10"/>
    <p:sldId id="1045" r:id="rId11"/>
    <p:sldId id="1035" r:id="rId12"/>
    <p:sldId id="1026" r:id="rId13"/>
    <p:sldId id="1021" r:id="rId14"/>
    <p:sldId id="1022" r:id="rId15"/>
    <p:sldId id="1023" r:id="rId16"/>
    <p:sldId id="1024" r:id="rId17"/>
    <p:sldId id="1008" r:id="rId18"/>
    <p:sldId id="1025" r:id="rId19"/>
    <p:sldId id="1027" r:id="rId20"/>
    <p:sldId id="1009" r:id="rId21"/>
    <p:sldId id="1029" r:id="rId22"/>
    <p:sldId id="1028" r:id="rId23"/>
    <p:sldId id="1033" r:id="rId24"/>
    <p:sldId id="1041" r:id="rId25"/>
    <p:sldId id="1030" r:id="rId26"/>
    <p:sldId id="1005" r:id="rId27"/>
    <p:sldId id="966" r:id="rId28"/>
    <p:sldId id="967" r:id="rId29"/>
    <p:sldId id="965" r:id="rId30"/>
    <p:sldId id="1001" r:id="rId31"/>
    <p:sldId id="981" r:id="rId32"/>
    <p:sldId id="970" r:id="rId33"/>
    <p:sldId id="971" r:id="rId34"/>
    <p:sldId id="977" r:id="rId35"/>
    <p:sldId id="978" r:id="rId36"/>
    <p:sldId id="1037" r:id="rId37"/>
    <p:sldId id="1038" r:id="rId38"/>
    <p:sldId id="984" r:id="rId39"/>
    <p:sldId id="1042" r:id="rId40"/>
    <p:sldId id="1040" r:id="rId41"/>
    <p:sldId id="1043" r:id="rId42"/>
    <p:sldId id="985" r:id="rId43"/>
    <p:sldId id="988" r:id="rId44"/>
    <p:sldId id="1014" r:id="rId45"/>
    <p:sldId id="1019" r:id="rId46"/>
    <p:sldId id="1013" r:id="rId47"/>
    <p:sldId id="1044" r:id="rId48"/>
    <p:sldId id="1039" r:id="rId49"/>
    <p:sldId id="1034" r:id="rId50"/>
    <p:sldId id="957" r:id="rId51"/>
    <p:sldId id="959" r:id="rId52"/>
  </p:sldIdLst>
  <p:sldSz cx="12192000" cy="6858000"/>
  <p:notesSz cx="7102475" cy="9388475"/>
  <p:custDataLst>
    <p:tags r:id="rId5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9900"/>
    <a:srgbClr val="0033CC"/>
    <a:srgbClr val="336600"/>
    <a:srgbClr val="EF9BE3"/>
    <a:srgbClr val="CE22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7" autoAdjust="0"/>
    <p:restoredTop sz="95915" autoAdjust="0"/>
  </p:normalViewPr>
  <p:slideViewPr>
    <p:cSldViewPr>
      <p:cViewPr varScale="1">
        <p:scale>
          <a:sx n="92" d="100"/>
          <a:sy n="92" d="100"/>
        </p:scale>
        <p:origin x="57"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A4548257-F7B5-4FA2-BB58-AB4DAF820B23}" type="datetimeFigureOut">
              <a:rPr lang="en-US" smtClean="0"/>
              <a:t>11/13/2024</a:t>
            </a:fld>
            <a:endParaRPr lang="en-US"/>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73D8DC27-99C7-42E4-A767-CA85199B6FF6}" type="slidenum">
              <a:rPr lang="en-US" smtClean="0"/>
              <a:t>‹#›</a:t>
            </a:fld>
            <a:endParaRPr lang="en-US"/>
          </a:p>
        </p:txBody>
      </p:sp>
    </p:spTree>
    <p:extLst>
      <p:ext uri="{BB962C8B-B14F-4D97-AF65-F5344CB8AC3E}">
        <p14:creationId xmlns:p14="http://schemas.microsoft.com/office/powerpoint/2010/main" val="2524059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8DC27-99C7-42E4-A767-CA85199B6FF6}" type="slidenum">
              <a:rPr lang="en-US" smtClean="0"/>
              <a:t>1</a:t>
            </a:fld>
            <a:endParaRPr lang="en-US"/>
          </a:p>
        </p:txBody>
      </p:sp>
    </p:spTree>
    <p:extLst>
      <p:ext uri="{BB962C8B-B14F-4D97-AF65-F5344CB8AC3E}">
        <p14:creationId xmlns:p14="http://schemas.microsoft.com/office/powerpoint/2010/main" val="3808833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1AEDB-485D-967C-FA1B-39B896EF11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9502A0-528A-314F-FADE-A7BE757496D5}"/>
              </a:ext>
            </a:extLst>
          </p:cNvPr>
          <p:cNvSpPr>
            <a:spLocks noGrp="1" noRot="1" noChangeAspect="1"/>
          </p:cNvSpPr>
          <p:nvPr>
            <p:ph type="sldImg"/>
          </p:nvPr>
        </p:nvSpPr>
        <p:spPr>
          <a:xfrm>
            <a:off x="423863" y="704850"/>
            <a:ext cx="6254750" cy="3519488"/>
          </a:xfrm>
        </p:spPr>
      </p:sp>
      <p:sp>
        <p:nvSpPr>
          <p:cNvPr id="3" name="Notes Placeholder 2">
            <a:extLst>
              <a:ext uri="{FF2B5EF4-FFF2-40B4-BE49-F238E27FC236}">
                <a16:creationId xmlns:a16="http://schemas.microsoft.com/office/drawing/2014/main" id="{BEB5FD87-FE50-6570-EFBA-D8D21C310ABA}"/>
              </a:ext>
            </a:extLst>
          </p:cNvPr>
          <p:cNvSpPr>
            <a:spLocks noGrp="1"/>
          </p:cNvSpPr>
          <p:nvPr>
            <p:ph type="body" idx="1"/>
          </p:nvPr>
        </p:nvSpPr>
        <p:spPr/>
        <p:txBody>
          <a:bodyPr/>
          <a:lstStyle/>
          <a:p>
            <a:pPr defTabSz="942289">
              <a:defRPr/>
            </a:pPr>
            <a:endParaRPr lang="en-US" dirty="0"/>
          </a:p>
        </p:txBody>
      </p:sp>
      <p:sp>
        <p:nvSpPr>
          <p:cNvPr id="4" name="Slide Number Placeholder 3">
            <a:extLst>
              <a:ext uri="{FF2B5EF4-FFF2-40B4-BE49-F238E27FC236}">
                <a16:creationId xmlns:a16="http://schemas.microsoft.com/office/drawing/2014/main" id="{BB116C62-2797-B4DF-88E9-E6417DE5559C}"/>
              </a:ext>
            </a:extLst>
          </p:cNvPr>
          <p:cNvSpPr>
            <a:spLocks noGrp="1"/>
          </p:cNvSpPr>
          <p:nvPr>
            <p:ph type="sldNum" sz="quarter" idx="10"/>
          </p:nvPr>
        </p:nvSpPr>
        <p:spPr/>
        <p:txBody>
          <a:bodyPr/>
          <a:lstStyle/>
          <a:p>
            <a:fld id="{73D8DC27-99C7-42E4-A767-CA85199B6FF6}" type="slidenum">
              <a:rPr lang="en-US" smtClean="0"/>
              <a:t>10</a:t>
            </a:fld>
            <a:endParaRPr lang="en-US"/>
          </a:p>
        </p:txBody>
      </p:sp>
    </p:spTree>
    <p:extLst>
      <p:ext uri="{BB962C8B-B14F-4D97-AF65-F5344CB8AC3E}">
        <p14:creationId xmlns:p14="http://schemas.microsoft.com/office/powerpoint/2010/main" val="2600814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E9995-5182-C533-F8D4-3C9DCF03F3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8084F7-CCAC-3D15-5CC7-F517631F2381}"/>
              </a:ext>
            </a:extLst>
          </p:cNvPr>
          <p:cNvSpPr>
            <a:spLocks noGrp="1" noRot="1" noChangeAspect="1"/>
          </p:cNvSpPr>
          <p:nvPr>
            <p:ph type="sldImg"/>
          </p:nvPr>
        </p:nvSpPr>
        <p:spPr>
          <a:xfrm>
            <a:off x="423863" y="704850"/>
            <a:ext cx="6254750" cy="3519488"/>
          </a:xfrm>
        </p:spPr>
      </p:sp>
      <p:sp>
        <p:nvSpPr>
          <p:cNvPr id="3" name="Notes Placeholder 2">
            <a:extLst>
              <a:ext uri="{FF2B5EF4-FFF2-40B4-BE49-F238E27FC236}">
                <a16:creationId xmlns:a16="http://schemas.microsoft.com/office/drawing/2014/main" id="{3048CFBC-3093-D7A9-AD9C-CD722B592D18}"/>
              </a:ext>
            </a:extLst>
          </p:cNvPr>
          <p:cNvSpPr>
            <a:spLocks noGrp="1"/>
          </p:cNvSpPr>
          <p:nvPr>
            <p:ph type="body" idx="1"/>
          </p:nvPr>
        </p:nvSpPr>
        <p:spPr/>
        <p:txBody>
          <a:bodyPr/>
          <a:lstStyle/>
          <a:p>
            <a:pPr defTabSz="942289">
              <a:defRPr/>
            </a:pPr>
            <a:endParaRPr lang="en-US" dirty="0"/>
          </a:p>
        </p:txBody>
      </p:sp>
      <p:sp>
        <p:nvSpPr>
          <p:cNvPr id="4" name="Slide Number Placeholder 3">
            <a:extLst>
              <a:ext uri="{FF2B5EF4-FFF2-40B4-BE49-F238E27FC236}">
                <a16:creationId xmlns:a16="http://schemas.microsoft.com/office/drawing/2014/main" id="{C5742CE4-067E-488A-5EEC-7C68C9401E52}"/>
              </a:ext>
            </a:extLst>
          </p:cNvPr>
          <p:cNvSpPr>
            <a:spLocks noGrp="1"/>
          </p:cNvSpPr>
          <p:nvPr>
            <p:ph type="sldNum" sz="quarter" idx="10"/>
          </p:nvPr>
        </p:nvSpPr>
        <p:spPr/>
        <p:txBody>
          <a:bodyPr/>
          <a:lstStyle/>
          <a:p>
            <a:fld id="{73D8DC27-99C7-42E4-A767-CA85199B6FF6}" type="slidenum">
              <a:rPr lang="en-US" smtClean="0"/>
              <a:t>11</a:t>
            </a:fld>
            <a:endParaRPr lang="en-US"/>
          </a:p>
        </p:txBody>
      </p:sp>
    </p:spTree>
    <p:extLst>
      <p:ext uri="{BB962C8B-B14F-4D97-AF65-F5344CB8AC3E}">
        <p14:creationId xmlns:p14="http://schemas.microsoft.com/office/powerpoint/2010/main" val="3271833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D84C9-D2BE-7320-3A75-85923E8159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24F187-FDB4-410C-96C1-C2CD15726A0D}"/>
              </a:ext>
            </a:extLst>
          </p:cNvPr>
          <p:cNvSpPr>
            <a:spLocks noGrp="1" noRot="1" noChangeAspect="1"/>
          </p:cNvSpPr>
          <p:nvPr>
            <p:ph type="sldImg"/>
          </p:nvPr>
        </p:nvSpPr>
        <p:spPr>
          <a:xfrm>
            <a:off x="423863" y="704850"/>
            <a:ext cx="6254750" cy="3519488"/>
          </a:xfrm>
        </p:spPr>
      </p:sp>
      <p:sp>
        <p:nvSpPr>
          <p:cNvPr id="3" name="Notes Placeholder 2">
            <a:extLst>
              <a:ext uri="{FF2B5EF4-FFF2-40B4-BE49-F238E27FC236}">
                <a16:creationId xmlns:a16="http://schemas.microsoft.com/office/drawing/2014/main" id="{5800AAD5-81D7-E448-C42B-C19D29F56F52}"/>
              </a:ext>
            </a:extLst>
          </p:cNvPr>
          <p:cNvSpPr>
            <a:spLocks noGrp="1"/>
          </p:cNvSpPr>
          <p:nvPr>
            <p:ph type="body" idx="1"/>
          </p:nvPr>
        </p:nvSpPr>
        <p:spPr/>
        <p:txBody>
          <a:bodyPr/>
          <a:lstStyle/>
          <a:p>
            <a:pPr defTabSz="942289">
              <a:defRPr/>
            </a:pPr>
            <a:endParaRPr lang="en-US" dirty="0"/>
          </a:p>
        </p:txBody>
      </p:sp>
      <p:sp>
        <p:nvSpPr>
          <p:cNvPr id="4" name="Slide Number Placeholder 3">
            <a:extLst>
              <a:ext uri="{FF2B5EF4-FFF2-40B4-BE49-F238E27FC236}">
                <a16:creationId xmlns:a16="http://schemas.microsoft.com/office/drawing/2014/main" id="{3DE71651-ABE8-4980-EFDA-51ED3CDBA630}"/>
              </a:ext>
            </a:extLst>
          </p:cNvPr>
          <p:cNvSpPr>
            <a:spLocks noGrp="1"/>
          </p:cNvSpPr>
          <p:nvPr>
            <p:ph type="sldNum" sz="quarter" idx="10"/>
          </p:nvPr>
        </p:nvSpPr>
        <p:spPr/>
        <p:txBody>
          <a:bodyPr/>
          <a:lstStyle/>
          <a:p>
            <a:fld id="{73D8DC27-99C7-42E4-A767-CA85199B6FF6}" type="slidenum">
              <a:rPr lang="en-US" smtClean="0"/>
              <a:t>12</a:t>
            </a:fld>
            <a:endParaRPr lang="en-US"/>
          </a:p>
        </p:txBody>
      </p:sp>
    </p:spTree>
    <p:extLst>
      <p:ext uri="{BB962C8B-B14F-4D97-AF65-F5344CB8AC3E}">
        <p14:creationId xmlns:p14="http://schemas.microsoft.com/office/powerpoint/2010/main" val="2176895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87B54-0BF7-BE34-BB3D-CCBCFB9B1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8E1752-20BC-F8BA-95B6-C26A12B7B193}"/>
              </a:ext>
            </a:extLst>
          </p:cNvPr>
          <p:cNvSpPr>
            <a:spLocks noGrp="1" noRot="1" noChangeAspect="1"/>
          </p:cNvSpPr>
          <p:nvPr>
            <p:ph type="sldImg"/>
          </p:nvPr>
        </p:nvSpPr>
        <p:spPr>
          <a:xfrm>
            <a:off x="423863" y="704850"/>
            <a:ext cx="6254750" cy="3519488"/>
          </a:xfrm>
        </p:spPr>
      </p:sp>
      <p:sp>
        <p:nvSpPr>
          <p:cNvPr id="3" name="Notes Placeholder 2">
            <a:extLst>
              <a:ext uri="{FF2B5EF4-FFF2-40B4-BE49-F238E27FC236}">
                <a16:creationId xmlns:a16="http://schemas.microsoft.com/office/drawing/2014/main" id="{136706C1-2F75-7971-A430-8F2753503CA3}"/>
              </a:ext>
            </a:extLst>
          </p:cNvPr>
          <p:cNvSpPr>
            <a:spLocks noGrp="1"/>
          </p:cNvSpPr>
          <p:nvPr>
            <p:ph type="body" idx="1"/>
          </p:nvPr>
        </p:nvSpPr>
        <p:spPr/>
        <p:txBody>
          <a:bodyPr/>
          <a:lstStyle/>
          <a:p>
            <a:pPr defTabSz="942289">
              <a:defRPr/>
            </a:pPr>
            <a:endParaRPr lang="en-US" dirty="0"/>
          </a:p>
        </p:txBody>
      </p:sp>
      <p:sp>
        <p:nvSpPr>
          <p:cNvPr id="4" name="Slide Number Placeholder 3">
            <a:extLst>
              <a:ext uri="{FF2B5EF4-FFF2-40B4-BE49-F238E27FC236}">
                <a16:creationId xmlns:a16="http://schemas.microsoft.com/office/drawing/2014/main" id="{293E8ED8-8FA1-3DB9-4C77-2FB108626173}"/>
              </a:ext>
            </a:extLst>
          </p:cNvPr>
          <p:cNvSpPr>
            <a:spLocks noGrp="1"/>
          </p:cNvSpPr>
          <p:nvPr>
            <p:ph type="sldNum" sz="quarter" idx="10"/>
          </p:nvPr>
        </p:nvSpPr>
        <p:spPr/>
        <p:txBody>
          <a:bodyPr/>
          <a:lstStyle/>
          <a:p>
            <a:fld id="{73D8DC27-99C7-42E4-A767-CA85199B6FF6}" type="slidenum">
              <a:rPr lang="en-US" smtClean="0"/>
              <a:t>13</a:t>
            </a:fld>
            <a:endParaRPr lang="en-US"/>
          </a:p>
        </p:txBody>
      </p:sp>
    </p:spTree>
    <p:extLst>
      <p:ext uri="{BB962C8B-B14F-4D97-AF65-F5344CB8AC3E}">
        <p14:creationId xmlns:p14="http://schemas.microsoft.com/office/powerpoint/2010/main" val="3038061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B2E2D-3754-F6A5-80A1-61B139CE8C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1F4A96-67CC-8E6B-6D4C-1E228075ED2B}"/>
              </a:ext>
            </a:extLst>
          </p:cNvPr>
          <p:cNvSpPr>
            <a:spLocks noGrp="1" noRot="1" noChangeAspect="1"/>
          </p:cNvSpPr>
          <p:nvPr>
            <p:ph type="sldImg"/>
          </p:nvPr>
        </p:nvSpPr>
        <p:spPr>
          <a:xfrm>
            <a:off x="423863" y="704850"/>
            <a:ext cx="6254750" cy="3519488"/>
          </a:xfrm>
        </p:spPr>
      </p:sp>
      <p:sp>
        <p:nvSpPr>
          <p:cNvPr id="3" name="Notes Placeholder 2">
            <a:extLst>
              <a:ext uri="{FF2B5EF4-FFF2-40B4-BE49-F238E27FC236}">
                <a16:creationId xmlns:a16="http://schemas.microsoft.com/office/drawing/2014/main" id="{05C50434-2C74-3215-6930-C0D62AA964A2}"/>
              </a:ext>
            </a:extLst>
          </p:cNvPr>
          <p:cNvSpPr>
            <a:spLocks noGrp="1"/>
          </p:cNvSpPr>
          <p:nvPr>
            <p:ph type="body" idx="1"/>
          </p:nvPr>
        </p:nvSpPr>
        <p:spPr/>
        <p:txBody>
          <a:bodyPr/>
          <a:lstStyle/>
          <a:p>
            <a:pPr defTabSz="942289">
              <a:defRPr/>
            </a:pPr>
            <a:endParaRPr lang="en-US" dirty="0"/>
          </a:p>
        </p:txBody>
      </p:sp>
      <p:sp>
        <p:nvSpPr>
          <p:cNvPr id="4" name="Slide Number Placeholder 3">
            <a:extLst>
              <a:ext uri="{FF2B5EF4-FFF2-40B4-BE49-F238E27FC236}">
                <a16:creationId xmlns:a16="http://schemas.microsoft.com/office/drawing/2014/main" id="{B40AF923-DB4D-A559-4FB9-AD442287C008}"/>
              </a:ext>
            </a:extLst>
          </p:cNvPr>
          <p:cNvSpPr>
            <a:spLocks noGrp="1"/>
          </p:cNvSpPr>
          <p:nvPr>
            <p:ph type="sldNum" sz="quarter" idx="10"/>
          </p:nvPr>
        </p:nvSpPr>
        <p:spPr/>
        <p:txBody>
          <a:bodyPr/>
          <a:lstStyle/>
          <a:p>
            <a:fld id="{73D8DC27-99C7-42E4-A767-CA85199B6FF6}" type="slidenum">
              <a:rPr lang="en-US" smtClean="0"/>
              <a:t>14</a:t>
            </a:fld>
            <a:endParaRPr lang="en-US"/>
          </a:p>
        </p:txBody>
      </p:sp>
    </p:spTree>
    <p:extLst>
      <p:ext uri="{BB962C8B-B14F-4D97-AF65-F5344CB8AC3E}">
        <p14:creationId xmlns:p14="http://schemas.microsoft.com/office/powerpoint/2010/main" val="1871719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43A5D-51A9-2513-E5FB-C6041F03C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450B08-879B-43BF-0591-335A1CE8ED8D}"/>
              </a:ext>
            </a:extLst>
          </p:cNvPr>
          <p:cNvSpPr>
            <a:spLocks noGrp="1" noRot="1" noChangeAspect="1"/>
          </p:cNvSpPr>
          <p:nvPr>
            <p:ph type="sldImg"/>
          </p:nvPr>
        </p:nvSpPr>
        <p:spPr>
          <a:xfrm>
            <a:off x="423863" y="704850"/>
            <a:ext cx="6254750" cy="3519488"/>
          </a:xfrm>
        </p:spPr>
      </p:sp>
      <p:sp>
        <p:nvSpPr>
          <p:cNvPr id="3" name="Notes Placeholder 2">
            <a:extLst>
              <a:ext uri="{FF2B5EF4-FFF2-40B4-BE49-F238E27FC236}">
                <a16:creationId xmlns:a16="http://schemas.microsoft.com/office/drawing/2014/main" id="{00034EDB-7BF7-2D22-CCBC-856BF0EC48A6}"/>
              </a:ext>
            </a:extLst>
          </p:cNvPr>
          <p:cNvSpPr>
            <a:spLocks noGrp="1"/>
          </p:cNvSpPr>
          <p:nvPr>
            <p:ph type="body" idx="1"/>
          </p:nvPr>
        </p:nvSpPr>
        <p:spPr/>
        <p:txBody>
          <a:bodyPr/>
          <a:lstStyle/>
          <a:p>
            <a:pPr defTabSz="942289">
              <a:defRPr/>
            </a:pPr>
            <a:endParaRPr lang="en-US" dirty="0"/>
          </a:p>
        </p:txBody>
      </p:sp>
      <p:sp>
        <p:nvSpPr>
          <p:cNvPr id="4" name="Slide Number Placeholder 3">
            <a:extLst>
              <a:ext uri="{FF2B5EF4-FFF2-40B4-BE49-F238E27FC236}">
                <a16:creationId xmlns:a16="http://schemas.microsoft.com/office/drawing/2014/main" id="{70CB827D-0D37-7C55-A3FB-F89F1D7BD34D}"/>
              </a:ext>
            </a:extLst>
          </p:cNvPr>
          <p:cNvSpPr>
            <a:spLocks noGrp="1"/>
          </p:cNvSpPr>
          <p:nvPr>
            <p:ph type="sldNum" sz="quarter" idx="10"/>
          </p:nvPr>
        </p:nvSpPr>
        <p:spPr/>
        <p:txBody>
          <a:bodyPr/>
          <a:lstStyle/>
          <a:p>
            <a:fld id="{73D8DC27-99C7-42E4-A767-CA85199B6FF6}" type="slidenum">
              <a:rPr lang="en-US" smtClean="0"/>
              <a:t>15</a:t>
            </a:fld>
            <a:endParaRPr lang="en-US"/>
          </a:p>
        </p:txBody>
      </p:sp>
    </p:spTree>
    <p:extLst>
      <p:ext uri="{BB962C8B-B14F-4D97-AF65-F5344CB8AC3E}">
        <p14:creationId xmlns:p14="http://schemas.microsoft.com/office/powerpoint/2010/main" val="1421018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9FDC4-8EFA-CFFB-D11D-B89F23C5D6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5E2546-3D7B-4D7E-AC81-E74C6DE117A4}"/>
              </a:ext>
            </a:extLst>
          </p:cNvPr>
          <p:cNvSpPr>
            <a:spLocks noGrp="1" noRot="1" noChangeAspect="1"/>
          </p:cNvSpPr>
          <p:nvPr>
            <p:ph type="sldImg"/>
          </p:nvPr>
        </p:nvSpPr>
        <p:spPr>
          <a:xfrm>
            <a:off x="423863" y="704850"/>
            <a:ext cx="6254750" cy="3519488"/>
          </a:xfrm>
        </p:spPr>
      </p:sp>
      <p:sp>
        <p:nvSpPr>
          <p:cNvPr id="3" name="Notes Placeholder 2">
            <a:extLst>
              <a:ext uri="{FF2B5EF4-FFF2-40B4-BE49-F238E27FC236}">
                <a16:creationId xmlns:a16="http://schemas.microsoft.com/office/drawing/2014/main" id="{D9CCD4DE-B6B0-7D4D-863E-A54105A6D77F}"/>
              </a:ext>
            </a:extLst>
          </p:cNvPr>
          <p:cNvSpPr>
            <a:spLocks noGrp="1"/>
          </p:cNvSpPr>
          <p:nvPr>
            <p:ph type="body" idx="1"/>
          </p:nvPr>
        </p:nvSpPr>
        <p:spPr/>
        <p:txBody>
          <a:bodyPr/>
          <a:lstStyle/>
          <a:p>
            <a:pPr defTabSz="942289">
              <a:defRPr/>
            </a:pPr>
            <a:endParaRPr lang="en-US" dirty="0"/>
          </a:p>
        </p:txBody>
      </p:sp>
      <p:sp>
        <p:nvSpPr>
          <p:cNvPr id="4" name="Slide Number Placeholder 3">
            <a:extLst>
              <a:ext uri="{FF2B5EF4-FFF2-40B4-BE49-F238E27FC236}">
                <a16:creationId xmlns:a16="http://schemas.microsoft.com/office/drawing/2014/main" id="{02BBC738-1B17-8EC7-D0F5-0F290AD25287}"/>
              </a:ext>
            </a:extLst>
          </p:cNvPr>
          <p:cNvSpPr>
            <a:spLocks noGrp="1"/>
          </p:cNvSpPr>
          <p:nvPr>
            <p:ph type="sldNum" sz="quarter" idx="10"/>
          </p:nvPr>
        </p:nvSpPr>
        <p:spPr/>
        <p:txBody>
          <a:bodyPr/>
          <a:lstStyle/>
          <a:p>
            <a:fld id="{73D8DC27-99C7-42E4-A767-CA85199B6FF6}" type="slidenum">
              <a:rPr lang="en-US" smtClean="0"/>
              <a:t>16</a:t>
            </a:fld>
            <a:endParaRPr lang="en-US"/>
          </a:p>
        </p:txBody>
      </p:sp>
    </p:spTree>
    <p:extLst>
      <p:ext uri="{BB962C8B-B14F-4D97-AF65-F5344CB8AC3E}">
        <p14:creationId xmlns:p14="http://schemas.microsoft.com/office/powerpoint/2010/main" val="1277831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819A8-9BEF-305E-DDB9-9A6756BDE5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E5FF63-2D23-CABF-516D-FC976CA61768}"/>
              </a:ext>
            </a:extLst>
          </p:cNvPr>
          <p:cNvSpPr>
            <a:spLocks noGrp="1" noRot="1" noChangeAspect="1"/>
          </p:cNvSpPr>
          <p:nvPr>
            <p:ph type="sldImg"/>
          </p:nvPr>
        </p:nvSpPr>
        <p:spPr>
          <a:xfrm>
            <a:off x="423863" y="704850"/>
            <a:ext cx="6254750" cy="3519488"/>
          </a:xfrm>
        </p:spPr>
      </p:sp>
      <p:sp>
        <p:nvSpPr>
          <p:cNvPr id="3" name="Notes Placeholder 2">
            <a:extLst>
              <a:ext uri="{FF2B5EF4-FFF2-40B4-BE49-F238E27FC236}">
                <a16:creationId xmlns:a16="http://schemas.microsoft.com/office/drawing/2014/main" id="{3FFFE8D6-321F-2B70-534B-11B7B0186F74}"/>
              </a:ext>
            </a:extLst>
          </p:cNvPr>
          <p:cNvSpPr>
            <a:spLocks noGrp="1"/>
          </p:cNvSpPr>
          <p:nvPr>
            <p:ph type="body" idx="1"/>
          </p:nvPr>
        </p:nvSpPr>
        <p:spPr/>
        <p:txBody>
          <a:bodyPr/>
          <a:lstStyle/>
          <a:p>
            <a:pPr defTabSz="942289">
              <a:defRPr/>
            </a:pPr>
            <a:endParaRPr lang="en-US" dirty="0"/>
          </a:p>
        </p:txBody>
      </p:sp>
      <p:sp>
        <p:nvSpPr>
          <p:cNvPr id="4" name="Slide Number Placeholder 3">
            <a:extLst>
              <a:ext uri="{FF2B5EF4-FFF2-40B4-BE49-F238E27FC236}">
                <a16:creationId xmlns:a16="http://schemas.microsoft.com/office/drawing/2014/main" id="{A78D9FC5-6C70-9A4B-669A-37B1A1E55C8C}"/>
              </a:ext>
            </a:extLst>
          </p:cNvPr>
          <p:cNvSpPr>
            <a:spLocks noGrp="1"/>
          </p:cNvSpPr>
          <p:nvPr>
            <p:ph type="sldNum" sz="quarter" idx="10"/>
          </p:nvPr>
        </p:nvSpPr>
        <p:spPr/>
        <p:txBody>
          <a:bodyPr/>
          <a:lstStyle/>
          <a:p>
            <a:fld id="{73D8DC27-99C7-42E4-A767-CA85199B6FF6}" type="slidenum">
              <a:rPr lang="en-US" smtClean="0"/>
              <a:t>17</a:t>
            </a:fld>
            <a:endParaRPr lang="en-US"/>
          </a:p>
        </p:txBody>
      </p:sp>
    </p:spTree>
    <p:extLst>
      <p:ext uri="{BB962C8B-B14F-4D97-AF65-F5344CB8AC3E}">
        <p14:creationId xmlns:p14="http://schemas.microsoft.com/office/powerpoint/2010/main" val="989279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11F86-97E9-C08C-08C0-9714247BE4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F925A6-8770-F2B7-65F9-B438E0DC14CE}"/>
              </a:ext>
            </a:extLst>
          </p:cNvPr>
          <p:cNvSpPr>
            <a:spLocks noGrp="1" noRot="1" noChangeAspect="1"/>
          </p:cNvSpPr>
          <p:nvPr>
            <p:ph type="sldImg"/>
          </p:nvPr>
        </p:nvSpPr>
        <p:spPr>
          <a:xfrm>
            <a:off x="423863" y="704850"/>
            <a:ext cx="6254750" cy="3519488"/>
          </a:xfrm>
        </p:spPr>
      </p:sp>
      <p:sp>
        <p:nvSpPr>
          <p:cNvPr id="3" name="Notes Placeholder 2">
            <a:extLst>
              <a:ext uri="{FF2B5EF4-FFF2-40B4-BE49-F238E27FC236}">
                <a16:creationId xmlns:a16="http://schemas.microsoft.com/office/drawing/2014/main" id="{B4E17AC6-A8AF-95D7-59B7-A3AB19917049}"/>
              </a:ext>
            </a:extLst>
          </p:cNvPr>
          <p:cNvSpPr>
            <a:spLocks noGrp="1"/>
          </p:cNvSpPr>
          <p:nvPr>
            <p:ph type="body" idx="1"/>
          </p:nvPr>
        </p:nvSpPr>
        <p:spPr/>
        <p:txBody>
          <a:bodyPr/>
          <a:lstStyle/>
          <a:p>
            <a:pPr defTabSz="942289">
              <a:defRPr/>
            </a:pPr>
            <a:endParaRPr lang="en-US" dirty="0"/>
          </a:p>
        </p:txBody>
      </p:sp>
      <p:sp>
        <p:nvSpPr>
          <p:cNvPr id="4" name="Slide Number Placeholder 3">
            <a:extLst>
              <a:ext uri="{FF2B5EF4-FFF2-40B4-BE49-F238E27FC236}">
                <a16:creationId xmlns:a16="http://schemas.microsoft.com/office/drawing/2014/main" id="{CFB39622-CAAF-5C11-C0AB-E4B825A3575D}"/>
              </a:ext>
            </a:extLst>
          </p:cNvPr>
          <p:cNvSpPr>
            <a:spLocks noGrp="1"/>
          </p:cNvSpPr>
          <p:nvPr>
            <p:ph type="sldNum" sz="quarter" idx="10"/>
          </p:nvPr>
        </p:nvSpPr>
        <p:spPr/>
        <p:txBody>
          <a:bodyPr/>
          <a:lstStyle/>
          <a:p>
            <a:fld id="{73D8DC27-99C7-42E4-A767-CA85199B6FF6}" type="slidenum">
              <a:rPr lang="en-US" smtClean="0"/>
              <a:t>18</a:t>
            </a:fld>
            <a:endParaRPr lang="en-US"/>
          </a:p>
        </p:txBody>
      </p:sp>
    </p:spTree>
    <p:extLst>
      <p:ext uri="{BB962C8B-B14F-4D97-AF65-F5344CB8AC3E}">
        <p14:creationId xmlns:p14="http://schemas.microsoft.com/office/powerpoint/2010/main" val="3706671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1C41F-4770-F825-AA67-F32885CDFE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E49A79-3FF8-ADE5-5A69-6903A334EB3D}"/>
              </a:ext>
            </a:extLst>
          </p:cNvPr>
          <p:cNvSpPr>
            <a:spLocks noGrp="1" noRot="1" noChangeAspect="1"/>
          </p:cNvSpPr>
          <p:nvPr>
            <p:ph type="sldImg"/>
          </p:nvPr>
        </p:nvSpPr>
        <p:spPr>
          <a:xfrm>
            <a:off x="423863" y="704850"/>
            <a:ext cx="6254750" cy="3519488"/>
          </a:xfrm>
        </p:spPr>
      </p:sp>
      <p:sp>
        <p:nvSpPr>
          <p:cNvPr id="3" name="Notes Placeholder 2">
            <a:extLst>
              <a:ext uri="{FF2B5EF4-FFF2-40B4-BE49-F238E27FC236}">
                <a16:creationId xmlns:a16="http://schemas.microsoft.com/office/drawing/2014/main" id="{8955E9AA-6C87-53EA-85F0-55E44FE38FB7}"/>
              </a:ext>
            </a:extLst>
          </p:cNvPr>
          <p:cNvSpPr>
            <a:spLocks noGrp="1"/>
          </p:cNvSpPr>
          <p:nvPr>
            <p:ph type="body" idx="1"/>
          </p:nvPr>
        </p:nvSpPr>
        <p:spPr/>
        <p:txBody>
          <a:bodyPr/>
          <a:lstStyle/>
          <a:p>
            <a:pPr defTabSz="942289">
              <a:defRPr/>
            </a:pPr>
            <a:endParaRPr lang="en-US" dirty="0"/>
          </a:p>
        </p:txBody>
      </p:sp>
      <p:sp>
        <p:nvSpPr>
          <p:cNvPr id="4" name="Slide Number Placeholder 3">
            <a:extLst>
              <a:ext uri="{FF2B5EF4-FFF2-40B4-BE49-F238E27FC236}">
                <a16:creationId xmlns:a16="http://schemas.microsoft.com/office/drawing/2014/main" id="{69EB01A3-A9C6-0897-9221-37AC8766EBFB}"/>
              </a:ext>
            </a:extLst>
          </p:cNvPr>
          <p:cNvSpPr>
            <a:spLocks noGrp="1"/>
          </p:cNvSpPr>
          <p:nvPr>
            <p:ph type="sldNum" sz="quarter" idx="10"/>
          </p:nvPr>
        </p:nvSpPr>
        <p:spPr/>
        <p:txBody>
          <a:bodyPr/>
          <a:lstStyle/>
          <a:p>
            <a:fld id="{73D8DC27-99C7-42E4-A767-CA85199B6FF6}" type="slidenum">
              <a:rPr lang="en-US" smtClean="0"/>
              <a:t>19</a:t>
            </a:fld>
            <a:endParaRPr lang="en-US"/>
          </a:p>
        </p:txBody>
      </p:sp>
    </p:spTree>
    <p:extLst>
      <p:ext uri="{BB962C8B-B14F-4D97-AF65-F5344CB8AC3E}">
        <p14:creationId xmlns:p14="http://schemas.microsoft.com/office/powerpoint/2010/main" val="4050038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5AF41-EB14-4C41-C0E3-8508B1B750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FD25C6-5307-0215-C582-DAEE0D24564F}"/>
              </a:ext>
            </a:extLst>
          </p:cNvPr>
          <p:cNvSpPr>
            <a:spLocks noGrp="1" noRot="1" noChangeAspect="1"/>
          </p:cNvSpPr>
          <p:nvPr>
            <p:ph type="sldImg"/>
          </p:nvPr>
        </p:nvSpPr>
        <p:spPr>
          <a:xfrm>
            <a:off x="423863" y="704850"/>
            <a:ext cx="6254750" cy="3519488"/>
          </a:xfrm>
        </p:spPr>
      </p:sp>
      <p:sp>
        <p:nvSpPr>
          <p:cNvPr id="3" name="Notes Placeholder 2">
            <a:extLst>
              <a:ext uri="{FF2B5EF4-FFF2-40B4-BE49-F238E27FC236}">
                <a16:creationId xmlns:a16="http://schemas.microsoft.com/office/drawing/2014/main" id="{C7A5A9D6-37FA-0644-28EF-44DE78DCCD16}"/>
              </a:ext>
            </a:extLst>
          </p:cNvPr>
          <p:cNvSpPr>
            <a:spLocks noGrp="1"/>
          </p:cNvSpPr>
          <p:nvPr>
            <p:ph type="body" idx="1"/>
          </p:nvPr>
        </p:nvSpPr>
        <p:spPr/>
        <p:txBody>
          <a:bodyPr/>
          <a:lstStyle/>
          <a:p>
            <a:pPr defTabSz="942289">
              <a:defRPr/>
            </a:pPr>
            <a:endParaRPr lang="en-US" dirty="0"/>
          </a:p>
        </p:txBody>
      </p:sp>
      <p:sp>
        <p:nvSpPr>
          <p:cNvPr id="4" name="Slide Number Placeholder 3">
            <a:extLst>
              <a:ext uri="{FF2B5EF4-FFF2-40B4-BE49-F238E27FC236}">
                <a16:creationId xmlns:a16="http://schemas.microsoft.com/office/drawing/2014/main" id="{2AEDBDC2-E845-296E-B037-72E1C0FD0C6B}"/>
              </a:ext>
            </a:extLst>
          </p:cNvPr>
          <p:cNvSpPr>
            <a:spLocks noGrp="1"/>
          </p:cNvSpPr>
          <p:nvPr>
            <p:ph type="sldNum" sz="quarter" idx="10"/>
          </p:nvPr>
        </p:nvSpPr>
        <p:spPr/>
        <p:txBody>
          <a:bodyPr/>
          <a:lstStyle/>
          <a:p>
            <a:fld id="{73D8DC27-99C7-42E4-A767-CA85199B6FF6}" type="slidenum">
              <a:rPr lang="en-US" smtClean="0"/>
              <a:t>2</a:t>
            </a:fld>
            <a:endParaRPr lang="en-US"/>
          </a:p>
        </p:txBody>
      </p:sp>
    </p:spTree>
    <p:extLst>
      <p:ext uri="{BB962C8B-B14F-4D97-AF65-F5344CB8AC3E}">
        <p14:creationId xmlns:p14="http://schemas.microsoft.com/office/powerpoint/2010/main" val="27386210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7840D-8B2E-CEAE-5022-0590B65DC8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D31536-C15E-AFBE-F5D3-F1D95397F4CC}"/>
              </a:ext>
            </a:extLst>
          </p:cNvPr>
          <p:cNvSpPr>
            <a:spLocks noGrp="1" noRot="1" noChangeAspect="1"/>
          </p:cNvSpPr>
          <p:nvPr>
            <p:ph type="sldImg"/>
          </p:nvPr>
        </p:nvSpPr>
        <p:spPr>
          <a:xfrm>
            <a:off x="423863" y="704850"/>
            <a:ext cx="6254750" cy="3519488"/>
          </a:xfrm>
        </p:spPr>
      </p:sp>
      <p:sp>
        <p:nvSpPr>
          <p:cNvPr id="3" name="Notes Placeholder 2">
            <a:extLst>
              <a:ext uri="{FF2B5EF4-FFF2-40B4-BE49-F238E27FC236}">
                <a16:creationId xmlns:a16="http://schemas.microsoft.com/office/drawing/2014/main" id="{6B0E538C-CE67-F0AA-4B01-E1EE4C86401C}"/>
              </a:ext>
            </a:extLst>
          </p:cNvPr>
          <p:cNvSpPr>
            <a:spLocks noGrp="1"/>
          </p:cNvSpPr>
          <p:nvPr>
            <p:ph type="body" idx="1"/>
          </p:nvPr>
        </p:nvSpPr>
        <p:spPr/>
        <p:txBody>
          <a:bodyPr/>
          <a:lstStyle/>
          <a:p>
            <a:pPr defTabSz="942289">
              <a:defRPr/>
            </a:pPr>
            <a:endParaRPr lang="en-US" dirty="0"/>
          </a:p>
        </p:txBody>
      </p:sp>
      <p:sp>
        <p:nvSpPr>
          <p:cNvPr id="4" name="Slide Number Placeholder 3">
            <a:extLst>
              <a:ext uri="{FF2B5EF4-FFF2-40B4-BE49-F238E27FC236}">
                <a16:creationId xmlns:a16="http://schemas.microsoft.com/office/drawing/2014/main" id="{BF553E70-9F9E-6F8B-BE21-DB86550304F8}"/>
              </a:ext>
            </a:extLst>
          </p:cNvPr>
          <p:cNvSpPr>
            <a:spLocks noGrp="1"/>
          </p:cNvSpPr>
          <p:nvPr>
            <p:ph type="sldNum" sz="quarter" idx="10"/>
          </p:nvPr>
        </p:nvSpPr>
        <p:spPr/>
        <p:txBody>
          <a:bodyPr/>
          <a:lstStyle/>
          <a:p>
            <a:fld id="{73D8DC27-99C7-42E4-A767-CA85199B6FF6}" type="slidenum">
              <a:rPr lang="en-US" smtClean="0"/>
              <a:t>20</a:t>
            </a:fld>
            <a:endParaRPr lang="en-US"/>
          </a:p>
        </p:txBody>
      </p:sp>
    </p:spTree>
    <p:extLst>
      <p:ext uri="{BB962C8B-B14F-4D97-AF65-F5344CB8AC3E}">
        <p14:creationId xmlns:p14="http://schemas.microsoft.com/office/powerpoint/2010/main" val="63448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46FA5-49F5-40FD-E82F-DBE1C86ADE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01FAF5-27A5-03CD-A964-32B133D6EA63}"/>
              </a:ext>
            </a:extLst>
          </p:cNvPr>
          <p:cNvSpPr>
            <a:spLocks noGrp="1" noRot="1" noChangeAspect="1"/>
          </p:cNvSpPr>
          <p:nvPr>
            <p:ph type="sldImg"/>
          </p:nvPr>
        </p:nvSpPr>
        <p:spPr>
          <a:xfrm>
            <a:off x="423863" y="704850"/>
            <a:ext cx="6254750" cy="3519488"/>
          </a:xfrm>
        </p:spPr>
      </p:sp>
      <p:sp>
        <p:nvSpPr>
          <p:cNvPr id="3" name="Notes Placeholder 2">
            <a:extLst>
              <a:ext uri="{FF2B5EF4-FFF2-40B4-BE49-F238E27FC236}">
                <a16:creationId xmlns:a16="http://schemas.microsoft.com/office/drawing/2014/main" id="{1D3084D3-B3D0-9A16-D34E-E10ADFE4E521}"/>
              </a:ext>
            </a:extLst>
          </p:cNvPr>
          <p:cNvSpPr>
            <a:spLocks noGrp="1"/>
          </p:cNvSpPr>
          <p:nvPr>
            <p:ph type="body" idx="1"/>
          </p:nvPr>
        </p:nvSpPr>
        <p:spPr/>
        <p:txBody>
          <a:bodyPr/>
          <a:lstStyle/>
          <a:p>
            <a:pPr defTabSz="942289">
              <a:defRPr/>
            </a:pPr>
            <a:endParaRPr lang="en-US" dirty="0"/>
          </a:p>
        </p:txBody>
      </p:sp>
      <p:sp>
        <p:nvSpPr>
          <p:cNvPr id="4" name="Slide Number Placeholder 3">
            <a:extLst>
              <a:ext uri="{FF2B5EF4-FFF2-40B4-BE49-F238E27FC236}">
                <a16:creationId xmlns:a16="http://schemas.microsoft.com/office/drawing/2014/main" id="{F50067D5-AB7A-D539-1A61-A5A8AF1A4C4B}"/>
              </a:ext>
            </a:extLst>
          </p:cNvPr>
          <p:cNvSpPr>
            <a:spLocks noGrp="1"/>
          </p:cNvSpPr>
          <p:nvPr>
            <p:ph type="sldNum" sz="quarter" idx="10"/>
          </p:nvPr>
        </p:nvSpPr>
        <p:spPr/>
        <p:txBody>
          <a:bodyPr/>
          <a:lstStyle/>
          <a:p>
            <a:fld id="{73D8DC27-99C7-42E4-A767-CA85199B6FF6}" type="slidenum">
              <a:rPr lang="en-US" smtClean="0"/>
              <a:t>21</a:t>
            </a:fld>
            <a:endParaRPr lang="en-US"/>
          </a:p>
        </p:txBody>
      </p:sp>
    </p:spTree>
    <p:extLst>
      <p:ext uri="{BB962C8B-B14F-4D97-AF65-F5344CB8AC3E}">
        <p14:creationId xmlns:p14="http://schemas.microsoft.com/office/powerpoint/2010/main" val="12452891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17590-D7B9-FFB3-2AE5-3CAE705E8E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E4BD8-0963-AB4F-24E3-742871D8F429}"/>
              </a:ext>
            </a:extLst>
          </p:cNvPr>
          <p:cNvSpPr>
            <a:spLocks noGrp="1" noRot="1" noChangeAspect="1"/>
          </p:cNvSpPr>
          <p:nvPr>
            <p:ph type="sldImg"/>
          </p:nvPr>
        </p:nvSpPr>
        <p:spPr>
          <a:xfrm>
            <a:off x="423863" y="704850"/>
            <a:ext cx="6254750" cy="3519488"/>
          </a:xfrm>
        </p:spPr>
      </p:sp>
      <p:sp>
        <p:nvSpPr>
          <p:cNvPr id="3" name="Notes Placeholder 2">
            <a:extLst>
              <a:ext uri="{FF2B5EF4-FFF2-40B4-BE49-F238E27FC236}">
                <a16:creationId xmlns:a16="http://schemas.microsoft.com/office/drawing/2014/main" id="{134598F6-CB4F-BD5A-9B31-958A34855648}"/>
              </a:ext>
            </a:extLst>
          </p:cNvPr>
          <p:cNvSpPr>
            <a:spLocks noGrp="1"/>
          </p:cNvSpPr>
          <p:nvPr>
            <p:ph type="body" idx="1"/>
          </p:nvPr>
        </p:nvSpPr>
        <p:spPr/>
        <p:txBody>
          <a:bodyPr/>
          <a:lstStyle/>
          <a:p>
            <a:pPr defTabSz="942289">
              <a:defRPr/>
            </a:pPr>
            <a:endParaRPr lang="en-US" dirty="0"/>
          </a:p>
        </p:txBody>
      </p:sp>
      <p:sp>
        <p:nvSpPr>
          <p:cNvPr id="4" name="Slide Number Placeholder 3">
            <a:extLst>
              <a:ext uri="{FF2B5EF4-FFF2-40B4-BE49-F238E27FC236}">
                <a16:creationId xmlns:a16="http://schemas.microsoft.com/office/drawing/2014/main" id="{9631F572-4164-90E9-EBA5-08989D5327B8}"/>
              </a:ext>
            </a:extLst>
          </p:cNvPr>
          <p:cNvSpPr>
            <a:spLocks noGrp="1"/>
          </p:cNvSpPr>
          <p:nvPr>
            <p:ph type="sldNum" sz="quarter" idx="10"/>
          </p:nvPr>
        </p:nvSpPr>
        <p:spPr/>
        <p:txBody>
          <a:bodyPr/>
          <a:lstStyle/>
          <a:p>
            <a:fld id="{73D8DC27-99C7-42E4-A767-CA85199B6FF6}" type="slidenum">
              <a:rPr lang="en-US" smtClean="0"/>
              <a:t>22</a:t>
            </a:fld>
            <a:endParaRPr lang="en-US"/>
          </a:p>
        </p:txBody>
      </p:sp>
    </p:spTree>
    <p:extLst>
      <p:ext uri="{BB962C8B-B14F-4D97-AF65-F5344CB8AC3E}">
        <p14:creationId xmlns:p14="http://schemas.microsoft.com/office/powerpoint/2010/main" val="19085793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198A3-2EA7-8C55-5EC5-54DB83B993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26476F-0554-2681-66AE-4C8BACC6C2BC}"/>
              </a:ext>
            </a:extLst>
          </p:cNvPr>
          <p:cNvSpPr>
            <a:spLocks noGrp="1" noRot="1" noChangeAspect="1"/>
          </p:cNvSpPr>
          <p:nvPr>
            <p:ph type="sldImg"/>
          </p:nvPr>
        </p:nvSpPr>
        <p:spPr>
          <a:xfrm>
            <a:off x="423863" y="704850"/>
            <a:ext cx="6254750" cy="3519488"/>
          </a:xfrm>
        </p:spPr>
      </p:sp>
      <p:sp>
        <p:nvSpPr>
          <p:cNvPr id="3" name="Notes Placeholder 2">
            <a:extLst>
              <a:ext uri="{FF2B5EF4-FFF2-40B4-BE49-F238E27FC236}">
                <a16:creationId xmlns:a16="http://schemas.microsoft.com/office/drawing/2014/main" id="{FB9191FA-99BB-3414-8D7C-28F553962A93}"/>
              </a:ext>
            </a:extLst>
          </p:cNvPr>
          <p:cNvSpPr>
            <a:spLocks noGrp="1"/>
          </p:cNvSpPr>
          <p:nvPr>
            <p:ph type="body" idx="1"/>
          </p:nvPr>
        </p:nvSpPr>
        <p:spPr/>
        <p:txBody>
          <a:bodyPr/>
          <a:lstStyle/>
          <a:p>
            <a:pPr defTabSz="942289">
              <a:defRPr/>
            </a:pPr>
            <a:endParaRPr lang="en-US" dirty="0"/>
          </a:p>
        </p:txBody>
      </p:sp>
      <p:sp>
        <p:nvSpPr>
          <p:cNvPr id="4" name="Slide Number Placeholder 3">
            <a:extLst>
              <a:ext uri="{FF2B5EF4-FFF2-40B4-BE49-F238E27FC236}">
                <a16:creationId xmlns:a16="http://schemas.microsoft.com/office/drawing/2014/main" id="{8B349C60-B087-8CF9-4882-2D91844D003B}"/>
              </a:ext>
            </a:extLst>
          </p:cNvPr>
          <p:cNvSpPr>
            <a:spLocks noGrp="1"/>
          </p:cNvSpPr>
          <p:nvPr>
            <p:ph type="sldNum" sz="quarter" idx="10"/>
          </p:nvPr>
        </p:nvSpPr>
        <p:spPr/>
        <p:txBody>
          <a:bodyPr/>
          <a:lstStyle/>
          <a:p>
            <a:fld id="{73D8DC27-99C7-42E4-A767-CA85199B6FF6}" type="slidenum">
              <a:rPr lang="en-US" smtClean="0"/>
              <a:t>23</a:t>
            </a:fld>
            <a:endParaRPr lang="en-US"/>
          </a:p>
        </p:txBody>
      </p:sp>
    </p:spTree>
    <p:extLst>
      <p:ext uri="{BB962C8B-B14F-4D97-AF65-F5344CB8AC3E}">
        <p14:creationId xmlns:p14="http://schemas.microsoft.com/office/powerpoint/2010/main" val="24718744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5C5C4-FF19-5B2B-7CCB-97A7646E67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24FAE8-0234-B7AA-3DB7-5482980A9D0B}"/>
              </a:ext>
            </a:extLst>
          </p:cNvPr>
          <p:cNvSpPr>
            <a:spLocks noGrp="1" noRot="1" noChangeAspect="1"/>
          </p:cNvSpPr>
          <p:nvPr>
            <p:ph type="sldImg"/>
          </p:nvPr>
        </p:nvSpPr>
        <p:spPr>
          <a:xfrm>
            <a:off x="423863" y="704850"/>
            <a:ext cx="6254750" cy="3519488"/>
          </a:xfrm>
        </p:spPr>
      </p:sp>
      <p:sp>
        <p:nvSpPr>
          <p:cNvPr id="3" name="Notes Placeholder 2">
            <a:extLst>
              <a:ext uri="{FF2B5EF4-FFF2-40B4-BE49-F238E27FC236}">
                <a16:creationId xmlns:a16="http://schemas.microsoft.com/office/drawing/2014/main" id="{3D0E1456-0002-8C6E-9771-7524A5BD0D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A40316-A3B6-E5E9-1CB1-32981E5213A8}"/>
              </a:ext>
            </a:extLst>
          </p:cNvPr>
          <p:cNvSpPr>
            <a:spLocks noGrp="1"/>
          </p:cNvSpPr>
          <p:nvPr>
            <p:ph type="sldNum" sz="quarter" idx="10"/>
          </p:nvPr>
        </p:nvSpPr>
        <p:spPr/>
        <p:txBody>
          <a:bodyPr/>
          <a:lstStyle/>
          <a:p>
            <a:fld id="{73D8DC27-99C7-42E4-A767-CA85199B6FF6}" type="slidenum">
              <a:rPr lang="en-US" smtClean="0"/>
              <a:t>24</a:t>
            </a:fld>
            <a:endParaRPr lang="en-US"/>
          </a:p>
        </p:txBody>
      </p:sp>
    </p:spTree>
    <p:extLst>
      <p:ext uri="{BB962C8B-B14F-4D97-AF65-F5344CB8AC3E}">
        <p14:creationId xmlns:p14="http://schemas.microsoft.com/office/powerpoint/2010/main" val="21498050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3316D-48BD-6AFE-43AB-40D390E34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C76977-10F8-0058-FE06-5C06D4F8A2DF}"/>
              </a:ext>
            </a:extLst>
          </p:cNvPr>
          <p:cNvSpPr>
            <a:spLocks noGrp="1" noRot="1" noChangeAspect="1"/>
          </p:cNvSpPr>
          <p:nvPr>
            <p:ph type="sldImg"/>
          </p:nvPr>
        </p:nvSpPr>
        <p:spPr>
          <a:xfrm>
            <a:off x="423863" y="704850"/>
            <a:ext cx="6254750" cy="3519488"/>
          </a:xfrm>
        </p:spPr>
      </p:sp>
      <p:sp>
        <p:nvSpPr>
          <p:cNvPr id="3" name="Notes Placeholder 2">
            <a:extLst>
              <a:ext uri="{FF2B5EF4-FFF2-40B4-BE49-F238E27FC236}">
                <a16:creationId xmlns:a16="http://schemas.microsoft.com/office/drawing/2014/main" id="{298DEB73-C57F-F9D4-7627-0C314AD22373}"/>
              </a:ext>
            </a:extLst>
          </p:cNvPr>
          <p:cNvSpPr>
            <a:spLocks noGrp="1"/>
          </p:cNvSpPr>
          <p:nvPr>
            <p:ph type="body" idx="1"/>
          </p:nvPr>
        </p:nvSpPr>
        <p:spPr/>
        <p:txBody>
          <a:bodyPr/>
          <a:lstStyle/>
          <a:p>
            <a:pPr defTabSz="942289">
              <a:defRPr/>
            </a:pPr>
            <a:endParaRPr lang="en-US" dirty="0"/>
          </a:p>
        </p:txBody>
      </p:sp>
      <p:sp>
        <p:nvSpPr>
          <p:cNvPr id="4" name="Slide Number Placeholder 3">
            <a:extLst>
              <a:ext uri="{FF2B5EF4-FFF2-40B4-BE49-F238E27FC236}">
                <a16:creationId xmlns:a16="http://schemas.microsoft.com/office/drawing/2014/main" id="{CB3B9958-91FC-5DDB-27FE-18D059CA1816}"/>
              </a:ext>
            </a:extLst>
          </p:cNvPr>
          <p:cNvSpPr>
            <a:spLocks noGrp="1"/>
          </p:cNvSpPr>
          <p:nvPr>
            <p:ph type="sldNum" sz="quarter" idx="10"/>
          </p:nvPr>
        </p:nvSpPr>
        <p:spPr/>
        <p:txBody>
          <a:bodyPr/>
          <a:lstStyle/>
          <a:p>
            <a:fld id="{73D8DC27-99C7-42E4-A767-CA85199B6FF6}" type="slidenum">
              <a:rPr lang="en-US" smtClean="0"/>
              <a:t>25</a:t>
            </a:fld>
            <a:endParaRPr lang="en-US"/>
          </a:p>
        </p:txBody>
      </p:sp>
    </p:spTree>
    <p:extLst>
      <p:ext uri="{BB962C8B-B14F-4D97-AF65-F5344CB8AC3E}">
        <p14:creationId xmlns:p14="http://schemas.microsoft.com/office/powerpoint/2010/main" val="14764069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7C782-5B4C-5291-0E8C-1579F6DA08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F6E5AB-A894-3156-A85B-EE1B9E464923}"/>
              </a:ext>
            </a:extLst>
          </p:cNvPr>
          <p:cNvSpPr>
            <a:spLocks noGrp="1" noRot="1" noChangeAspect="1"/>
          </p:cNvSpPr>
          <p:nvPr>
            <p:ph type="sldImg"/>
          </p:nvPr>
        </p:nvSpPr>
        <p:spPr>
          <a:xfrm>
            <a:off x="423863" y="704850"/>
            <a:ext cx="6254750" cy="3519488"/>
          </a:xfrm>
        </p:spPr>
      </p:sp>
      <p:sp>
        <p:nvSpPr>
          <p:cNvPr id="3" name="Notes Placeholder 2">
            <a:extLst>
              <a:ext uri="{FF2B5EF4-FFF2-40B4-BE49-F238E27FC236}">
                <a16:creationId xmlns:a16="http://schemas.microsoft.com/office/drawing/2014/main" id="{10756DC2-167E-6ECD-22F7-F44D143DF5E2}"/>
              </a:ext>
            </a:extLst>
          </p:cNvPr>
          <p:cNvSpPr>
            <a:spLocks noGrp="1"/>
          </p:cNvSpPr>
          <p:nvPr>
            <p:ph type="body" idx="1"/>
          </p:nvPr>
        </p:nvSpPr>
        <p:spPr/>
        <p:txBody>
          <a:bodyPr/>
          <a:lstStyle/>
          <a:p>
            <a:pPr defTabSz="942289">
              <a:defRPr/>
            </a:pPr>
            <a:endParaRPr lang="en-US" dirty="0"/>
          </a:p>
        </p:txBody>
      </p:sp>
      <p:sp>
        <p:nvSpPr>
          <p:cNvPr id="4" name="Slide Number Placeholder 3">
            <a:extLst>
              <a:ext uri="{FF2B5EF4-FFF2-40B4-BE49-F238E27FC236}">
                <a16:creationId xmlns:a16="http://schemas.microsoft.com/office/drawing/2014/main" id="{528B3DF7-E1D0-2A77-6927-6FAE8B7DBBEB}"/>
              </a:ext>
            </a:extLst>
          </p:cNvPr>
          <p:cNvSpPr>
            <a:spLocks noGrp="1"/>
          </p:cNvSpPr>
          <p:nvPr>
            <p:ph type="sldNum" sz="quarter" idx="10"/>
          </p:nvPr>
        </p:nvSpPr>
        <p:spPr/>
        <p:txBody>
          <a:bodyPr/>
          <a:lstStyle/>
          <a:p>
            <a:fld id="{73D8DC27-99C7-42E4-A767-CA85199B6FF6}" type="slidenum">
              <a:rPr lang="en-US" smtClean="0"/>
              <a:t>26</a:t>
            </a:fld>
            <a:endParaRPr lang="en-US"/>
          </a:p>
        </p:txBody>
      </p:sp>
    </p:spTree>
    <p:extLst>
      <p:ext uri="{BB962C8B-B14F-4D97-AF65-F5344CB8AC3E}">
        <p14:creationId xmlns:p14="http://schemas.microsoft.com/office/powerpoint/2010/main" val="515032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31323-D3AF-37F8-3D4E-94E1834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23BF30-3DDA-5B21-BB23-8D34CDBBEB8C}"/>
              </a:ext>
            </a:extLst>
          </p:cNvPr>
          <p:cNvSpPr>
            <a:spLocks noGrp="1" noRot="1" noChangeAspect="1"/>
          </p:cNvSpPr>
          <p:nvPr>
            <p:ph type="sldImg"/>
          </p:nvPr>
        </p:nvSpPr>
        <p:spPr>
          <a:xfrm>
            <a:off x="423863" y="704850"/>
            <a:ext cx="6254750" cy="3519488"/>
          </a:xfrm>
        </p:spPr>
      </p:sp>
      <p:sp>
        <p:nvSpPr>
          <p:cNvPr id="3" name="Notes Placeholder 2">
            <a:extLst>
              <a:ext uri="{FF2B5EF4-FFF2-40B4-BE49-F238E27FC236}">
                <a16:creationId xmlns:a16="http://schemas.microsoft.com/office/drawing/2014/main" id="{00BA9D8B-E84B-2E86-B93D-F7F7B117CF43}"/>
              </a:ext>
            </a:extLst>
          </p:cNvPr>
          <p:cNvSpPr>
            <a:spLocks noGrp="1"/>
          </p:cNvSpPr>
          <p:nvPr>
            <p:ph type="body" idx="1"/>
          </p:nvPr>
        </p:nvSpPr>
        <p:spPr/>
        <p:txBody>
          <a:bodyPr/>
          <a:lstStyle/>
          <a:p>
            <a:pPr defTabSz="942289">
              <a:defRPr/>
            </a:pPr>
            <a:endParaRPr lang="en-US" dirty="0"/>
          </a:p>
        </p:txBody>
      </p:sp>
      <p:sp>
        <p:nvSpPr>
          <p:cNvPr id="4" name="Slide Number Placeholder 3">
            <a:extLst>
              <a:ext uri="{FF2B5EF4-FFF2-40B4-BE49-F238E27FC236}">
                <a16:creationId xmlns:a16="http://schemas.microsoft.com/office/drawing/2014/main" id="{FED1871A-F48E-CDCF-4299-7734AF7EB05E}"/>
              </a:ext>
            </a:extLst>
          </p:cNvPr>
          <p:cNvSpPr>
            <a:spLocks noGrp="1"/>
          </p:cNvSpPr>
          <p:nvPr>
            <p:ph type="sldNum" sz="quarter" idx="10"/>
          </p:nvPr>
        </p:nvSpPr>
        <p:spPr/>
        <p:txBody>
          <a:bodyPr/>
          <a:lstStyle/>
          <a:p>
            <a:fld id="{73D8DC27-99C7-42E4-A767-CA85199B6FF6}" type="slidenum">
              <a:rPr lang="en-US" smtClean="0"/>
              <a:t>28</a:t>
            </a:fld>
            <a:endParaRPr lang="en-US"/>
          </a:p>
        </p:txBody>
      </p:sp>
    </p:spTree>
    <p:extLst>
      <p:ext uri="{BB962C8B-B14F-4D97-AF65-F5344CB8AC3E}">
        <p14:creationId xmlns:p14="http://schemas.microsoft.com/office/powerpoint/2010/main" val="29810747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FB84E-3412-76D5-4DF9-F4B6B2FFBF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9983B3-9448-2A9E-2A0C-CB51CDA9A474}"/>
              </a:ext>
            </a:extLst>
          </p:cNvPr>
          <p:cNvSpPr>
            <a:spLocks noGrp="1" noRot="1" noChangeAspect="1"/>
          </p:cNvSpPr>
          <p:nvPr>
            <p:ph type="sldImg"/>
          </p:nvPr>
        </p:nvSpPr>
        <p:spPr>
          <a:xfrm>
            <a:off x="423863" y="704850"/>
            <a:ext cx="6254750" cy="3519488"/>
          </a:xfrm>
        </p:spPr>
      </p:sp>
      <p:sp>
        <p:nvSpPr>
          <p:cNvPr id="3" name="Notes Placeholder 2">
            <a:extLst>
              <a:ext uri="{FF2B5EF4-FFF2-40B4-BE49-F238E27FC236}">
                <a16:creationId xmlns:a16="http://schemas.microsoft.com/office/drawing/2014/main" id="{0A47A26C-A792-A229-ED76-F90D27D7D489}"/>
              </a:ext>
            </a:extLst>
          </p:cNvPr>
          <p:cNvSpPr>
            <a:spLocks noGrp="1"/>
          </p:cNvSpPr>
          <p:nvPr>
            <p:ph type="body" idx="1"/>
          </p:nvPr>
        </p:nvSpPr>
        <p:spPr/>
        <p:txBody>
          <a:bodyPr/>
          <a:lstStyle/>
          <a:p>
            <a:pPr defTabSz="942289">
              <a:defRPr/>
            </a:pPr>
            <a:endParaRPr lang="en-US" dirty="0"/>
          </a:p>
        </p:txBody>
      </p:sp>
      <p:sp>
        <p:nvSpPr>
          <p:cNvPr id="4" name="Slide Number Placeholder 3">
            <a:extLst>
              <a:ext uri="{FF2B5EF4-FFF2-40B4-BE49-F238E27FC236}">
                <a16:creationId xmlns:a16="http://schemas.microsoft.com/office/drawing/2014/main" id="{74347200-FF46-9340-F54D-01496FE03A5F}"/>
              </a:ext>
            </a:extLst>
          </p:cNvPr>
          <p:cNvSpPr>
            <a:spLocks noGrp="1"/>
          </p:cNvSpPr>
          <p:nvPr>
            <p:ph type="sldNum" sz="quarter" idx="10"/>
          </p:nvPr>
        </p:nvSpPr>
        <p:spPr/>
        <p:txBody>
          <a:bodyPr/>
          <a:lstStyle/>
          <a:p>
            <a:fld id="{73D8DC27-99C7-42E4-A767-CA85199B6FF6}" type="slidenum">
              <a:rPr lang="en-US" smtClean="0"/>
              <a:t>29</a:t>
            </a:fld>
            <a:endParaRPr lang="en-US"/>
          </a:p>
        </p:txBody>
      </p:sp>
    </p:spTree>
    <p:extLst>
      <p:ext uri="{BB962C8B-B14F-4D97-AF65-F5344CB8AC3E}">
        <p14:creationId xmlns:p14="http://schemas.microsoft.com/office/powerpoint/2010/main" val="2887876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FBF88-04B9-1DCD-D3E4-67F9BC6234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4D3E1C-0BFE-EC9B-ED8E-5B6653A5A325}"/>
              </a:ext>
            </a:extLst>
          </p:cNvPr>
          <p:cNvSpPr>
            <a:spLocks noGrp="1" noRot="1" noChangeAspect="1"/>
          </p:cNvSpPr>
          <p:nvPr>
            <p:ph type="sldImg"/>
          </p:nvPr>
        </p:nvSpPr>
        <p:spPr>
          <a:xfrm>
            <a:off x="423863" y="704850"/>
            <a:ext cx="6254750" cy="3519488"/>
          </a:xfrm>
        </p:spPr>
      </p:sp>
      <p:sp>
        <p:nvSpPr>
          <p:cNvPr id="3" name="Notes Placeholder 2">
            <a:extLst>
              <a:ext uri="{FF2B5EF4-FFF2-40B4-BE49-F238E27FC236}">
                <a16:creationId xmlns:a16="http://schemas.microsoft.com/office/drawing/2014/main" id="{1C9C8FF5-3080-D4F1-BABB-3FFA619FE4E1}"/>
              </a:ext>
            </a:extLst>
          </p:cNvPr>
          <p:cNvSpPr>
            <a:spLocks noGrp="1"/>
          </p:cNvSpPr>
          <p:nvPr>
            <p:ph type="body" idx="1"/>
          </p:nvPr>
        </p:nvSpPr>
        <p:spPr/>
        <p:txBody>
          <a:bodyPr/>
          <a:lstStyle/>
          <a:p>
            <a:pPr defTabSz="942289">
              <a:defRPr/>
            </a:pPr>
            <a:endParaRPr lang="en-US" dirty="0"/>
          </a:p>
        </p:txBody>
      </p:sp>
      <p:sp>
        <p:nvSpPr>
          <p:cNvPr id="4" name="Slide Number Placeholder 3">
            <a:extLst>
              <a:ext uri="{FF2B5EF4-FFF2-40B4-BE49-F238E27FC236}">
                <a16:creationId xmlns:a16="http://schemas.microsoft.com/office/drawing/2014/main" id="{15122A70-6A14-5580-062B-7462E8459350}"/>
              </a:ext>
            </a:extLst>
          </p:cNvPr>
          <p:cNvSpPr>
            <a:spLocks noGrp="1"/>
          </p:cNvSpPr>
          <p:nvPr>
            <p:ph type="sldNum" sz="quarter" idx="10"/>
          </p:nvPr>
        </p:nvSpPr>
        <p:spPr/>
        <p:txBody>
          <a:bodyPr/>
          <a:lstStyle/>
          <a:p>
            <a:fld id="{73D8DC27-99C7-42E4-A767-CA85199B6FF6}" type="slidenum">
              <a:rPr lang="en-US" smtClean="0"/>
              <a:t>30</a:t>
            </a:fld>
            <a:endParaRPr lang="en-US"/>
          </a:p>
        </p:txBody>
      </p:sp>
    </p:spTree>
    <p:extLst>
      <p:ext uri="{BB962C8B-B14F-4D97-AF65-F5344CB8AC3E}">
        <p14:creationId xmlns:p14="http://schemas.microsoft.com/office/powerpoint/2010/main" val="254261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04638-5739-1F48-431D-1C371A82BE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429D36-E521-34C8-3956-96D9C8C41E6B}"/>
              </a:ext>
            </a:extLst>
          </p:cNvPr>
          <p:cNvSpPr>
            <a:spLocks noGrp="1" noRot="1" noChangeAspect="1"/>
          </p:cNvSpPr>
          <p:nvPr>
            <p:ph type="sldImg"/>
          </p:nvPr>
        </p:nvSpPr>
        <p:spPr>
          <a:xfrm>
            <a:off x="423863" y="704850"/>
            <a:ext cx="6254750" cy="3519488"/>
          </a:xfrm>
        </p:spPr>
      </p:sp>
      <p:sp>
        <p:nvSpPr>
          <p:cNvPr id="3" name="Notes Placeholder 2">
            <a:extLst>
              <a:ext uri="{FF2B5EF4-FFF2-40B4-BE49-F238E27FC236}">
                <a16:creationId xmlns:a16="http://schemas.microsoft.com/office/drawing/2014/main" id="{516B5714-15CB-CE11-16E1-613F1F29A833}"/>
              </a:ext>
            </a:extLst>
          </p:cNvPr>
          <p:cNvSpPr>
            <a:spLocks noGrp="1"/>
          </p:cNvSpPr>
          <p:nvPr>
            <p:ph type="body" idx="1"/>
          </p:nvPr>
        </p:nvSpPr>
        <p:spPr/>
        <p:txBody>
          <a:bodyPr/>
          <a:lstStyle/>
          <a:p>
            <a:pPr defTabSz="942289">
              <a:defRPr/>
            </a:pPr>
            <a:endParaRPr lang="en-US" dirty="0"/>
          </a:p>
        </p:txBody>
      </p:sp>
      <p:sp>
        <p:nvSpPr>
          <p:cNvPr id="4" name="Slide Number Placeholder 3">
            <a:extLst>
              <a:ext uri="{FF2B5EF4-FFF2-40B4-BE49-F238E27FC236}">
                <a16:creationId xmlns:a16="http://schemas.microsoft.com/office/drawing/2014/main" id="{7226EA41-D21F-E6C0-E138-2913FB309528}"/>
              </a:ext>
            </a:extLst>
          </p:cNvPr>
          <p:cNvSpPr>
            <a:spLocks noGrp="1"/>
          </p:cNvSpPr>
          <p:nvPr>
            <p:ph type="sldNum" sz="quarter" idx="10"/>
          </p:nvPr>
        </p:nvSpPr>
        <p:spPr/>
        <p:txBody>
          <a:bodyPr/>
          <a:lstStyle/>
          <a:p>
            <a:fld id="{73D8DC27-99C7-42E4-A767-CA85199B6FF6}" type="slidenum">
              <a:rPr lang="en-US" smtClean="0"/>
              <a:t>3</a:t>
            </a:fld>
            <a:endParaRPr lang="en-US"/>
          </a:p>
        </p:txBody>
      </p:sp>
    </p:spTree>
    <p:extLst>
      <p:ext uri="{BB962C8B-B14F-4D97-AF65-F5344CB8AC3E}">
        <p14:creationId xmlns:p14="http://schemas.microsoft.com/office/powerpoint/2010/main" val="32769162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609EA-B498-4E83-B3D3-91327C6AE9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937F93-AF2A-6CBC-A6DB-5C2ED150D3AB}"/>
              </a:ext>
            </a:extLst>
          </p:cNvPr>
          <p:cNvSpPr>
            <a:spLocks noGrp="1" noRot="1" noChangeAspect="1"/>
          </p:cNvSpPr>
          <p:nvPr>
            <p:ph type="sldImg"/>
          </p:nvPr>
        </p:nvSpPr>
        <p:spPr>
          <a:xfrm>
            <a:off x="423863" y="704850"/>
            <a:ext cx="6254750" cy="3519488"/>
          </a:xfrm>
        </p:spPr>
      </p:sp>
      <p:sp>
        <p:nvSpPr>
          <p:cNvPr id="3" name="Notes Placeholder 2">
            <a:extLst>
              <a:ext uri="{FF2B5EF4-FFF2-40B4-BE49-F238E27FC236}">
                <a16:creationId xmlns:a16="http://schemas.microsoft.com/office/drawing/2014/main" id="{92ADB78A-AAE2-E734-2207-AAF5A33F9217}"/>
              </a:ext>
            </a:extLst>
          </p:cNvPr>
          <p:cNvSpPr>
            <a:spLocks noGrp="1"/>
          </p:cNvSpPr>
          <p:nvPr>
            <p:ph type="body" idx="1"/>
          </p:nvPr>
        </p:nvSpPr>
        <p:spPr/>
        <p:txBody>
          <a:bodyPr/>
          <a:lstStyle/>
          <a:p>
            <a:pPr defTabSz="942289">
              <a:defRPr/>
            </a:pPr>
            <a:endParaRPr lang="en-US" dirty="0"/>
          </a:p>
        </p:txBody>
      </p:sp>
      <p:sp>
        <p:nvSpPr>
          <p:cNvPr id="4" name="Slide Number Placeholder 3">
            <a:extLst>
              <a:ext uri="{FF2B5EF4-FFF2-40B4-BE49-F238E27FC236}">
                <a16:creationId xmlns:a16="http://schemas.microsoft.com/office/drawing/2014/main" id="{F667B27E-6EF3-C0BE-394B-5C7637244B23}"/>
              </a:ext>
            </a:extLst>
          </p:cNvPr>
          <p:cNvSpPr>
            <a:spLocks noGrp="1"/>
          </p:cNvSpPr>
          <p:nvPr>
            <p:ph type="sldNum" sz="quarter" idx="10"/>
          </p:nvPr>
        </p:nvSpPr>
        <p:spPr/>
        <p:txBody>
          <a:bodyPr/>
          <a:lstStyle/>
          <a:p>
            <a:fld id="{73D8DC27-99C7-42E4-A767-CA85199B6FF6}" type="slidenum">
              <a:rPr lang="en-US" smtClean="0"/>
              <a:t>31</a:t>
            </a:fld>
            <a:endParaRPr lang="en-US"/>
          </a:p>
        </p:txBody>
      </p:sp>
    </p:spTree>
    <p:extLst>
      <p:ext uri="{BB962C8B-B14F-4D97-AF65-F5344CB8AC3E}">
        <p14:creationId xmlns:p14="http://schemas.microsoft.com/office/powerpoint/2010/main" val="20852702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D0E01-4207-0786-473C-D9D60CD095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2730F4-A3E1-8914-737F-AF682C650C40}"/>
              </a:ext>
            </a:extLst>
          </p:cNvPr>
          <p:cNvSpPr>
            <a:spLocks noGrp="1" noRot="1" noChangeAspect="1"/>
          </p:cNvSpPr>
          <p:nvPr>
            <p:ph type="sldImg"/>
          </p:nvPr>
        </p:nvSpPr>
        <p:spPr>
          <a:xfrm>
            <a:off x="423863" y="704850"/>
            <a:ext cx="6254750" cy="3519488"/>
          </a:xfrm>
        </p:spPr>
      </p:sp>
      <p:sp>
        <p:nvSpPr>
          <p:cNvPr id="3" name="Notes Placeholder 2">
            <a:extLst>
              <a:ext uri="{FF2B5EF4-FFF2-40B4-BE49-F238E27FC236}">
                <a16:creationId xmlns:a16="http://schemas.microsoft.com/office/drawing/2014/main" id="{F9948489-E28C-74F4-5F88-85FA83B77C72}"/>
              </a:ext>
            </a:extLst>
          </p:cNvPr>
          <p:cNvSpPr>
            <a:spLocks noGrp="1"/>
          </p:cNvSpPr>
          <p:nvPr>
            <p:ph type="body" idx="1"/>
          </p:nvPr>
        </p:nvSpPr>
        <p:spPr/>
        <p:txBody>
          <a:bodyPr/>
          <a:lstStyle/>
          <a:p>
            <a:pPr defTabSz="942289">
              <a:defRPr/>
            </a:pPr>
            <a:endParaRPr lang="en-US" dirty="0"/>
          </a:p>
        </p:txBody>
      </p:sp>
      <p:sp>
        <p:nvSpPr>
          <p:cNvPr id="4" name="Slide Number Placeholder 3">
            <a:extLst>
              <a:ext uri="{FF2B5EF4-FFF2-40B4-BE49-F238E27FC236}">
                <a16:creationId xmlns:a16="http://schemas.microsoft.com/office/drawing/2014/main" id="{FAA6F27E-397F-378C-6171-67D313E6ABEC}"/>
              </a:ext>
            </a:extLst>
          </p:cNvPr>
          <p:cNvSpPr>
            <a:spLocks noGrp="1"/>
          </p:cNvSpPr>
          <p:nvPr>
            <p:ph type="sldNum" sz="quarter" idx="10"/>
          </p:nvPr>
        </p:nvSpPr>
        <p:spPr/>
        <p:txBody>
          <a:bodyPr/>
          <a:lstStyle/>
          <a:p>
            <a:fld id="{73D8DC27-99C7-42E4-A767-CA85199B6FF6}" type="slidenum">
              <a:rPr lang="en-US" smtClean="0"/>
              <a:t>32</a:t>
            </a:fld>
            <a:endParaRPr lang="en-US"/>
          </a:p>
        </p:txBody>
      </p:sp>
    </p:spTree>
    <p:extLst>
      <p:ext uri="{BB962C8B-B14F-4D97-AF65-F5344CB8AC3E}">
        <p14:creationId xmlns:p14="http://schemas.microsoft.com/office/powerpoint/2010/main" val="20966759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C410F-8F9C-0925-CFAD-FF7764B497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19DEE9-88AD-4534-DC4B-A018FB8139FF}"/>
              </a:ext>
            </a:extLst>
          </p:cNvPr>
          <p:cNvSpPr>
            <a:spLocks noGrp="1" noRot="1" noChangeAspect="1"/>
          </p:cNvSpPr>
          <p:nvPr>
            <p:ph type="sldImg"/>
          </p:nvPr>
        </p:nvSpPr>
        <p:spPr>
          <a:xfrm>
            <a:off x="423863" y="704850"/>
            <a:ext cx="6254750" cy="3519488"/>
          </a:xfrm>
        </p:spPr>
      </p:sp>
      <p:sp>
        <p:nvSpPr>
          <p:cNvPr id="3" name="Notes Placeholder 2">
            <a:extLst>
              <a:ext uri="{FF2B5EF4-FFF2-40B4-BE49-F238E27FC236}">
                <a16:creationId xmlns:a16="http://schemas.microsoft.com/office/drawing/2014/main" id="{FA8B0245-73F9-486F-66EA-5968CEE09759}"/>
              </a:ext>
            </a:extLst>
          </p:cNvPr>
          <p:cNvSpPr>
            <a:spLocks noGrp="1"/>
          </p:cNvSpPr>
          <p:nvPr>
            <p:ph type="body" idx="1"/>
          </p:nvPr>
        </p:nvSpPr>
        <p:spPr/>
        <p:txBody>
          <a:bodyPr/>
          <a:lstStyle/>
          <a:p>
            <a:pPr defTabSz="942289">
              <a:defRPr/>
            </a:pPr>
            <a:endParaRPr lang="en-US" dirty="0"/>
          </a:p>
        </p:txBody>
      </p:sp>
      <p:sp>
        <p:nvSpPr>
          <p:cNvPr id="4" name="Slide Number Placeholder 3">
            <a:extLst>
              <a:ext uri="{FF2B5EF4-FFF2-40B4-BE49-F238E27FC236}">
                <a16:creationId xmlns:a16="http://schemas.microsoft.com/office/drawing/2014/main" id="{CC3801FB-B6E2-9D25-8C15-7160FAA74260}"/>
              </a:ext>
            </a:extLst>
          </p:cNvPr>
          <p:cNvSpPr>
            <a:spLocks noGrp="1"/>
          </p:cNvSpPr>
          <p:nvPr>
            <p:ph type="sldNum" sz="quarter" idx="10"/>
          </p:nvPr>
        </p:nvSpPr>
        <p:spPr/>
        <p:txBody>
          <a:bodyPr/>
          <a:lstStyle/>
          <a:p>
            <a:fld id="{73D8DC27-99C7-42E4-A767-CA85199B6FF6}" type="slidenum">
              <a:rPr lang="en-US" smtClean="0"/>
              <a:t>33</a:t>
            </a:fld>
            <a:endParaRPr lang="en-US"/>
          </a:p>
        </p:txBody>
      </p:sp>
    </p:spTree>
    <p:extLst>
      <p:ext uri="{BB962C8B-B14F-4D97-AF65-F5344CB8AC3E}">
        <p14:creationId xmlns:p14="http://schemas.microsoft.com/office/powerpoint/2010/main" val="35385768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9CA75-31D1-DFB3-4201-568F76A2AC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47B6AB-1A81-EFDE-9352-E80296F63D10}"/>
              </a:ext>
            </a:extLst>
          </p:cNvPr>
          <p:cNvSpPr>
            <a:spLocks noGrp="1" noRot="1" noChangeAspect="1"/>
          </p:cNvSpPr>
          <p:nvPr>
            <p:ph type="sldImg"/>
          </p:nvPr>
        </p:nvSpPr>
        <p:spPr>
          <a:xfrm>
            <a:off x="423863" y="704850"/>
            <a:ext cx="6254750" cy="3519488"/>
          </a:xfrm>
        </p:spPr>
      </p:sp>
      <p:sp>
        <p:nvSpPr>
          <p:cNvPr id="3" name="Notes Placeholder 2">
            <a:extLst>
              <a:ext uri="{FF2B5EF4-FFF2-40B4-BE49-F238E27FC236}">
                <a16:creationId xmlns:a16="http://schemas.microsoft.com/office/drawing/2014/main" id="{EE919DAF-9A5C-7265-9C1D-61F7C45B5812}"/>
              </a:ext>
            </a:extLst>
          </p:cNvPr>
          <p:cNvSpPr>
            <a:spLocks noGrp="1"/>
          </p:cNvSpPr>
          <p:nvPr>
            <p:ph type="body" idx="1"/>
          </p:nvPr>
        </p:nvSpPr>
        <p:spPr/>
        <p:txBody>
          <a:bodyPr/>
          <a:lstStyle/>
          <a:p>
            <a:pPr defTabSz="942289">
              <a:defRPr/>
            </a:pPr>
            <a:endParaRPr lang="en-US" dirty="0"/>
          </a:p>
        </p:txBody>
      </p:sp>
      <p:sp>
        <p:nvSpPr>
          <p:cNvPr id="4" name="Slide Number Placeholder 3">
            <a:extLst>
              <a:ext uri="{FF2B5EF4-FFF2-40B4-BE49-F238E27FC236}">
                <a16:creationId xmlns:a16="http://schemas.microsoft.com/office/drawing/2014/main" id="{AD343802-1442-E102-1115-B02BA6086904}"/>
              </a:ext>
            </a:extLst>
          </p:cNvPr>
          <p:cNvSpPr>
            <a:spLocks noGrp="1"/>
          </p:cNvSpPr>
          <p:nvPr>
            <p:ph type="sldNum" sz="quarter" idx="10"/>
          </p:nvPr>
        </p:nvSpPr>
        <p:spPr/>
        <p:txBody>
          <a:bodyPr/>
          <a:lstStyle/>
          <a:p>
            <a:fld id="{73D8DC27-99C7-42E4-A767-CA85199B6FF6}" type="slidenum">
              <a:rPr lang="en-US" smtClean="0"/>
              <a:t>34</a:t>
            </a:fld>
            <a:endParaRPr lang="en-US"/>
          </a:p>
        </p:txBody>
      </p:sp>
    </p:spTree>
    <p:extLst>
      <p:ext uri="{BB962C8B-B14F-4D97-AF65-F5344CB8AC3E}">
        <p14:creationId xmlns:p14="http://schemas.microsoft.com/office/powerpoint/2010/main" val="28139052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EFD69-9982-C6D5-4110-65E0A8BC83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C08843-3E38-5668-15A7-150E3B391705}"/>
              </a:ext>
            </a:extLst>
          </p:cNvPr>
          <p:cNvSpPr>
            <a:spLocks noGrp="1" noRot="1" noChangeAspect="1"/>
          </p:cNvSpPr>
          <p:nvPr>
            <p:ph type="sldImg"/>
          </p:nvPr>
        </p:nvSpPr>
        <p:spPr>
          <a:xfrm>
            <a:off x="423863" y="704850"/>
            <a:ext cx="6254750" cy="3519488"/>
          </a:xfrm>
        </p:spPr>
      </p:sp>
      <p:sp>
        <p:nvSpPr>
          <p:cNvPr id="3" name="Notes Placeholder 2">
            <a:extLst>
              <a:ext uri="{FF2B5EF4-FFF2-40B4-BE49-F238E27FC236}">
                <a16:creationId xmlns:a16="http://schemas.microsoft.com/office/drawing/2014/main" id="{3F358384-D3C1-822D-4E0C-A5C0C71EA0FE}"/>
              </a:ext>
            </a:extLst>
          </p:cNvPr>
          <p:cNvSpPr>
            <a:spLocks noGrp="1"/>
          </p:cNvSpPr>
          <p:nvPr>
            <p:ph type="body" idx="1"/>
          </p:nvPr>
        </p:nvSpPr>
        <p:spPr/>
        <p:txBody>
          <a:bodyPr/>
          <a:lstStyle/>
          <a:p>
            <a:pPr defTabSz="942289">
              <a:defRPr/>
            </a:pPr>
            <a:endParaRPr lang="en-US" dirty="0"/>
          </a:p>
        </p:txBody>
      </p:sp>
      <p:sp>
        <p:nvSpPr>
          <p:cNvPr id="4" name="Slide Number Placeholder 3">
            <a:extLst>
              <a:ext uri="{FF2B5EF4-FFF2-40B4-BE49-F238E27FC236}">
                <a16:creationId xmlns:a16="http://schemas.microsoft.com/office/drawing/2014/main" id="{2901F836-8AA8-8C74-4D8B-39F68A32D577}"/>
              </a:ext>
            </a:extLst>
          </p:cNvPr>
          <p:cNvSpPr>
            <a:spLocks noGrp="1"/>
          </p:cNvSpPr>
          <p:nvPr>
            <p:ph type="sldNum" sz="quarter" idx="10"/>
          </p:nvPr>
        </p:nvSpPr>
        <p:spPr/>
        <p:txBody>
          <a:bodyPr/>
          <a:lstStyle/>
          <a:p>
            <a:fld id="{73D8DC27-99C7-42E4-A767-CA85199B6FF6}" type="slidenum">
              <a:rPr lang="en-US" smtClean="0"/>
              <a:t>35</a:t>
            </a:fld>
            <a:endParaRPr lang="en-US"/>
          </a:p>
        </p:txBody>
      </p:sp>
    </p:spTree>
    <p:extLst>
      <p:ext uri="{BB962C8B-B14F-4D97-AF65-F5344CB8AC3E}">
        <p14:creationId xmlns:p14="http://schemas.microsoft.com/office/powerpoint/2010/main" val="16018033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CEC15-6D5D-63AE-B002-0B8EDF195B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D4ADC6-A3D5-B6DB-A3D6-993FDE2B0343}"/>
              </a:ext>
            </a:extLst>
          </p:cNvPr>
          <p:cNvSpPr>
            <a:spLocks noGrp="1" noRot="1" noChangeAspect="1"/>
          </p:cNvSpPr>
          <p:nvPr>
            <p:ph type="sldImg"/>
          </p:nvPr>
        </p:nvSpPr>
        <p:spPr>
          <a:xfrm>
            <a:off x="423863" y="704850"/>
            <a:ext cx="6254750" cy="3519488"/>
          </a:xfrm>
        </p:spPr>
      </p:sp>
      <p:sp>
        <p:nvSpPr>
          <p:cNvPr id="3" name="Notes Placeholder 2">
            <a:extLst>
              <a:ext uri="{FF2B5EF4-FFF2-40B4-BE49-F238E27FC236}">
                <a16:creationId xmlns:a16="http://schemas.microsoft.com/office/drawing/2014/main" id="{9596AAFB-DFB4-2A15-52F7-E68BF7FA084A}"/>
              </a:ext>
            </a:extLst>
          </p:cNvPr>
          <p:cNvSpPr>
            <a:spLocks noGrp="1"/>
          </p:cNvSpPr>
          <p:nvPr>
            <p:ph type="body" idx="1"/>
          </p:nvPr>
        </p:nvSpPr>
        <p:spPr/>
        <p:txBody>
          <a:bodyPr/>
          <a:lstStyle/>
          <a:p>
            <a:pPr defTabSz="942289">
              <a:defRPr/>
            </a:pPr>
            <a:endParaRPr lang="en-US" dirty="0"/>
          </a:p>
        </p:txBody>
      </p:sp>
      <p:sp>
        <p:nvSpPr>
          <p:cNvPr id="4" name="Slide Number Placeholder 3">
            <a:extLst>
              <a:ext uri="{FF2B5EF4-FFF2-40B4-BE49-F238E27FC236}">
                <a16:creationId xmlns:a16="http://schemas.microsoft.com/office/drawing/2014/main" id="{C43C10AA-E77F-995F-5DF1-6468DFD4DB2C}"/>
              </a:ext>
            </a:extLst>
          </p:cNvPr>
          <p:cNvSpPr>
            <a:spLocks noGrp="1"/>
          </p:cNvSpPr>
          <p:nvPr>
            <p:ph type="sldNum" sz="quarter" idx="10"/>
          </p:nvPr>
        </p:nvSpPr>
        <p:spPr/>
        <p:txBody>
          <a:bodyPr/>
          <a:lstStyle/>
          <a:p>
            <a:fld id="{73D8DC27-99C7-42E4-A767-CA85199B6FF6}" type="slidenum">
              <a:rPr lang="en-US" smtClean="0"/>
              <a:t>36</a:t>
            </a:fld>
            <a:endParaRPr lang="en-US"/>
          </a:p>
        </p:txBody>
      </p:sp>
    </p:spTree>
    <p:extLst>
      <p:ext uri="{BB962C8B-B14F-4D97-AF65-F5344CB8AC3E}">
        <p14:creationId xmlns:p14="http://schemas.microsoft.com/office/powerpoint/2010/main" val="27084709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DE272-DB55-CF1B-9ACC-608F191F41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796518-84C3-6633-64B7-AA28C8D5837F}"/>
              </a:ext>
            </a:extLst>
          </p:cNvPr>
          <p:cNvSpPr>
            <a:spLocks noGrp="1" noRot="1" noChangeAspect="1"/>
          </p:cNvSpPr>
          <p:nvPr>
            <p:ph type="sldImg"/>
          </p:nvPr>
        </p:nvSpPr>
        <p:spPr>
          <a:xfrm>
            <a:off x="423863" y="704850"/>
            <a:ext cx="6254750" cy="3519488"/>
          </a:xfrm>
        </p:spPr>
      </p:sp>
      <p:sp>
        <p:nvSpPr>
          <p:cNvPr id="3" name="Notes Placeholder 2">
            <a:extLst>
              <a:ext uri="{FF2B5EF4-FFF2-40B4-BE49-F238E27FC236}">
                <a16:creationId xmlns:a16="http://schemas.microsoft.com/office/drawing/2014/main" id="{C0658B7B-F15E-9F01-A437-CD66BDB1F810}"/>
              </a:ext>
            </a:extLst>
          </p:cNvPr>
          <p:cNvSpPr>
            <a:spLocks noGrp="1"/>
          </p:cNvSpPr>
          <p:nvPr>
            <p:ph type="body" idx="1"/>
          </p:nvPr>
        </p:nvSpPr>
        <p:spPr/>
        <p:txBody>
          <a:bodyPr/>
          <a:lstStyle/>
          <a:p>
            <a:pPr defTabSz="942289">
              <a:defRPr/>
            </a:pPr>
            <a:endParaRPr lang="en-US" dirty="0"/>
          </a:p>
        </p:txBody>
      </p:sp>
      <p:sp>
        <p:nvSpPr>
          <p:cNvPr id="4" name="Slide Number Placeholder 3">
            <a:extLst>
              <a:ext uri="{FF2B5EF4-FFF2-40B4-BE49-F238E27FC236}">
                <a16:creationId xmlns:a16="http://schemas.microsoft.com/office/drawing/2014/main" id="{95B4B007-2134-4DCA-08F6-53C4ACA5EE56}"/>
              </a:ext>
            </a:extLst>
          </p:cNvPr>
          <p:cNvSpPr>
            <a:spLocks noGrp="1"/>
          </p:cNvSpPr>
          <p:nvPr>
            <p:ph type="sldNum" sz="quarter" idx="10"/>
          </p:nvPr>
        </p:nvSpPr>
        <p:spPr/>
        <p:txBody>
          <a:bodyPr/>
          <a:lstStyle/>
          <a:p>
            <a:fld id="{73D8DC27-99C7-42E4-A767-CA85199B6FF6}" type="slidenum">
              <a:rPr lang="en-US" smtClean="0"/>
              <a:t>37</a:t>
            </a:fld>
            <a:endParaRPr lang="en-US"/>
          </a:p>
        </p:txBody>
      </p:sp>
    </p:spTree>
    <p:extLst>
      <p:ext uri="{BB962C8B-B14F-4D97-AF65-F5344CB8AC3E}">
        <p14:creationId xmlns:p14="http://schemas.microsoft.com/office/powerpoint/2010/main" val="30803707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5C33D-D63D-5F08-FB74-0E4BEABF41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D6B0EC-C165-E925-53A2-27152E54E42F}"/>
              </a:ext>
            </a:extLst>
          </p:cNvPr>
          <p:cNvSpPr>
            <a:spLocks noGrp="1" noRot="1" noChangeAspect="1"/>
          </p:cNvSpPr>
          <p:nvPr>
            <p:ph type="sldImg"/>
          </p:nvPr>
        </p:nvSpPr>
        <p:spPr>
          <a:xfrm>
            <a:off x="423863" y="704850"/>
            <a:ext cx="6254750" cy="3519488"/>
          </a:xfrm>
        </p:spPr>
      </p:sp>
      <p:sp>
        <p:nvSpPr>
          <p:cNvPr id="3" name="Notes Placeholder 2">
            <a:extLst>
              <a:ext uri="{FF2B5EF4-FFF2-40B4-BE49-F238E27FC236}">
                <a16:creationId xmlns:a16="http://schemas.microsoft.com/office/drawing/2014/main" id="{CEC13B84-29EF-629A-D2EF-2070DCF82E90}"/>
              </a:ext>
            </a:extLst>
          </p:cNvPr>
          <p:cNvSpPr>
            <a:spLocks noGrp="1"/>
          </p:cNvSpPr>
          <p:nvPr>
            <p:ph type="body" idx="1"/>
          </p:nvPr>
        </p:nvSpPr>
        <p:spPr/>
        <p:txBody>
          <a:bodyPr/>
          <a:lstStyle/>
          <a:p>
            <a:pPr defTabSz="942289">
              <a:defRPr/>
            </a:pPr>
            <a:endParaRPr lang="en-US" dirty="0"/>
          </a:p>
        </p:txBody>
      </p:sp>
      <p:sp>
        <p:nvSpPr>
          <p:cNvPr id="4" name="Slide Number Placeholder 3">
            <a:extLst>
              <a:ext uri="{FF2B5EF4-FFF2-40B4-BE49-F238E27FC236}">
                <a16:creationId xmlns:a16="http://schemas.microsoft.com/office/drawing/2014/main" id="{1F0BA8B0-FEF0-7B91-A8B4-3DD12F42A167}"/>
              </a:ext>
            </a:extLst>
          </p:cNvPr>
          <p:cNvSpPr>
            <a:spLocks noGrp="1"/>
          </p:cNvSpPr>
          <p:nvPr>
            <p:ph type="sldNum" sz="quarter" idx="10"/>
          </p:nvPr>
        </p:nvSpPr>
        <p:spPr/>
        <p:txBody>
          <a:bodyPr/>
          <a:lstStyle/>
          <a:p>
            <a:fld id="{73D8DC27-99C7-42E4-A767-CA85199B6FF6}" type="slidenum">
              <a:rPr lang="en-US" smtClean="0"/>
              <a:t>38</a:t>
            </a:fld>
            <a:endParaRPr lang="en-US"/>
          </a:p>
        </p:txBody>
      </p:sp>
    </p:spTree>
    <p:extLst>
      <p:ext uri="{BB962C8B-B14F-4D97-AF65-F5344CB8AC3E}">
        <p14:creationId xmlns:p14="http://schemas.microsoft.com/office/powerpoint/2010/main" val="17763960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4AC91-0ADE-D2F2-B89C-485DC070C5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CE5C9A-F7D4-233E-E596-B89F698A333F}"/>
              </a:ext>
            </a:extLst>
          </p:cNvPr>
          <p:cNvSpPr>
            <a:spLocks noGrp="1" noRot="1" noChangeAspect="1"/>
          </p:cNvSpPr>
          <p:nvPr>
            <p:ph type="sldImg"/>
          </p:nvPr>
        </p:nvSpPr>
        <p:spPr>
          <a:xfrm>
            <a:off x="423863" y="704850"/>
            <a:ext cx="6254750" cy="3519488"/>
          </a:xfrm>
        </p:spPr>
      </p:sp>
      <p:sp>
        <p:nvSpPr>
          <p:cNvPr id="3" name="Notes Placeholder 2">
            <a:extLst>
              <a:ext uri="{FF2B5EF4-FFF2-40B4-BE49-F238E27FC236}">
                <a16:creationId xmlns:a16="http://schemas.microsoft.com/office/drawing/2014/main" id="{7D2240F2-B6E9-19ED-E0D3-D27F5D8A2F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F07BBC-B758-72A4-5102-8897B65B0C40}"/>
              </a:ext>
            </a:extLst>
          </p:cNvPr>
          <p:cNvSpPr>
            <a:spLocks noGrp="1"/>
          </p:cNvSpPr>
          <p:nvPr>
            <p:ph type="sldNum" sz="quarter" idx="10"/>
          </p:nvPr>
        </p:nvSpPr>
        <p:spPr/>
        <p:txBody>
          <a:bodyPr/>
          <a:lstStyle/>
          <a:p>
            <a:fld id="{73D8DC27-99C7-42E4-A767-CA85199B6FF6}" type="slidenum">
              <a:rPr lang="en-US" smtClean="0"/>
              <a:t>39</a:t>
            </a:fld>
            <a:endParaRPr lang="en-US"/>
          </a:p>
        </p:txBody>
      </p:sp>
    </p:spTree>
    <p:extLst>
      <p:ext uri="{BB962C8B-B14F-4D97-AF65-F5344CB8AC3E}">
        <p14:creationId xmlns:p14="http://schemas.microsoft.com/office/powerpoint/2010/main" val="30435822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59391-BA88-82AC-E990-19AFBBA51D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BF931B-D7AC-77FF-97A9-0BF5C1AACA68}"/>
              </a:ext>
            </a:extLst>
          </p:cNvPr>
          <p:cNvSpPr>
            <a:spLocks noGrp="1" noRot="1" noChangeAspect="1"/>
          </p:cNvSpPr>
          <p:nvPr>
            <p:ph type="sldImg"/>
          </p:nvPr>
        </p:nvSpPr>
        <p:spPr>
          <a:xfrm>
            <a:off x="423863" y="704850"/>
            <a:ext cx="6254750" cy="3519488"/>
          </a:xfrm>
        </p:spPr>
      </p:sp>
      <p:sp>
        <p:nvSpPr>
          <p:cNvPr id="3" name="Notes Placeholder 2">
            <a:extLst>
              <a:ext uri="{FF2B5EF4-FFF2-40B4-BE49-F238E27FC236}">
                <a16:creationId xmlns:a16="http://schemas.microsoft.com/office/drawing/2014/main" id="{D877D59D-0890-8D6B-E235-3065E9DB990D}"/>
              </a:ext>
            </a:extLst>
          </p:cNvPr>
          <p:cNvSpPr>
            <a:spLocks noGrp="1"/>
          </p:cNvSpPr>
          <p:nvPr>
            <p:ph type="body" idx="1"/>
          </p:nvPr>
        </p:nvSpPr>
        <p:spPr/>
        <p:txBody>
          <a:bodyPr/>
          <a:lstStyle/>
          <a:p>
            <a:pPr defTabSz="942289">
              <a:defRPr/>
            </a:pPr>
            <a:endParaRPr lang="en-US" dirty="0"/>
          </a:p>
        </p:txBody>
      </p:sp>
      <p:sp>
        <p:nvSpPr>
          <p:cNvPr id="4" name="Slide Number Placeholder 3">
            <a:extLst>
              <a:ext uri="{FF2B5EF4-FFF2-40B4-BE49-F238E27FC236}">
                <a16:creationId xmlns:a16="http://schemas.microsoft.com/office/drawing/2014/main" id="{2F7464E0-1F30-051D-6F44-1D4F4F43A9A1}"/>
              </a:ext>
            </a:extLst>
          </p:cNvPr>
          <p:cNvSpPr>
            <a:spLocks noGrp="1"/>
          </p:cNvSpPr>
          <p:nvPr>
            <p:ph type="sldNum" sz="quarter" idx="10"/>
          </p:nvPr>
        </p:nvSpPr>
        <p:spPr/>
        <p:txBody>
          <a:bodyPr/>
          <a:lstStyle/>
          <a:p>
            <a:fld id="{73D8DC27-99C7-42E4-A767-CA85199B6FF6}" type="slidenum">
              <a:rPr lang="en-US" smtClean="0"/>
              <a:t>40</a:t>
            </a:fld>
            <a:endParaRPr lang="en-US"/>
          </a:p>
        </p:txBody>
      </p:sp>
    </p:spTree>
    <p:extLst>
      <p:ext uri="{BB962C8B-B14F-4D97-AF65-F5344CB8AC3E}">
        <p14:creationId xmlns:p14="http://schemas.microsoft.com/office/powerpoint/2010/main" val="3944578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D5ECF-DAFF-C652-3104-B14E9AA942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F86E89-A457-A0ED-B0FA-640E586389E0}"/>
              </a:ext>
            </a:extLst>
          </p:cNvPr>
          <p:cNvSpPr>
            <a:spLocks noGrp="1" noRot="1" noChangeAspect="1"/>
          </p:cNvSpPr>
          <p:nvPr>
            <p:ph type="sldImg"/>
          </p:nvPr>
        </p:nvSpPr>
        <p:spPr>
          <a:xfrm>
            <a:off x="423863" y="704850"/>
            <a:ext cx="6254750" cy="3519488"/>
          </a:xfrm>
        </p:spPr>
      </p:sp>
      <p:sp>
        <p:nvSpPr>
          <p:cNvPr id="3" name="Notes Placeholder 2">
            <a:extLst>
              <a:ext uri="{FF2B5EF4-FFF2-40B4-BE49-F238E27FC236}">
                <a16:creationId xmlns:a16="http://schemas.microsoft.com/office/drawing/2014/main" id="{E2E2CEDF-78E2-9D83-3BFF-951066AA564D}"/>
              </a:ext>
            </a:extLst>
          </p:cNvPr>
          <p:cNvSpPr>
            <a:spLocks noGrp="1"/>
          </p:cNvSpPr>
          <p:nvPr>
            <p:ph type="body" idx="1"/>
          </p:nvPr>
        </p:nvSpPr>
        <p:spPr/>
        <p:txBody>
          <a:bodyPr/>
          <a:lstStyle/>
          <a:p>
            <a:pPr defTabSz="942289">
              <a:defRPr/>
            </a:pPr>
            <a:endParaRPr lang="en-US" dirty="0"/>
          </a:p>
        </p:txBody>
      </p:sp>
      <p:sp>
        <p:nvSpPr>
          <p:cNvPr id="4" name="Slide Number Placeholder 3">
            <a:extLst>
              <a:ext uri="{FF2B5EF4-FFF2-40B4-BE49-F238E27FC236}">
                <a16:creationId xmlns:a16="http://schemas.microsoft.com/office/drawing/2014/main" id="{AD09D08A-31D0-13FB-F879-EC1B0C848693}"/>
              </a:ext>
            </a:extLst>
          </p:cNvPr>
          <p:cNvSpPr>
            <a:spLocks noGrp="1"/>
          </p:cNvSpPr>
          <p:nvPr>
            <p:ph type="sldNum" sz="quarter" idx="10"/>
          </p:nvPr>
        </p:nvSpPr>
        <p:spPr/>
        <p:txBody>
          <a:bodyPr/>
          <a:lstStyle/>
          <a:p>
            <a:fld id="{73D8DC27-99C7-42E4-A767-CA85199B6FF6}" type="slidenum">
              <a:rPr lang="en-US" smtClean="0"/>
              <a:t>4</a:t>
            </a:fld>
            <a:endParaRPr lang="en-US"/>
          </a:p>
        </p:txBody>
      </p:sp>
    </p:spTree>
    <p:extLst>
      <p:ext uri="{BB962C8B-B14F-4D97-AF65-F5344CB8AC3E}">
        <p14:creationId xmlns:p14="http://schemas.microsoft.com/office/powerpoint/2010/main" val="39725790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3B200-71B8-EA41-9B67-E5EB6282AE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E4648D-3D66-AD43-419F-9287EFD22BBE}"/>
              </a:ext>
            </a:extLst>
          </p:cNvPr>
          <p:cNvSpPr>
            <a:spLocks noGrp="1" noRot="1" noChangeAspect="1"/>
          </p:cNvSpPr>
          <p:nvPr>
            <p:ph type="sldImg"/>
          </p:nvPr>
        </p:nvSpPr>
        <p:spPr>
          <a:xfrm>
            <a:off x="423863" y="704850"/>
            <a:ext cx="6254750" cy="3519488"/>
          </a:xfrm>
        </p:spPr>
      </p:sp>
      <p:sp>
        <p:nvSpPr>
          <p:cNvPr id="3" name="Notes Placeholder 2">
            <a:extLst>
              <a:ext uri="{FF2B5EF4-FFF2-40B4-BE49-F238E27FC236}">
                <a16:creationId xmlns:a16="http://schemas.microsoft.com/office/drawing/2014/main" id="{84AB1088-4CB7-64D5-B0A7-24F963B6D01B}"/>
              </a:ext>
            </a:extLst>
          </p:cNvPr>
          <p:cNvSpPr>
            <a:spLocks noGrp="1"/>
          </p:cNvSpPr>
          <p:nvPr>
            <p:ph type="body" idx="1"/>
          </p:nvPr>
        </p:nvSpPr>
        <p:spPr/>
        <p:txBody>
          <a:bodyPr/>
          <a:lstStyle/>
          <a:p>
            <a:pPr defTabSz="942289">
              <a:defRPr/>
            </a:pPr>
            <a:endParaRPr lang="en-US" dirty="0"/>
          </a:p>
        </p:txBody>
      </p:sp>
      <p:sp>
        <p:nvSpPr>
          <p:cNvPr id="4" name="Slide Number Placeholder 3">
            <a:extLst>
              <a:ext uri="{FF2B5EF4-FFF2-40B4-BE49-F238E27FC236}">
                <a16:creationId xmlns:a16="http://schemas.microsoft.com/office/drawing/2014/main" id="{8B121C14-ECB6-3D77-ACBD-8080CCDB4C79}"/>
              </a:ext>
            </a:extLst>
          </p:cNvPr>
          <p:cNvSpPr>
            <a:spLocks noGrp="1"/>
          </p:cNvSpPr>
          <p:nvPr>
            <p:ph type="sldNum" sz="quarter" idx="10"/>
          </p:nvPr>
        </p:nvSpPr>
        <p:spPr/>
        <p:txBody>
          <a:bodyPr/>
          <a:lstStyle/>
          <a:p>
            <a:fld id="{73D8DC27-99C7-42E4-A767-CA85199B6FF6}" type="slidenum">
              <a:rPr lang="en-US" smtClean="0"/>
              <a:t>41</a:t>
            </a:fld>
            <a:endParaRPr lang="en-US"/>
          </a:p>
        </p:txBody>
      </p:sp>
    </p:spTree>
    <p:extLst>
      <p:ext uri="{BB962C8B-B14F-4D97-AF65-F5344CB8AC3E}">
        <p14:creationId xmlns:p14="http://schemas.microsoft.com/office/powerpoint/2010/main" val="27524344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A5380-9617-75A0-EF11-B54D1F00D9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7C32AB-0F27-EB00-DF56-0EBAEBD2DE62}"/>
              </a:ext>
            </a:extLst>
          </p:cNvPr>
          <p:cNvSpPr>
            <a:spLocks noGrp="1" noRot="1" noChangeAspect="1"/>
          </p:cNvSpPr>
          <p:nvPr>
            <p:ph type="sldImg"/>
          </p:nvPr>
        </p:nvSpPr>
        <p:spPr>
          <a:xfrm>
            <a:off x="423863" y="704850"/>
            <a:ext cx="6254750" cy="3519488"/>
          </a:xfrm>
        </p:spPr>
      </p:sp>
      <p:sp>
        <p:nvSpPr>
          <p:cNvPr id="3" name="Notes Placeholder 2">
            <a:extLst>
              <a:ext uri="{FF2B5EF4-FFF2-40B4-BE49-F238E27FC236}">
                <a16:creationId xmlns:a16="http://schemas.microsoft.com/office/drawing/2014/main" id="{45B6F464-F454-D8BC-3F60-E0755B9378A1}"/>
              </a:ext>
            </a:extLst>
          </p:cNvPr>
          <p:cNvSpPr>
            <a:spLocks noGrp="1"/>
          </p:cNvSpPr>
          <p:nvPr>
            <p:ph type="body" idx="1"/>
          </p:nvPr>
        </p:nvSpPr>
        <p:spPr/>
        <p:txBody>
          <a:bodyPr/>
          <a:lstStyle/>
          <a:p>
            <a:pPr defTabSz="942289">
              <a:defRPr/>
            </a:pPr>
            <a:endParaRPr lang="en-US" dirty="0"/>
          </a:p>
        </p:txBody>
      </p:sp>
      <p:sp>
        <p:nvSpPr>
          <p:cNvPr id="4" name="Slide Number Placeholder 3">
            <a:extLst>
              <a:ext uri="{FF2B5EF4-FFF2-40B4-BE49-F238E27FC236}">
                <a16:creationId xmlns:a16="http://schemas.microsoft.com/office/drawing/2014/main" id="{7C5CDB29-4300-2BC8-E2AE-C4C2322D611A}"/>
              </a:ext>
            </a:extLst>
          </p:cNvPr>
          <p:cNvSpPr>
            <a:spLocks noGrp="1"/>
          </p:cNvSpPr>
          <p:nvPr>
            <p:ph type="sldNum" sz="quarter" idx="10"/>
          </p:nvPr>
        </p:nvSpPr>
        <p:spPr/>
        <p:txBody>
          <a:bodyPr/>
          <a:lstStyle/>
          <a:p>
            <a:fld id="{73D8DC27-99C7-42E4-A767-CA85199B6FF6}" type="slidenum">
              <a:rPr lang="en-US" smtClean="0"/>
              <a:t>42</a:t>
            </a:fld>
            <a:endParaRPr lang="en-US"/>
          </a:p>
        </p:txBody>
      </p:sp>
    </p:spTree>
    <p:extLst>
      <p:ext uri="{BB962C8B-B14F-4D97-AF65-F5344CB8AC3E}">
        <p14:creationId xmlns:p14="http://schemas.microsoft.com/office/powerpoint/2010/main" val="34197436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8C7E8-20A7-03D1-2855-84FE2D134A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255C0C-C709-BBEF-1EF3-47491496E34E}"/>
              </a:ext>
            </a:extLst>
          </p:cNvPr>
          <p:cNvSpPr>
            <a:spLocks noGrp="1" noRot="1" noChangeAspect="1"/>
          </p:cNvSpPr>
          <p:nvPr>
            <p:ph type="sldImg"/>
          </p:nvPr>
        </p:nvSpPr>
        <p:spPr>
          <a:xfrm>
            <a:off x="423863" y="704850"/>
            <a:ext cx="6254750" cy="3519488"/>
          </a:xfrm>
        </p:spPr>
      </p:sp>
      <p:sp>
        <p:nvSpPr>
          <p:cNvPr id="3" name="Notes Placeholder 2">
            <a:extLst>
              <a:ext uri="{FF2B5EF4-FFF2-40B4-BE49-F238E27FC236}">
                <a16:creationId xmlns:a16="http://schemas.microsoft.com/office/drawing/2014/main" id="{7D569008-7BBE-8233-981B-DE988BC4A125}"/>
              </a:ext>
            </a:extLst>
          </p:cNvPr>
          <p:cNvSpPr>
            <a:spLocks noGrp="1"/>
          </p:cNvSpPr>
          <p:nvPr>
            <p:ph type="body" idx="1"/>
          </p:nvPr>
        </p:nvSpPr>
        <p:spPr/>
        <p:txBody>
          <a:bodyPr/>
          <a:lstStyle/>
          <a:p>
            <a:pPr defTabSz="942289">
              <a:defRPr/>
            </a:pPr>
            <a:endParaRPr lang="en-US" dirty="0"/>
          </a:p>
        </p:txBody>
      </p:sp>
      <p:sp>
        <p:nvSpPr>
          <p:cNvPr id="4" name="Slide Number Placeholder 3">
            <a:extLst>
              <a:ext uri="{FF2B5EF4-FFF2-40B4-BE49-F238E27FC236}">
                <a16:creationId xmlns:a16="http://schemas.microsoft.com/office/drawing/2014/main" id="{B280EF50-483D-1266-F483-0D846BCFD134}"/>
              </a:ext>
            </a:extLst>
          </p:cNvPr>
          <p:cNvSpPr>
            <a:spLocks noGrp="1"/>
          </p:cNvSpPr>
          <p:nvPr>
            <p:ph type="sldNum" sz="quarter" idx="10"/>
          </p:nvPr>
        </p:nvSpPr>
        <p:spPr/>
        <p:txBody>
          <a:bodyPr/>
          <a:lstStyle/>
          <a:p>
            <a:fld id="{73D8DC27-99C7-42E4-A767-CA85199B6FF6}" type="slidenum">
              <a:rPr lang="en-US" smtClean="0"/>
              <a:t>43</a:t>
            </a:fld>
            <a:endParaRPr lang="en-US"/>
          </a:p>
        </p:txBody>
      </p:sp>
    </p:spTree>
    <p:extLst>
      <p:ext uri="{BB962C8B-B14F-4D97-AF65-F5344CB8AC3E}">
        <p14:creationId xmlns:p14="http://schemas.microsoft.com/office/powerpoint/2010/main" val="14905858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700D3-D0B3-BB6F-7E38-616A6C94BF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BAABC7-BC72-C614-C7DB-2A6F311E30CE}"/>
              </a:ext>
            </a:extLst>
          </p:cNvPr>
          <p:cNvSpPr>
            <a:spLocks noGrp="1" noRot="1" noChangeAspect="1"/>
          </p:cNvSpPr>
          <p:nvPr>
            <p:ph type="sldImg"/>
          </p:nvPr>
        </p:nvSpPr>
        <p:spPr>
          <a:xfrm>
            <a:off x="423863" y="704850"/>
            <a:ext cx="6254750" cy="3519488"/>
          </a:xfrm>
        </p:spPr>
      </p:sp>
      <p:sp>
        <p:nvSpPr>
          <p:cNvPr id="3" name="Notes Placeholder 2">
            <a:extLst>
              <a:ext uri="{FF2B5EF4-FFF2-40B4-BE49-F238E27FC236}">
                <a16:creationId xmlns:a16="http://schemas.microsoft.com/office/drawing/2014/main" id="{F3381EF5-0EE2-3E6D-86BE-FE6F942FE2CA}"/>
              </a:ext>
            </a:extLst>
          </p:cNvPr>
          <p:cNvSpPr>
            <a:spLocks noGrp="1"/>
          </p:cNvSpPr>
          <p:nvPr>
            <p:ph type="body" idx="1"/>
          </p:nvPr>
        </p:nvSpPr>
        <p:spPr/>
        <p:txBody>
          <a:bodyPr/>
          <a:lstStyle/>
          <a:p>
            <a:pPr defTabSz="942289">
              <a:defRPr/>
            </a:pPr>
            <a:endParaRPr lang="en-US" dirty="0"/>
          </a:p>
        </p:txBody>
      </p:sp>
      <p:sp>
        <p:nvSpPr>
          <p:cNvPr id="4" name="Slide Number Placeholder 3">
            <a:extLst>
              <a:ext uri="{FF2B5EF4-FFF2-40B4-BE49-F238E27FC236}">
                <a16:creationId xmlns:a16="http://schemas.microsoft.com/office/drawing/2014/main" id="{FD588366-25CA-B1B4-059F-DF24FCF7E430}"/>
              </a:ext>
            </a:extLst>
          </p:cNvPr>
          <p:cNvSpPr>
            <a:spLocks noGrp="1"/>
          </p:cNvSpPr>
          <p:nvPr>
            <p:ph type="sldNum" sz="quarter" idx="10"/>
          </p:nvPr>
        </p:nvSpPr>
        <p:spPr/>
        <p:txBody>
          <a:bodyPr/>
          <a:lstStyle/>
          <a:p>
            <a:fld id="{73D8DC27-99C7-42E4-A767-CA85199B6FF6}" type="slidenum">
              <a:rPr lang="en-US" smtClean="0"/>
              <a:t>44</a:t>
            </a:fld>
            <a:endParaRPr lang="en-US"/>
          </a:p>
        </p:txBody>
      </p:sp>
    </p:spTree>
    <p:extLst>
      <p:ext uri="{BB962C8B-B14F-4D97-AF65-F5344CB8AC3E}">
        <p14:creationId xmlns:p14="http://schemas.microsoft.com/office/powerpoint/2010/main" val="24506504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8313E-1FE1-D36E-A580-C0F1339972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D21BEF-84C4-FD2F-C7B5-0A957352E4CC}"/>
              </a:ext>
            </a:extLst>
          </p:cNvPr>
          <p:cNvSpPr>
            <a:spLocks noGrp="1" noRot="1" noChangeAspect="1"/>
          </p:cNvSpPr>
          <p:nvPr>
            <p:ph type="sldImg"/>
          </p:nvPr>
        </p:nvSpPr>
        <p:spPr>
          <a:xfrm>
            <a:off x="423863" y="704850"/>
            <a:ext cx="6254750" cy="3519488"/>
          </a:xfrm>
        </p:spPr>
      </p:sp>
      <p:sp>
        <p:nvSpPr>
          <p:cNvPr id="3" name="Notes Placeholder 2">
            <a:extLst>
              <a:ext uri="{FF2B5EF4-FFF2-40B4-BE49-F238E27FC236}">
                <a16:creationId xmlns:a16="http://schemas.microsoft.com/office/drawing/2014/main" id="{81EA4160-B1AD-DC44-B57E-75BCF19E61F7}"/>
              </a:ext>
            </a:extLst>
          </p:cNvPr>
          <p:cNvSpPr>
            <a:spLocks noGrp="1"/>
          </p:cNvSpPr>
          <p:nvPr>
            <p:ph type="body" idx="1"/>
          </p:nvPr>
        </p:nvSpPr>
        <p:spPr/>
        <p:txBody>
          <a:bodyPr/>
          <a:lstStyle/>
          <a:p>
            <a:pPr defTabSz="942289">
              <a:defRPr/>
            </a:pPr>
            <a:endParaRPr lang="en-US" dirty="0"/>
          </a:p>
        </p:txBody>
      </p:sp>
      <p:sp>
        <p:nvSpPr>
          <p:cNvPr id="4" name="Slide Number Placeholder 3">
            <a:extLst>
              <a:ext uri="{FF2B5EF4-FFF2-40B4-BE49-F238E27FC236}">
                <a16:creationId xmlns:a16="http://schemas.microsoft.com/office/drawing/2014/main" id="{2F7865B3-31A0-1D64-659B-1205A889ED7B}"/>
              </a:ext>
            </a:extLst>
          </p:cNvPr>
          <p:cNvSpPr>
            <a:spLocks noGrp="1"/>
          </p:cNvSpPr>
          <p:nvPr>
            <p:ph type="sldNum" sz="quarter" idx="10"/>
          </p:nvPr>
        </p:nvSpPr>
        <p:spPr/>
        <p:txBody>
          <a:bodyPr/>
          <a:lstStyle/>
          <a:p>
            <a:fld id="{73D8DC27-99C7-42E4-A767-CA85199B6FF6}" type="slidenum">
              <a:rPr lang="en-US" smtClean="0"/>
              <a:t>45</a:t>
            </a:fld>
            <a:endParaRPr lang="en-US"/>
          </a:p>
        </p:txBody>
      </p:sp>
    </p:spTree>
    <p:extLst>
      <p:ext uri="{BB962C8B-B14F-4D97-AF65-F5344CB8AC3E}">
        <p14:creationId xmlns:p14="http://schemas.microsoft.com/office/powerpoint/2010/main" val="14200086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37977-0E16-4000-AF2A-AE65CDDD67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B8E95B-1CAA-8FB4-0E66-B53AF790F1B9}"/>
              </a:ext>
            </a:extLst>
          </p:cNvPr>
          <p:cNvSpPr>
            <a:spLocks noGrp="1" noRot="1" noChangeAspect="1"/>
          </p:cNvSpPr>
          <p:nvPr>
            <p:ph type="sldImg"/>
          </p:nvPr>
        </p:nvSpPr>
        <p:spPr>
          <a:xfrm>
            <a:off x="423863" y="704850"/>
            <a:ext cx="6254750" cy="3519488"/>
          </a:xfrm>
        </p:spPr>
      </p:sp>
      <p:sp>
        <p:nvSpPr>
          <p:cNvPr id="3" name="Notes Placeholder 2">
            <a:extLst>
              <a:ext uri="{FF2B5EF4-FFF2-40B4-BE49-F238E27FC236}">
                <a16:creationId xmlns:a16="http://schemas.microsoft.com/office/drawing/2014/main" id="{88FF13BC-FC02-1DF0-5848-8ADD733C90CA}"/>
              </a:ext>
            </a:extLst>
          </p:cNvPr>
          <p:cNvSpPr>
            <a:spLocks noGrp="1"/>
          </p:cNvSpPr>
          <p:nvPr>
            <p:ph type="body" idx="1"/>
          </p:nvPr>
        </p:nvSpPr>
        <p:spPr/>
        <p:txBody>
          <a:bodyPr/>
          <a:lstStyle/>
          <a:p>
            <a:pPr defTabSz="942289">
              <a:defRPr/>
            </a:pPr>
            <a:endParaRPr lang="en-US" dirty="0"/>
          </a:p>
        </p:txBody>
      </p:sp>
      <p:sp>
        <p:nvSpPr>
          <p:cNvPr id="4" name="Slide Number Placeholder 3">
            <a:extLst>
              <a:ext uri="{FF2B5EF4-FFF2-40B4-BE49-F238E27FC236}">
                <a16:creationId xmlns:a16="http://schemas.microsoft.com/office/drawing/2014/main" id="{9F868397-3F00-E632-BC3C-C1A332FF4A94}"/>
              </a:ext>
            </a:extLst>
          </p:cNvPr>
          <p:cNvSpPr>
            <a:spLocks noGrp="1"/>
          </p:cNvSpPr>
          <p:nvPr>
            <p:ph type="sldNum" sz="quarter" idx="10"/>
          </p:nvPr>
        </p:nvSpPr>
        <p:spPr/>
        <p:txBody>
          <a:bodyPr/>
          <a:lstStyle/>
          <a:p>
            <a:fld id="{73D8DC27-99C7-42E4-A767-CA85199B6FF6}" type="slidenum">
              <a:rPr lang="en-US" smtClean="0"/>
              <a:t>46</a:t>
            </a:fld>
            <a:endParaRPr lang="en-US"/>
          </a:p>
        </p:txBody>
      </p:sp>
    </p:spTree>
    <p:extLst>
      <p:ext uri="{BB962C8B-B14F-4D97-AF65-F5344CB8AC3E}">
        <p14:creationId xmlns:p14="http://schemas.microsoft.com/office/powerpoint/2010/main" val="41555065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404BD-49EC-B24D-73D1-5E1FA2C62F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7EA83E-DB46-B303-1D6B-F0F652B8549F}"/>
              </a:ext>
            </a:extLst>
          </p:cNvPr>
          <p:cNvSpPr>
            <a:spLocks noGrp="1" noRot="1" noChangeAspect="1"/>
          </p:cNvSpPr>
          <p:nvPr>
            <p:ph type="sldImg"/>
          </p:nvPr>
        </p:nvSpPr>
        <p:spPr>
          <a:xfrm>
            <a:off x="423863" y="704850"/>
            <a:ext cx="6254750" cy="3519488"/>
          </a:xfrm>
        </p:spPr>
      </p:sp>
      <p:sp>
        <p:nvSpPr>
          <p:cNvPr id="3" name="Notes Placeholder 2">
            <a:extLst>
              <a:ext uri="{FF2B5EF4-FFF2-40B4-BE49-F238E27FC236}">
                <a16:creationId xmlns:a16="http://schemas.microsoft.com/office/drawing/2014/main" id="{701A5B71-CB97-7461-0F93-7B7484B1F887}"/>
              </a:ext>
            </a:extLst>
          </p:cNvPr>
          <p:cNvSpPr>
            <a:spLocks noGrp="1"/>
          </p:cNvSpPr>
          <p:nvPr>
            <p:ph type="body" idx="1"/>
          </p:nvPr>
        </p:nvSpPr>
        <p:spPr/>
        <p:txBody>
          <a:bodyPr/>
          <a:lstStyle/>
          <a:p>
            <a:pPr defTabSz="942289">
              <a:defRPr/>
            </a:pPr>
            <a:endParaRPr lang="en-US" dirty="0"/>
          </a:p>
        </p:txBody>
      </p:sp>
      <p:sp>
        <p:nvSpPr>
          <p:cNvPr id="4" name="Slide Number Placeholder 3">
            <a:extLst>
              <a:ext uri="{FF2B5EF4-FFF2-40B4-BE49-F238E27FC236}">
                <a16:creationId xmlns:a16="http://schemas.microsoft.com/office/drawing/2014/main" id="{18AA0B7F-A5C1-E549-4D27-E323E82DB17A}"/>
              </a:ext>
            </a:extLst>
          </p:cNvPr>
          <p:cNvSpPr>
            <a:spLocks noGrp="1"/>
          </p:cNvSpPr>
          <p:nvPr>
            <p:ph type="sldNum" sz="quarter" idx="10"/>
          </p:nvPr>
        </p:nvSpPr>
        <p:spPr/>
        <p:txBody>
          <a:bodyPr/>
          <a:lstStyle/>
          <a:p>
            <a:fld id="{73D8DC27-99C7-42E4-A767-CA85199B6FF6}" type="slidenum">
              <a:rPr lang="en-US" smtClean="0"/>
              <a:t>47</a:t>
            </a:fld>
            <a:endParaRPr lang="en-US"/>
          </a:p>
        </p:txBody>
      </p:sp>
    </p:spTree>
    <p:extLst>
      <p:ext uri="{BB962C8B-B14F-4D97-AF65-F5344CB8AC3E}">
        <p14:creationId xmlns:p14="http://schemas.microsoft.com/office/powerpoint/2010/main" val="14376003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EF7B4-3E49-B49E-B1D9-38E71200D5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E8B827-5EDC-1968-1AC4-0B93F191B08C}"/>
              </a:ext>
            </a:extLst>
          </p:cNvPr>
          <p:cNvSpPr>
            <a:spLocks noGrp="1" noRot="1" noChangeAspect="1"/>
          </p:cNvSpPr>
          <p:nvPr>
            <p:ph type="sldImg"/>
          </p:nvPr>
        </p:nvSpPr>
        <p:spPr>
          <a:xfrm>
            <a:off x="423863" y="704850"/>
            <a:ext cx="6254750" cy="3519488"/>
          </a:xfrm>
        </p:spPr>
      </p:sp>
      <p:sp>
        <p:nvSpPr>
          <p:cNvPr id="3" name="Notes Placeholder 2">
            <a:extLst>
              <a:ext uri="{FF2B5EF4-FFF2-40B4-BE49-F238E27FC236}">
                <a16:creationId xmlns:a16="http://schemas.microsoft.com/office/drawing/2014/main" id="{2A42F46F-1B21-8538-FBBB-14726526A07E}"/>
              </a:ext>
            </a:extLst>
          </p:cNvPr>
          <p:cNvSpPr>
            <a:spLocks noGrp="1"/>
          </p:cNvSpPr>
          <p:nvPr>
            <p:ph type="body" idx="1"/>
          </p:nvPr>
        </p:nvSpPr>
        <p:spPr/>
        <p:txBody>
          <a:bodyPr/>
          <a:lstStyle/>
          <a:p>
            <a:pPr defTabSz="942289">
              <a:defRPr/>
            </a:pPr>
            <a:endParaRPr lang="en-US" dirty="0"/>
          </a:p>
        </p:txBody>
      </p:sp>
      <p:sp>
        <p:nvSpPr>
          <p:cNvPr id="4" name="Slide Number Placeholder 3">
            <a:extLst>
              <a:ext uri="{FF2B5EF4-FFF2-40B4-BE49-F238E27FC236}">
                <a16:creationId xmlns:a16="http://schemas.microsoft.com/office/drawing/2014/main" id="{AE659683-12AB-E60C-19CE-696240AE2145}"/>
              </a:ext>
            </a:extLst>
          </p:cNvPr>
          <p:cNvSpPr>
            <a:spLocks noGrp="1"/>
          </p:cNvSpPr>
          <p:nvPr>
            <p:ph type="sldNum" sz="quarter" idx="10"/>
          </p:nvPr>
        </p:nvSpPr>
        <p:spPr/>
        <p:txBody>
          <a:bodyPr/>
          <a:lstStyle/>
          <a:p>
            <a:fld id="{73D8DC27-99C7-42E4-A767-CA85199B6FF6}" type="slidenum">
              <a:rPr lang="en-US" smtClean="0"/>
              <a:t>48</a:t>
            </a:fld>
            <a:endParaRPr lang="en-US"/>
          </a:p>
        </p:txBody>
      </p:sp>
    </p:spTree>
    <p:extLst>
      <p:ext uri="{BB962C8B-B14F-4D97-AF65-F5344CB8AC3E}">
        <p14:creationId xmlns:p14="http://schemas.microsoft.com/office/powerpoint/2010/main" val="39758194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C457A-8E3D-CE20-89E2-06C8B50A22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097B26-5474-6657-376C-E5716CD82AB8}"/>
              </a:ext>
            </a:extLst>
          </p:cNvPr>
          <p:cNvSpPr>
            <a:spLocks noGrp="1" noRot="1" noChangeAspect="1"/>
          </p:cNvSpPr>
          <p:nvPr>
            <p:ph type="sldImg"/>
          </p:nvPr>
        </p:nvSpPr>
        <p:spPr>
          <a:xfrm>
            <a:off x="423863" y="704850"/>
            <a:ext cx="6254750" cy="3519488"/>
          </a:xfrm>
        </p:spPr>
      </p:sp>
      <p:sp>
        <p:nvSpPr>
          <p:cNvPr id="3" name="Notes Placeholder 2">
            <a:extLst>
              <a:ext uri="{FF2B5EF4-FFF2-40B4-BE49-F238E27FC236}">
                <a16:creationId xmlns:a16="http://schemas.microsoft.com/office/drawing/2014/main" id="{33F47DBD-9A54-1BD5-CAE5-22047CC79FAC}"/>
              </a:ext>
            </a:extLst>
          </p:cNvPr>
          <p:cNvSpPr>
            <a:spLocks noGrp="1"/>
          </p:cNvSpPr>
          <p:nvPr>
            <p:ph type="body" idx="1"/>
          </p:nvPr>
        </p:nvSpPr>
        <p:spPr/>
        <p:txBody>
          <a:bodyPr/>
          <a:lstStyle/>
          <a:p>
            <a:pPr defTabSz="942289">
              <a:defRPr/>
            </a:pPr>
            <a:endParaRPr lang="en-US" dirty="0"/>
          </a:p>
        </p:txBody>
      </p:sp>
      <p:sp>
        <p:nvSpPr>
          <p:cNvPr id="4" name="Slide Number Placeholder 3">
            <a:extLst>
              <a:ext uri="{FF2B5EF4-FFF2-40B4-BE49-F238E27FC236}">
                <a16:creationId xmlns:a16="http://schemas.microsoft.com/office/drawing/2014/main" id="{87275528-8ACF-1132-5729-1B2367B93E71}"/>
              </a:ext>
            </a:extLst>
          </p:cNvPr>
          <p:cNvSpPr>
            <a:spLocks noGrp="1"/>
          </p:cNvSpPr>
          <p:nvPr>
            <p:ph type="sldNum" sz="quarter" idx="10"/>
          </p:nvPr>
        </p:nvSpPr>
        <p:spPr/>
        <p:txBody>
          <a:bodyPr/>
          <a:lstStyle/>
          <a:p>
            <a:fld id="{73D8DC27-99C7-42E4-A767-CA85199B6FF6}" type="slidenum">
              <a:rPr lang="en-US" smtClean="0"/>
              <a:t>49</a:t>
            </a:fld>
            <a:endParaRPr lang="en-US"/>
          </a:p>
        </p:txBody>
      </p:sp>
    </p:spTree>
    <p:extLst>
      <p:ext uri="{BB962C8B-B14F-4D97-AF65-F5344CB8AC3E}">
        <p14:creationId xmlns:p14="http://schemas.microsoft.com/office/powerpoint/2010/main" val="22011305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50FD8-50AA-AD04-93CD-F7B2E56F25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D822E2-21C5-B408-963E-5537FE4634B7}"/>
              </a:ext>
            </a:extLst>
          </p:cNvPr>
          <p:cNvSpPr>
            <a:spLocks noGrp="1" noRot="1" noChangeAspect="1"/>
          </p:cNvSpPr>
          <p:nvPr>
            <p:ph type="sldImg"/>
          </p:nvPr>
        </p:nvSpPr>
        <p:spPr>
          <a:xfrm>
            <a:off x="423863" y="704850"/>
            <a:ext cx="6254750" cy="3519488"/>
          </a:xfrm>
        </p:spPr>
      </p:sp>
      <p:sp>
        <p:nvSpPr>
          <p:cNvPr id="3" name="Notes Placeholder 2">
            <a:extLst>
              <a:ext uri="{FF2B5EF4-FFF2-40B4-BE49-F238E27FC236}">
                <a16:creationId xmlns:a16="http://schemas.microsoft.com/office/drawing/2014/main" id="{DB6CD26C-4913-1DFF-5061-13886FD65DD8}"/>
              </a:ext>
            </a:extLst>
          </p:cNvPr>
          <p:cNvSpPr>
            <a:spLocks noGrp="1"/>
          </p:cNvSpPr>
          <p:nvPr>
            <p:ph type="body" idx="1"/>
          </p:nvPr>
        </p:nvSpPr>
        <p:spPr/>
        <p:txBody>
          <a:bodyPr/>
          <a:lstStyle/>
          <a:p>
            <a:pPr defTabSz="942289">
              <a:defRPr/>
            </a:pPr>
            <a:endParaRPr lang="en-US" dirty="0"/>
          </a:p>
        </p:txBody>
      </p:sp>
      <p:sp>
        <p:nvSpPr>
          <p:cNvPr id="4" name="Slide Number Placeholder 3">
            <a:extLst>
              <a:ext uri="{FF2B5EF4-FFF2-40B4-BE49-F238E27FC236}">
                <a16:creationId xmlns:a16="http://schemas.microsoft.com/office/drawing/2014/main" id="{AF54FFB6-3AD9-14B5-F3E9-BC07A49F4BD6}"/>
              </a:ext>
            </a:extLst>
          </p:cNvPr>
          <p:cNvSpPr>
            <a:spLocks noGrp="1"/>
          </p:cNvSpPr>
          <p:nvPr>
            <p:ph type="sldNum" sz="quarter" idx="10"/>
          </p:nvPr>
        </p:nvSpPr>
        <p:spPr/>
        <p:txBody>
          <a:bodyPr/>
          <a:lstStyle/>
          <a:p>
            <a:fld id="{73D8DC27-99C7-42E4-A767-CA85199B6FF6}" type="slidenum">
              <a:rPr lang="en-US" smtClean="0"/>
              <a:t>51</a:t>
            </a:fld>
            <a:endParaRPr lang="en-US"/>
          </a:p>
        </p:txBody>
      </p:sp>
    </p:spTree>
    <p:extLst>
      <p:ext uri="{BB962C8B-B14F-4D97-AF65-F5344CB8AC3E}">
        <p14:creationId xmlns:p14="http://schemas.microsoft.com/office/powerpoint/2010/main" val="1827713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93FB8-46DD-F072-FAB8-AB174D6ED5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C5CBB6-CEAD-3AE0-AF29-39F4C352E106}"/>
              </a:ext>
            </a:extLst>
          </p:cNvPr>
          <p:cNvSpPr>
            <a:spLocks noGrp="1" noRot="1" noChangeAspect="1"/>
          </p:cNvSpPr>
          <p:nvPr>
            <p:ph type="sldImg"/>
          </p:nvPr>
        </p:nvSpPr>
        <p:spPr>
          <a:xfrm>
            <a:off x="423863" y="704850"/>
            <a:ext cx="6254750" cy="3519488"/>
          </a:xfrm>
        </p:spPr>
      </p:sp>
      <p:sp>
        <p:nvSpPr>
          <p:cNvPr id="3" name="Notes Placeholder 2">
            <a:extLst>
              <a:ext uri="{FF2B5EF4-FFF2-40B4-BE49-F238E27FC236}">
                <a16:creationId xmlns:a16="http://schemas.microsoft.com/office/drawing/2014/main" id="{D6C29D2E-4C83-3260-3AED-05A850C5F471}"/>
              </a:ext>
            </a:extLst>
          </p:cNvPr>
          <p:cNvSpPr>
            <a:spLocks noGrp="1"/>
          </p:cNvSpPr>
          <p:nvPr>
            <p:ph type="body" idx="1"/>
          </p:nvPr>
        </p:nvSpPr>
        <p:spPr/>
        <p:txBody>
          <a:bodyPr/>
          <a:lstStyle/>
          <a:p>
            <a:pPr defTabSz="942289">
              <a:defRPr/>
            </a:pPr>
            <a:endParaRPr lang="en-US" dirty="0"/>
          </a:p>
        </p:txBody>
      </p:sp>
      <p:sp>
        <p:nvSpPr>
          <p:cNvPr id="4" name="Slide Number Placeholder 3">
            <a:extLst>
              <a:ext uri="{FF2B5EF4-FFF2-40B4-BE49-F238E27FC236}">
                <a16:creationId xmlns:a16="http://schemas.microsoft.com/office/drawing/2014/main" id="{128CA5F9-6F17-A4DB-E4EE-285858901025}"/>
              </a:ext>
            </a:extLst>
          </p:cNvPr>
          <p:cNvSpPr>
            <a:spLocks noGrp="1"/>
          </p:cNvSpPr>
          <p:nvPr>
            <p:ph type="sldNum" sz="quarter" idx="10"/>
          </p:nvPr>
        </p:nvSpPr>
        <p:spPr/>
        <p:txBody>
          <a:bodyPr/>
          <a:lstStyle/>
          <a:p>
            <a:fld id="{73D8DC27-99C7-42E4-A767-CA85199B6FF6}" type="slidenum">
              <a:rPr lang="en-US" smtClean="0"/>
              <a:t>5</a:t>
            </a:fld>
            <a:endParaRPr lang="en-US"/>
          </a:p>
        </p:txBody>
      </p:sp>
    </p:spTree>
    <p:extLst>
      <p:ext uri="{BB962C8B-B14F-4D97-AF65-F5344CB8AC3E}">
        <p14:creationId xmlns:p14="http://schemas.microsoft.com/office/powerpoint/2010/main" val="1873218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F34BA-3136-EBA8-F284-A36E4F6B88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30AAC9-6F28-F505-3A74-2F7FCC075765}"/>
              </a:ext>
            </a:extLst>
          </p:cNvPr>
          <p:cNvSpPr>
            <a:spLocks noGrp="1" noRot="1" noChangeAspect="1"/>
          </p:cNvSpPr>
          <p:nvPr>
            <p:ph type="sldImg"/>
          </p:nvPr>
        </p:nvSpPr>
        <p:spPr>
          <a:xfrm>
            <a:off x="423863" y="704850"/>
            <a:ext cx="6254750" cy="3519488"/>
          </a:xfrm>
        </p:spPr>
      </p:sp>
      <p:sp>
        <p:nvSpPr>
          <p:cNvPr id="3" name="Notes Placeholder 2">
            <a:extLst>
              <a:ext uri="{FF2B5EF4-FFF2-40B4-BE49-F238E27FC236}">
                <a16:creationId xmlns:a16="http://schemas.microsoft.com/office/drawing/2014/main" id="{97ED76F6-D6D2-60BA-D6B7-E6572A7B7172}"/>
              </a:ext>
            </a:extLst>
          </p:cNvPr>
          <p:cNvSpPr>
            <a:spLocks noGrp="1"/>
          </p:cNvSpPr>
          <p:nvPr>
            <p:ph type="body" idx="1"/>
          </p:nvPr>
        </p:nvSpPr>
        <p:spPr/>
        <p:txBody>
          <a:bodyPr/>
          <a:lstStyle/>
          <a:p>
            <a:pPr defTabSz="942289">
              <a:defRPr/>
            </a:pPr>
            <a:endParaRPr lang="en-US" dirty="0"/>
          </a:p>
        </p:txBody>
      </p:sp>
      <p:sp>
        <p:nvSpPr>
          <p:cNvPr id="4" name="Slide Number Placeholder 3">
            <a:extLst>
              <a:ext uri="{FF2B5EF4-FFF2-40B4-BE49-F238E27FC236}">
                <a16:creationId xmlns:a16="http://schemas.microsoft.com/office/drawing/2014/main" id="{EE5E6FDA-6DE6-4D28-29A9-7008EA9F280D}"/>
              </a:ext>
            </a:extLst>
          </p:cNvPr>
          <p:cNvSpPr>
            <a:spLocks noGrp="1"/>
          </p:cNvSpPr>
          <p:nvPr>
            <p:ph type="sldNum" sz="quarter" idx="10"/>
          </p:nvPr>
        </p:nvSpPr>
        <p:spPr/>
        <p:txBody>
          <a:bodyPr/>
          <a:lstStyle/>
          <a:p>
            <a:fld id="{73D8DC27-99C7-42E4-A767-CA85199B6FF6}" type="slidenum">
              <a:rPr lang="en-US" smtClean="0"/>
              <a:t>6</a:t>
            </a:fld>
            <a:endParaRPr lang="en-US"/>
          </a:p>
        </p:txBody>
      </p:sp>
    </p:spTree>
    <p:extLst>
      <p:ext uri="{BB962C8B-B14F-4D97-AF65-F5344CB8AC3E}">
        <p14:creationId xmlns:p14="http://schemas.microsoft.com/office/powerpoint/2010/main" val="1797884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0B072-0F21-0167-783C-2F443FC0D1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4CC507-1F4D-BE87-64A1-CEB397480DE4}"/>
              </a:ext>
            </a:extLst>
          </p:cNvPr>
          <p:cNvSpPr>
            <a:spLocks noGrp="1" noRot="1" noChangeAspect="1"/>
          </p:cNvSpPr>
          <p:nvPr>
            <p:ph type="sldImg"/>
          </p:nvPr>
        </p:nvSpPr>
        <p:spPr>
          <a:xfrm>
            <a:off x="423863" y="704850"/>
            <a:ext cx="6254750" cy="3519488"/>
          </a:xfrm>
        </p:spPr>
      </p:sp>
      <p:sp>
        <p:nvSpPr>
          <p:cNvPr id="3" name="Notes Placeholder 2">
            <a:extLst>
              <a:ext uri="{FF2B5EF4-FFF2-40B4-BE49-F238E27FC236}">
                <a16:creationId xmlns:a16="http://schemas.microsoft.com/office/drawing/2014/main" id="{321222C0-E46C-36E9-084A-FC409EA190C6}"/>
              </a:ext>
            </a:extLst>
          </p:cNvPr>
          <p:cNvSpPr>
            <a:spLocks noGrp="1"/>
          </p:cNvSpPr>
          <p:nvPr>
            <p:ph type="body" idx="1"/>
          </p:nvPr>
        </p:nvSpPr>
        <p:spPr/>
        <p:txBody>
          <a:bodyPr/>
          <a:lstStyle/>
          <a:p>
            <a:pPr defTabSz="942289">
              <a:defRPr/>
            </a:pPr>
            <a:endParaRPr lang="en-US" dirty="0"/>
          </a:p>
        </p:txBody>
      </p:sp>
      <p:sp>
        <p:nvSpPr>
          <p:cNvPr id="4" name="Slide Number Placeholder 3">
            <a:extLst>
              <a:ext uri="{FF2B5EF4-FFF2-40B4-BE49-F238E27FC236}">
                <a16:creationId xmlns:a16="http://schemas.microsoft.com/office/drawing/2014/main" id="{98A5D8DC-B457-FF59-D3C3-F8F075BDDAA3}"/>
              </a:ext>
            </a:extLst>
          </p:cNvPr>
          <p:cNvSpPr>
            <a:spLocks noGrp="1"/>
          </p:cNvSpPr>
          <p:nvPr>
            <p:ph type="sldNum" sz="quarter" idx="10"/>
          </p:nvPr>
        </p:nvSpPr>
        <p:spPr/>
        <p:txBody>
          <a:bodyPr/>
          <a:lstStyle/>
          <a:p>
            <a:fld id="{73D8DC27-99C7-42E4-A767-CA85199B6FF6}" type="slidenum">
              <a:rPr lang="en-US" smtClean="0"/>
              <a:t>7</a:t>
            </a:fld>
            <a:endParaRPr lang="en-US"/>
          </a:p>
        </p:txBody>
      </p:sp>
    </p:spTree>
    <p:extLst>
      <p:ext uri="{BB962C8B-B14F-4D97-AF65-F5344CB8AC3E}">
        <p14:creationId xmlns:p14="http://schemas.microsoft.com/office/powerpoint/2010/main" val="122374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50B13-2D79-F558-A957-6E358B8D07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01927C-C2C9-72E6-B1F5-F5E1684092EE}"/>
              </a:ext>
            </a:extLst>
          </p:cNvPr>
          <p:cNvSpPr>
            <a:spLocks noGrp="1" noRot="1" noChangeAspect="1"/>
          </p:cNvSpPr>
          <p:nvPr>
            <p:ph type="sldImg"/>
          </p:nvPr>
        </p:nvSpPr>
        <p:spPr>
          <a:xfrm>
            <a:off x="423863" y="704850"/>
            <a:ext cx="6254750" cy="3519488"/>
          </a:xfrm>
        </p:spPr>
      </p:sp>
      <p:sp>
        <p:nvSpPr>
          <p:cNvPr id="3" name="Notes Placeholder 2">
            <a:extLst>
              <a:ext uri="{FF2B5EF4-FFF2-40B4-BE49-F238E27FC236}">
                <a16:creationId xmlns:a16="http://schemas.microsoft.com/office/drawing/2014/main" id="{3CCDCF31-3751-C594-9B10-D4076264505D}"/>
              </a:ext>
            </a:extLst>
          </p:cNvPr>
          <p:cNvSpPr>
            <a:spLocks noGrp="1"/>
          </p:cNvSpPr>
          <p:nvPr>
            <p:ph type="body" idx="1"/>
          </p:nvPr>
        </p:nvSpPr>
        <p:spPr/>
        <p:txBody>
          <a:bodyPr/>
          <a:lstStyle/>
          <a:p>
            <a:pPr defTabSz="942289">
              <a:defRPr/>
            </a:pPr>
            <a:endParaRPr lang="en-US" dirty="0"/>
          </a:p>
        </p:txBody>
      </p:sp>
      <p:sp>
        <p:nvSpPr>
          <p:cNvPr id="4" name="Slide Number Placeholder 3">
            <a:extLst>
              <a:ext uri="{FF2B5EF4-FFF2-40B4-BE49-F238E27FC236}">
                <a16:creationId xmlns:a16="http://schemas.microsoft.com/office/drawing/2014/main" id="{65FC8896-89A2-465F-96C6-F3F589549315}"/>
              </a:ext>
            </a:extLst>
          </p:cNvPr>
          <p:cNvSpPr>
            <a:spLocks noGrp="1"/>
          </p:cNvSpPr>
          <p:nvPr>
            <p:ph type="sldNum" sz="quarter" idx="10"/>
          </p:nvPr>
        </p:nvSpPr>
        <p:spPr/>
        <p:txBody>
          <a:bodyPr/>
          <a:lstStyle/>
          <a:p>
            <a:fld id="{73D8DC27-99C7-42E4-A767-CA85199B6FF6}" type="slidenum">
              <a:rPr lang="en-US" smtClean="0"/>
              <a:t>8</a:t>
            </a:fld>
            <a:endParaRPr lang="en-US"/>
          </a:p>
        </p:txBody>
      </p:sp>
    </p:spTree>
    <p:extLst>
      <p:ext uri="{BB962C8B-B14F-4D97-AF65-F5344CB8AC3E}">
        <p14:creationId xmlns:p14="http://schemas.microsoft.com/office/powerpoint/2010/main" val="403998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6EB4F-54B8-9CB3-5B74-C1E88D5551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424DAC-5618-2D12-ADF3-4B8DD06A7974}"/>
              </a:ext>
            </a:extLst>
          </p:cNvPr>
          <p:cNvSpPr>
            <a:spLocks noGrp="1" noRot="1" noChangeAspect="1"/>
          </p:cNvSpPr>
          <p:nvPr>
            <p:ph type="sldImg"/>
          </p:nvPr>
        </p:nvSpPr>
        <p:spPr>
          <a:xfrm>
            <a:off x="423863" y="704850"/>
            <a:ext cx="6254750" cy="3519488"/>
          </a:xfrm>
        </p:spPr>
      </p:sp>
      <p:sp>
        <p:nvSpPr>
          <p:cNvPr id="3" name="Notes Placeholder 2">
            <a:extLst>
              <a:ext uri="{FF2B5EF4-FFF2-40B4-BE49-F238E27FC236}">
                <a16:creationId xmlns:a16="http://schemas.microsoft.com/office/drawing/2014/main" id="{B9A24D2A-D266-8A55-0B5E-B0607E40678E}"/>
              </a:ext>
            </a:extLst>
          </p:cNvPr>
          <p:cNvSpPr>
            <a:spLocks noGrp="1"/>
          </p:cNvSpPr>
          <p:nvPr>
            <p:ph type="body" idx="1"/>
          </p:nvPr>
        </p:nvSpPr>
        <p:spPr/>
        <p:txBody>
          <a:bodyPr/>
          <a:lstStyle/>
          <a:p>
            <a:pPr defTabSz="942289">
              <a:defRPr/>
            </a:pPr>
            <a:endParaRPr lang="en-US" dirty="0"/>
          </a:p>
        </p:txBody>
      </p:sp>
      <p:sp>
        <p:nvSpPr>
          <p:cNvPr id="4" name="Slide Number Placeholder 3">
            <a:extLst>
              <a:ext uri="{FF2B5EF4-FFF2-40B4-BE49-F238E27FC236}">
                <a16:creationId xmlns:a16="http://schemas.microsoft.com/office/drawing/2014/main" id="{F427863A-D6CE-C538-653A-6DFA076754ED}"/>
              </a:ext>
            </a:extLst>
          </p:cNvPr>
          <p:cNvSpPr>
            <a:spLocks noGrp="1"/>
          </p:cNvSpPr>
          <p:nvPr>
            <p:ph type="sldNum" sz="quarter" idx="10"/>
          </p:nvPr>
        </p:nvSpPr>
        <p:spPr/>
        <p:txBody>
          <a:bodyPr/>
          <a:lstStyle/>
          <a:p>
            <a:fld id="{73D8DC27-99C7-42E4-A767-CA85199B6FF6}" type="slidenum">
              <a:rPr lang="en-US" smtClean="0"/>
              <a:t>9</a:t>
            </a:fld>
            <a:endParaRPr lang="en-US"/>
          </a:p>
        </p:txBody>
      </p:sp>
    </p:spTree>
    <p:extLst>
      <p:ext uri="{BB962C8B-B14F-4D97-AF65-F5344CB8AC3E}">
        <p14:creationId xmlns:p14="http://schemas.microsoft.com/office/powerpoint/2010/main" val="771723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525057-F4EC-4C27-B94E-34AA65C9B6A3}" type="datetime1">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D758B-32FC-4BB4-98D4-D9ABB61946D6}" type="slidenum">
              <a:rPr lang="en-US" smtClean="0"/>
              <a:t>‹#›</a:t>
            </a:fld>
            <a:endParaRPr lang="en-US"/>
          </a:p>
        </p:txBody>
      </p:sp>
    </p:spTree>
    <p:extLst>
      <p:ext uri="{BB962C8B-B14F-4D97-AF65-F5344CB8AC3E}">
        <p14:creationId xmlns:p14="http://schemas.microsoft.com/office/powerpoint/2010/main" val="675592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2C9B25-4187-47D7-B20D-75CCF33167DA}" type="datetime1">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D758B-32FC-4BB4-98D4-D9ABB61946D6}" type="slidenum">
              <a:rPr lang="en-US" smtClean="0"/>
              <a:t>‹#›</a:t>
            </a:fld>
            <a:endParaRPr lang="en-US"/>
          </a:p>
        </p:txBody>
      </p:sp>
    </p:spTree>
    <p:extLst>
      <p:ext uri="{BB962C8B-B14F-4D97-AF65-F5344CB8AC3E}">
        <p14:creationId xmlns:p14="http://schemas.microsoft.com/office/powerpoint/2010/main" val="2636009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C6B15B-604B-469E-8B24-72122A065417}" type="datetime1">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D758B-32FC-4BB4-98D4-D9ABB61946D6}" type="slidenum">
              <a:rPr lang="en-US" smtClean="0"/>
              <a:t>‹#›</a:t>
            </a:fld>
            <a:endParaRPr lang="en-US"/>
          </a:p>
        </p:txBody>
      </p:sp>
    </p:spTree>
    <p:extLst>
      <p:ext uri="{BB962C8B-B14F-4D97-AF65-F5344CB8AC3E}">
        <p14:creationId xmlns:p14="http://schemas.microsoft.com/office/powerpoint/2010/main" val="3977751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485602-FCEE-437E-B514-B69161DDE082}" type="datetime1">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D758B-32FC-4BB4-98D4-D9ABB61946D6}" type="slidenum">
              <a:rPr lang="en-US" smtClean="0"/>
              <a:t>‹#›</a:t>
            </a:fld>
            <a:endParaRPr lang="en-US"/>
          </a:p>
        </p:txBody>
      </p:sp>
    </p:spTree>
    <p:extLst>
      <p:ext uri="{BB962C8B-B14F-4D97-AF65-F5344CB8AC3E}">
        <p14:creationId xmlns:p14="http://schemas.microsoft.com/office/powerpoint/2010/main" val="2619714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F7E7C7-4649-40DE-B21E-1262E139ECA1}" type="datetime1">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D758B-32FC-4BB4-98D4-D9ABB61946D6}" type="slidenum">
              <a:rPr lang="en-US" smtClean="0"/>
              <a:t>‹#›</a:t>
            </a:fld>
            <a:endParaRPr lang="en-US"/>
          </a:p>
        </p:txBody>
      </p:sp>
    </p:spTree>
    <p:extLst>
      <p:ext uri="{BB962C8B-B14F-4D97-AF65-F5344CB8AC3E}">
        <p14:creationId xmlns:p14="http://schemas.microsoft.com/office/powerpoint/2010/main" val="1496282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2DD9C4-11E1-4E42-96B3-86AA9758911E}" type="datetime1">
              <a:rPr lang="en-US" smtClean="0"/>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3D758B-32FC-4BB4-98D4-D9ABB61946D6}" type="slidenum">
              <a:rPr lang="en-US" smtClean="0"/>
              <a:t>‹#›</a:t>
            </a:fld>
            <a:endParaRPr lang="en-US"/>
          </a:p>
        </p:txBody>
      </p:sp>
    </p:spTree>
    <p:extLst>
      <p:ext uri="{BB962C8B-B14F-4D97-AF65-F5344CB8AC3E}">
        <p14:creationId xmlns:p14="http://schemas.microsoft.com/office/powerpoint/2010/main" val="1012766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57D20B-E256-4093-8F72-8C4D4906750E}" type="datetime1">
              <a:rPr lang="en-US" smtClean="0"/>
              <a:t>11/13/2024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3D758B-32FC-4BB4-98D4-D9ABB61946D6}" type="slidenum">
              <a:rPr lang="en-US" smtClean="0"/>
              <a:t>‹#›</a:t>
            </a:fld>
            <a:endParaRPr lang="en-US"/>
          </a:p>
        </p:txBody>
      </p:sp>
    </p:spTree>
    <p:extLst>
      <p:ext uri="{BB962C8B-B14F-4D97-AF65-F5344CB8AC3E}">
        <p14:creationId xmlns:p14="http://schemas.microsoft.com/office/powerpoint/2010/main" val="3081666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E90C53-1F0D-42EB-A883-A5F2074B45A1}" type="datetime1">
              <a:rPr lang="en-US" smtClean="0"/>
              <a:t>11/13/2024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3D758B-32FC-4BB4-98D4-D9ABB61946D6}" type="slidenum">
              <a:rPr lang="en-US" smtClean="0"/>
              <a:t>‹#›</a:t>
            </a:fld>
            <a:endParaRPr lang="en-US"/>
          </a:p>
        </p:txBody>
      </p:sp>
    </p:spTree>
    <p:extLst>
      <p:ext uri="{BB962C8B-B14F-4D97-AF65-F5344CB8AC3E}">
        <p14:creationId xmlns:p14="http://schemas.microsoft.com/office/powerpoint/2010/main" val="4192896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C5A381-BE09-4728-8CEC-0B5FBD542A69}" type="datetime1">
              <a:rPr lang="en-US" smtClean="0"/>
              <a:t>11/13/2024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3D758B-32FC-4BB4-98D4-D9ABB61946D6}" type="slidenum">
              <a:rPr lang="en-US" smtClean="0"/>
              <a:t>‹#›</a:t>
            </a:fld>
            <a:endParaRPr lang="en-US"/>
          </a:p>
        </p:txBody>
      </p:sp>
    </p:spTree>
    <p:extLst>
      <p:ext uri="{BB962C8B-B14F-4D97-AF65-F5344CB8AC3E}">
        <p14:creationId xmlns:p14="http://schemas.microsoft.com/office/powerpoint/2010/main" val="1199482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01F79A-6BFE-4F21-9C41-D104C184FDE8}" type="datetime1">
              <a:rPr lang="en-US" smtClean="0"/>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3D758B-32FC-4BB4-98D4-D9ABB61946D6}" type="slidenum">
              <a:rPr lang="en-US" smtClean="0"/>
              <a:t>‹#›</a:t>
            </a:fld>
            <a:endParaRPr lang="en-US"/>
          </a:p>
        </p:txBody>
      </p:sp>
    </p:spTree>
    <p:extLst>
      <p:ext uri="{BB962C8B-B14F-4D97-AF65-F5344CB8AC3E}">
        <p14:creationId xmlns:p14="http://schemas.microsoft.com/office/powerpoint/2010/main" val="2517611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5F791A-2FA1-4F4E-955B-D7D4C85E66AE}" type="datetime1">
              <a:rPr lang="en-US" smtClean="0"/>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3D758B-32FC-4BB4-98D4-D9ABB61946D6}" type="slidenum">
              <a:rPr lang="en-US" smtClean="0"/>
              <a:t>‹#›</a:t>
            </a:fld>
            <a:endParaRPr lang="en-US"/>
          </a:p>
        </p:txBody>
      </p:sp>
    </p:spTree>
    <p:extLst>
      <p:ext uri="{BB962C8B-B14F-4D97-AF65-F5344CB8AC3E}">
        <p14:creationId xmlns:p14="http://schemas.microsoft.com/office/powerpoint/2010/main" val="1102726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26A2A9-EDB7-42DE-B3BD-9F2A59D994B7}" type="datetime1">
              <a:rPr lang="en-US" smtClean="0"/>
              <a:t>11/13/2024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3D758B-32FC-4BB4-98D4-D9ABB61946D6}" type="slidenum">
              <a:rPr lang="en-US" smtClean="0"/>
              <a:t>‹#›</a:t>
            </a:fld>
            <a:endParaRPr lang="en-US"/>
          </a:p>
        </p:txBody>
      </p:sp>
    </p:spTree>
    <p:extLst>
      <p:ext uri="{BB962C8B-B14F-4D97-AF65-F5344CB8AC3E}">
        <p14:creationId xmlns:p14="http://schemas.microsoft.com/office/powerpoint/2010/main" val="4222359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5.xml"/></Relationships>
</file>

<file path=ppt/slides/_rels/slide10.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notesSlide" Target="../notesSlides/notesSlide10.xml"/><Relationship Id="rId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notesSlide" Target="../notesSlides/notesSlide11.xml"/><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notesSlide" Target="../notesSlides/notesSlide12.xml"/><Relationship Id="rId4"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notesSlide" Target="../notesSlides/notesSlide13.xml"/><Relationship Id="rId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3.emf"/><Relationship Id="rId5" Type="http://schemas.openxmlformats.org/officeDocument/2006/relationships/notesSlide" Target="../notesSlides/notesSlide14.xml"/><Relationship Id="rId4"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notesSlide" Target="../notesSlides/notesSlide15.xml"/><Relationship Id="rId5" Type="http://schemas.openxmlformats.org/officeDocument/2006/relationships/slideLayout" Target="../slideLayouts/slideLayout7.xml"/><Relationship Id="rId4" Type="http://schemas.openxmlformats.org/officeDocument/2006/relationships/tags" Target="../tags/tag48.xml"/></Relationships>
</file>

<file path=ppt/slides/_rels/slide16.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notesSlide" Target="../notesSlides/notesSlide16.xml"/><Relationship Id="rId5" Type="http://schemas.openxmlformats.org/officeDocument/2006/relationships/slideLayout" Target="../slideLayouts/slideLayout7.xml"/><Relationship Id="rId4" Type="http://schemas.openxmlformats.org/officeDocument/2006/relationships/tags" Target="../tags/tag52.xml"/></Relationships>
</file>

<file path=ppt/slides/_rels/slide1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4.emf"/><Relationship Id="rId5" Type="http://schemas.openxmlformats.org/officeDocument/2006/relationships/notesSlide" Target="../notesSlides/notesSlide17.xml"/><Relationship Id="rId4"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notesSlide" Target="../notesSlides/notesSlide18.xml"/><Relationship Id="rId4"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notesSlide" Target="../notesSlides/notesSlide19.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notesSlide" Target="../notesSlides/notesSlide2.xml"/><Relationship Id="rId4"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notesSlide" Target="../notesSlides/notesSlide20.xml"/><Relationship Id="rId4"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5.emf"/><Relationship Id="rId5" Type="http://schemas.openxmlformats.org/officeDocument/2006/relationships/notesSlide" Target="../notesSlides/notesSlide21.xml"/><Relationship Id="rId4"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notesSlide" Target="../notesSlides/notesSlide22.xml"/><Relationship Id="rId4"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notesSlide" Target="../notesSlides/notesSlide23.xml"/><Relationship Id="rId4"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notesSlide" Target="../notesSlides/notesSlide25.xml"/><Relationship Id="rId4"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notesSlide" Target="../notesSlides/notesSlide26.xml"/><Relationship Id="rId4"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notesSlide" Target="../notesSlides/notesSlide27.xml"/><Relationship Id="rId4"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7.emf"/><Relationship Id="rId5" Type="http://schemas.openxmlformats.org/officeDocument/2006/relationships/notesSlide" Target="../notesSlides/notesSlide28.xml"/><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notesSlide" Target="../notesSlides/notesSlide3.xml"/><Relationship Id="rId4"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image" Target="../media/image8.emf"/><Relationship Id="rId5" Type="http://schemas.openxmlformats.org/officeDocument/2006/relationships/notesSlide" Target="../notesSlides/notesSlide29.xml"/><Relationship Id="rId4"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5" Type="http://schemas.openxmlformats.org/officeDocument/2006/relationships/notesSlide" Target="../notesSlides/notesSlide30.xml"/><Relationship Id="rId4"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image" Target="../media/image9.emf"/><Relationship Id="rId5" Type="http://schemas.openxmlformats.org/officeDocument/2006/relationships/notesSlide" Target="../notesSlides/notesSlide31.xml"/><Relationship Id="rId4"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notesSlide" Target="../notesSlides/notesSlide32.xml"/><Relationship Id="rId4"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5" Type="http://schemas.openxmlformats.org/officeDocument/2006/relationships/notesSlide" Target="../notesSlides/notesSlide33.xml"/><Relationship Id="rId4"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5" Type="http://schemas.openxmlformats.org/officeDocument/2006/relationships/notesSlide" Target="../notesSlides/notesSlide34.xml"/><Relationship Id="rId4"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image" Target="../media/image10.emf"/><Relationship Id="rId5" Type="http://schemas.openxmlformats.org/officeDocument/2006/relationships/notesSlide" Target="../notesSlides/notesSlide35.xml"/><Relationship Id="rId4"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image" Target="../media/image11.emf"/><Relationship Id="rId5" Type="http://schemas.openxmlformats.org/officeDocument/2006/relationships/notesSlide" Target="../notesSlides/notesSlide36.xml"/><Relationship Id="rId4"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5" Type="http://schemas.openxmlformats.org/officeDocument/2006/relationships/notesSlide" Target="../notesSlides/notesSlide37.xml"/><Relationship Id="rId4"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5" Type="http://schemas.openxmlformats.org/officeDocument/2006/relationships/notesSlide" Target="../notesSlides/notesSlide38.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notesSlide" Target="../notesSlides/notesSlide4.xml"/><Relationship Id="rId4"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 Id="rId5" Type="http://schemas.openxmlformats.org/officeDocument/2006/relationships/notesSlide" Target="../notesSlides/notesSlide39.xml"/><Relationship Id="rId4"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5" Type="http://schemas.openxmlformats.org/officeDocument/2006/relationships/notesSlide" Target="../notesSlides/notesSlide40.xml"/><Relationship Id="rId4"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image" Target="../media/image12.emf"/><Relationship Id="rId5" Type="http://schemas.openxmlformats.org/officeDocument/2006/relationships/notesSlide" Target="../notesSlides/notesSlide41.xml"/><Relationship Id="rId4"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image" Target="../media/image13.emf"/><Relationship Id="rId5" Type="http://schemas.openxmlformats.org/officeDocument/2006/relationships/notesSlide" Target="../notesSlides/notesSlide42.xml"/><Relationship Id="rId4"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image" Target="../media/image14.emf"/><Relationship Id="rId5" Type="http://schemas.openxmlformats.org/officeDocument/2006/relationships/notesSlide" Target="../notesSlides/notesSlide43.xml"/><Relationship Id="rId4"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 Id="rId5" Type="http://schemas.openxmlformats.org/officeDocument/2006/relationships/notesSlide" Target="../notesSlides/notesSlide44.xml"/><Relationship Id="rId4"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 Id="rId5" Type="http://schemas.openxmlformats.org/officeDocument/2006/relationships/notesSlide" Target="../notesSlides/notesSlide45.xml"/><Relationship Id="rId4"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image" Target="../media/image15.emf"/><Relationship Id="rId5" Type="http://schemas.openxmlformats.org/officeDocument/2006/relationships/notesSlide" Target="../notesSlides/notesSlide46.xml"/><Relationship Id="rId4"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image" Target="../media/image16.emf"/><Relationship Id="rId5" Type="http://schemas.openxmlformats.org/officeDocument/2006/relationships/notesSlide" Target="../notesSlides/notesSlide47.xml"/><Relationship Id="rId4"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5" Type="http://schemas.openxmlformats.org/officeDocument/2006/relationships/notesSlide" Target="../notesSlides/notesSlide48.xml"/><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notesSlide" Target="../notesSlides/notesSlide5.xml"/><Relationship Id="rId4"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tags" Target="../tags/tag151.xml"/><Relationship Id="rId7" Type="http://schemas.openxmlformats.org/officeDocument/2006/relationships/image" Target="../media/image18.emf"/><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image" Target="../media/image17.emf"/><Relationship Id="rId5" Type="http://schemas.openxmlformats.org/officeDocument/2006/relationships/notesSlide" Target="../notesSlides/notesSlide49.xml"/><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notesSlide" Target="../notesSlides/notesSlide6.xml"/><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1.emf"/><Relationship Id="rId5" Type="http://schemas.openxmlformats.org/officeDocument/2006/relationships/notesSlide" Target="../notesSlides/notesSlide7.xml"/><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2.emf"/><Relationship Id="rId5" Type="http://schemas.openxmlformats.org/officeDocument/2006/relationships/notesSlide" Target="../notesSlides/notesSlide8.xml"/><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notesSlide" Target="../notesSlides/notesSlide9.xml"/><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custDataLst>
              <p:tags r:id="rId1"/>
            </p:custDataLst>
          </p:nvPr>
        </p:nvSpPr>
        <p:spPr>
          <a:xfrm>
            <a:off x="838200" y="367145"/>
            <a:ext cx="10363200" cy="3519055"/>
          </a:xfrm>
          <a:prstGeom prst="roundRect">
            <a:avLst/>
          </a:prstGeom>
          <a:solidFill>
            <a:srgbClr val="0033CC"/>
          </a:solidFill>
          <a:ln>
            <a:solidFill>
              <a:srgbClr val="0033C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custDataLst>
              <p:tags r:id="rId2"/>
            </p:custDataLst>
          </p:nvPr>
        </p:nvSpPr>
        <p:spPr>
          <a:xfrm>
            <a:off x="1257300" y="519545"/>
            <a:ext cx="9677400" cy="3061855"/>
          </a:xfrm>
          <a:effectLst>
            <a:outerShdw blurRad="50800" dist="38100" dir="2700000" algn="tl" rotWithShape="0">
              <a:prstClr val="black">
                <a:alpha val="40000"/>
              </a:prstClr>
            </a:outerShdw>
          </a:effectLst>
        </p:spPr>
        <p:txBody>
          <a:bodyPr>
            <a:noAutofit/>
          </a:bodyPr>
          <a:lstStyle/>
          <a:p>
            <a:r>
              <a:rPr lang="en-US" sz="3200" b="1" dirty="0">
                <a:solidFill>
                  <a:schemeClr val="bg1"/>
                </a:solidFill>
              </a:rPr>
              <a:t>Do Cash Transfers Stimulate the Macroeconomy?</a:t>
            </a:r>
            <a:br>
              <a:rPr lang="en-US" sz="3200" b="1" dirty="0">
                <a:solidFill>
                  <a:schemeClr val="bg1"/>
                </a:solidFill>
              </a:rPr>
            </a:br>
            <a:br>
              <a:rPr lang="en-US" sz="3200" b="1" dirty="0">
                <a:solidFill>
                  <a:schemeClr val="bg1"/>
                </a:solidFill>
              </a:rPr>
            </a:br>
            <a:r>
              <a:rPr lang="en-US" sz="3200" b="1" dirty="0">
                <a:solidFill>
                  <a:schemeClr val="bg1"/>
                </a:solidFill>
              </a:rPr>
              <a:t> By Valerie A. Ramey</a:t>
            </a:r>
            <a:br>
              <a:rPr lang="en-US" sz="3200" b="1" dirty="0">
                <a:solidFill>
                  <a:schemeClr val="bg1"/>
                </a:solidFill>
              </a:rPr>
            </a:br>
            <a:br>
              <a:rPr lang="en-US" sz="3200" b="1" dirty="0">
                <a:solidFill>
                  <a:schemeClr val="bg1"/>
                </a:solidFill>
              </a:rPr>
            </a:br>
            <a:r>
              <a:rPr lang="en-US" sz="3200" b="1" dirty="0">
                <a:solidFill>
                  <a:schemeClr val="bg1"/>
                </a:solidFill>
              </a:rPr>
              <a:t>Hoover Institution, NBER, CEPR</a:t>
            </a:r>
          </a:p>
        </p:txBody>
      </p:sp>
      <p:sp>
        <p:nvSpPr>
          <p:cNvPr id="4" name="Slide Number Placeholder 3"/>
          <p:cNvSpPr>
            <a:spLocks noGrp="1"/>
          </p:cNvSpPr>
          <p:nvPr>
            <p:ph type="sldNum" sz="quarter" idx="12"/>
            <p:custDataLst>
              <p:tags r:id="rId3"/>
            </p:custDataLst>
          </p:nvPr>
        </p:nvSpPr>
        <p:spPr/>
        <p:txBody>
          <a:bodyPr/>
          <a:lstStyle/>
          <a:p>
            <a:fld id="{EB727A59-F01E-43BC-BF0A-5533339D486C}" type="slidenum">
              <a:rPr lang="en-US" smtClean="0"/>
              <a:t>1</a:t>
            </a:fld>
            <a:endParaRPr lang="en-US"/>
          </a:p>
        </p:txBody>
      </p:sp>
      <p:sp>
        <p:nvSpPr>
          <p:cNvPr id="7" name="Subtitle 2"/>
          <p:cNvSpPr txBox="1">
            <a:spLocks/>
          </p:cNvSpPr>
          <p:nvPr>
            <p:custDataLst>
              <p:tags r:id="rId4"/>
            </p:custDataLst>
          </p:nvPr>
        </p:nvSpPr>
        <p:spPr>
          <a:xfrm>
            <a:off x="1421823" y="4343400"/>
            <a:ext cx="8738177" cy="2057400"/>
          </a:xfrm>
          <a:prstGeom prst="rect">
            <a:avLst/>
          </a:prstGeom>
        </p:spPr>
        <p:txBody>
          <a:bodyPr>
            <a:normAutofit fontScale="62500" lnSpcReduction="20000"/>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lgn="ctr">
              <a:buNone/>
            </a:pPr>
            <a:r>
              <a:rPr lang="en-US" sz="3400" b="1" i="0" dirty="0">
                <a:solidFill>
                  <a:srgbClr val="2C2825"/>
                </a:solidFill>
                <a:effectLst/>
                <a:latin typeface="AvenirNextWorld-Demi"/>
              </a:rPr>
              <a:t>25</a:t>
            </a:r>
            <a:r>
              <a:rPr lang="en-US" sz="3400" b="1" i="0" baseline="30000" dirty="0">
                <a:solidFill>
                  <a:srgbClr val="2C2825"/>
                </a:solidFill>
                <a:effectLst/>
                <a:latin typeface="AvenirNextWorld-Demi"/>
              </a:rPr>
              <a:t>th</a:t>
            </a:r>
            <a:r>
              <a:rPr lang="en-US" sz="3400" b="1" i="0" dirty="0">
                <a:solidFill>
                  <a:srgbClr val="2C2825"/>
                </a:solidFill>
                <a:effectLst/>
                <a:latin typeface="AvenirNextWorld-Demi"/>
              </a:rPr>
              <a:t> </a:t>
            </a:r>
            <a:r>
              <a:rPr lang="en-US" sz="3400" b="1" dirty="0">
                <a:solidFill>
                  <a:srgbClr val="2C2825"/>
                </a:solidFill>
                <a:effectLst/>
                <a:latin typeface="AvenirNextWorld-Demi"/>
              </a:rPr>
              <a:t>Annual </a:t>
            </a:r>
            <a:r>
              <a:rPr lang="en-US" sz="3400" b="1" i="0" dirty="0">
                <a:solidFill>
                  <a:srgbClr val="2C2825"/>
                </a:solidFill>
                <a:effectLst/>
                <a:latin typeface="AvenirNextWorld-Demi"/>
              </a:rPr>
              <a:t>Jacques Polak Research Conference </a:t>
            </a:r>
          </a:p>
          <a:p>
            <a:pPr marL="18288" indent="0" algn="ctr">
              <a:buNone/>
            </a:pPr>
            <a:endParaRPr lang="en-US" sz="3400" b="1" i="0" dirty="0">
              <a:solidFill>
                <a:srgbClr val="2C2825"/>
              </a:solidFill>
              <a:effectLst/>
              <a:latin typeface="AvenirNextWorld-Demi"/>
            </a:endParaRPr>
          </a:p>
          <a:p>
            <a:pPr marL="18288" indent="0" algn="ctr">
              <a:buNone/>
            </a:pPr>
            <a:r>
              <a:rPr lang="en-US" sz="3400" b="1" i="1" dirty="0">
                <a:solidFill>
                  <a:srgbClr val="2C2825"/>
                </a:solidFill>
                <a:effectLst/>
                <a:latin typeface="AvenirNextWorld-Demi"/>
              </a:rPr>
              <a:t>Rethinking the Policy Toolkit in a Turbulent Global Economy</a:t>
            </a:r>
          </a:p>
          <a:p>
            <a:pPr marL="18288" indent="0" algn="ctr">
              <a:buNone/>
            </a:pPr>
            <a:endParaRPr lang="en-US" sz="3400" b="1" i="1" dirty="0">
              <a:solidFill>
                <a:srgbClr val="2C2825"/>
              </a:solidFill>
              <a:effectLst/>
              <a:latin typeface="AvenirNextWorld-Demi"/>
            </a:endParaRPr>
          </a:p>
          <a:p>
            <a:pPr marL="18288" indent="0" algn="ctr">
              <a:buNone/>
            </a:pPr>
            <a:r>
              <a:rPr lang="en-US" sz="3400" dirty="0"/>
              <a:t>Mundell-Fleming Lecture</a:t>
            </a:r>
          </a:p>
          <a:p>
            <a:pPr marL="18288" indent="0" algn="ctr">
              <a:buNone/>
            </a:pPr>
            <a:r>
              <a:rPr lang="en-US" sz="3600" dirty="0"/>
              <a:t>Nov. 15, 2024</a:t>
            </a:r>
          </a:p>
        </p:txBody>
      </p:sp>
    </p:spTree>
    <p:extLst>
      <p:ext uri="{BB962C8B-B14F-4D97-AF65-F5344CB8AC3E}">
        <p14:creationId xmlns:p14="http://schemas.microsoft.com/office/powerpoint/2010/main" val="788278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52F03-47F7-1818-2112-8D82DB0EB34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83E47122-9222-1899-524B-73E12BFF3C9B}"/>
              </a:ext>
            </a:extLst>
          </p:cNvPr>
          <p:cNvSpPr/>
          <p:nvPr>
            <p:custDataLst>
              <p:tags r:id="rId1"/>
            </p:custDataLst>
          </p:nvPr>
        </p:nvSpPr>
        <p:spPr>
          <a:xfrm>
            <a:off x="0" y="8792"/>
            <a:ext cx="12192000" cy="600808"/>
          </a:xfrm>
          <a:prstGeom prst="rect">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1173BBEC-DFF2-04EE-1109-37F828DB5AE2}"/>
              </a:ext>
            </a:extLst>
          </p:cNvPr>
          <p:cNvSpPr>
            <a:spLocks noGrp="1"/>
          </p:cNvSpPr>
          <p:nvPr>
            <p:ph type="sldNum" sz="quarter" idx="12"/>
            <p:custDataLst>
              <p:tags r:id="rId2"/>
            </p:custDataLst>
          </p:nvPr>
        </p:nvSpPr>
        <p:spPr/>
        <p:txBody>
          <a:bodyPr/>
          <a:lstStyle/>
          <a:p>
            <a:fld id="{EB727A59-F01E-43BC-BF0A-5533339D486C}" type="slidenum">
              <a:rPr lang="en-US" smtClean="0"/>
              <a:t>10</a:t>
            </a:fld>
            <a:endParaRPr lang="en-US"/>
          </a:p>
        </p:txBody>
      </p:sp>
      <p:sp>
        <p:nvSpPr>
          <p:cNvPr id="4" name="Title 2">
            <a:extLst>
              <a:ext uri="{FF2B5EF4-FFF2-40B4-BE49-F238E27FC236}">
                <a16:creationId xmlns:a16="http://schemas.microsoft.com/office/drawing/2014/main" id="{9C825A92-8CA6-5811-92CA-645474323E79}"/>
              </a:ext>
            </a:extLst>
          </p:cNvPr>
          <p:cNvSpPr txBox="1">
            <a:spLocks/>
          </p:cNvSpPr>
          <p:nvPr>
            <p:custDataLst>
              <p:tags r:id="rId3"/>
            </p:custDataLst>
          </p:nvPr>
        </p:nvSpPr>
        <p:spPr>
          <a:xfrm>
            <a:off x="685800" y="76122"/>
            <a:ext cx="10439400" cy="533478"/>
          </a:xfrm>
          <a:prstGeom prst="rect">
            <a:avLst/>
          </a:prstGeom>
          <a:effectLst>
            <a:outerShdw blurRad="50800" dist="38100" dir="2700000" algn="tl" rotWithShape="0">
              <a:prstClr val="black">
                <a:alpha val="40000"/>
              </a:prstClr>
            </a:outerShdw>
          </a:effectLst>
        </p:spPr>
        <p:txBody>
          <a:bodyP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rPr>
              <a:t>Reassessment of Evidence using Historical Plausibility Analysis</a:t>
            </a:r>
          </a:p>
        </p:txBody>
      </p:sp>
      <p:sp>
        <p:nvSpPr>
          <p:cNvPr id="7" name="TextBox 6">
            <a:extLst>
              <a:ext uri="{FF2B5EF4-FFF2-40B4-BE49-F238E27FC236}">
                <a16:creationId xmlns:a16="http://schemas.microsoft.com/office/drawing/2014/main" id="{D2E8D98A-1622-5D09-F140-F8D1AD40646B}"/>
              </a:ext>
            </a:extLst>
          </p:cNvPr>
          <p:cNvSpPr txBox="1"/>
          <p:nvPr/>
        </p:nvSpPr>
        <p:spPr>
          <a:xfrm>
            <a:off x="838200" y="990600"/>
            <a:ext cx="10515600" cy="5447645"/>
          </a:xfrm>
          <a:prstGeom prst="rect">
            <a:avLst/>
          </a:prstGeom>
          <a:noFill/>
        </p:spPr>
        <p:txBody>
          <a:bodyPr wrap="square" rtlCol="0">
            <a:spAutoFit/>
          </a:bodyPr>
          <a:lstStyle/>
          <a:p>
            <a:pPr marL="342900" indent="-342900" algn="l">
              <a:buFont typeface="Arial" panose="020B0604020202020204" pitchFamily="34" charset="0"/>
              <a:buChar char="•"/>
            </a:pPr>
            <a:r>
              <a:rPr lang="en-US" sz="2400" dirty="0">
                <a:solidFill>
                  <a:srgbClr val="000000"/>
                </a:solidFill>
                <a:latin typeface="NimbusSanL-Regu"/>
              </a:rPr>
              <a:t>Economists and policymakers often </a:t>
            </a:r>
            <a:r>
              <a:rPr lang="en-US" sz="2400" dirty="0">
                <a:solidFill>
                  <a:srgbClr val="FF0000"/>
                </a:solidFill>
                <a:latin typeface="NimbusSanL-Regu"/>
              </a:rPr>
              <a:t>must choose </a:t>
            </a:r>
            <a:r>
              <a:rPr lang="en-US" sz="2400" dirty="0">
                <a:solidFill>
                  <a:srgbClr val="000000"/>
                </a:solidFill>
                <a:latin typeface="NimbusSanL-Regu"/>
              </a:rPr>
              <a:t>from a wide range of estimates and models.</a:t>
            </a:r>
          </a:p>
          <a:p>
            <a:pPr marL="342900" indent="-342900" algn="l">
              <a:buFont typeface="Arial" panose="020B0604020202020204" pitchFamily="34" charset="0"/>
              <a:buChar char="•"/>
            </a:pPr>
            <a:endParaRPr lang="en-US" sz="2400" dirty="0">
              <a:solidFill>
                <a:srgbClr val="000000"/>
              </a:solidFill>
              <a:latin typeface="NimbusSanL-Regu"/>
            </a:endParaRPr>
          </a:p>
          <a:p>
            <a:pPr marL="800100" lvl="1" indent="-342900">
              <a:buFont typeface="Wingdings" panose="05000000000000000000" pitchFamily="2" charset="2"/>
              <a:buChar char="Ø"/>
            </a:pPr>
            <a:r>
              <a:rPr lang="en-US" sz="2400" dirty="0">
                <a:solidFill>
                  <a:srgbClr val="000000"/>
                </a:solidFill>
                <a:latin typeface="NimbusSanL-Regu"/>
              </a:rPr>
              <a:t>They might be tempted to choose the most “convenient” estimate.</a:t>
            </a:r>
          </a:p>
          <a:p>
            <a:endParaRPr lang="en-US" sz="2400" dirty="0"/>
          </a:p>
          <a:p>
            <a:endParaRPr lang="en-US" sz="2400" dirty="0"/>
          </a:p>
          <a:p>
            <a:pPr marL="285750" indent="-285750">
              <a:buFont typeface="Arial" panose="020B0604020202020204" pitchFamily="34" charset="0"/>
              <a:buChar char="•"/>
            </a:pPr>
            <a:r>
              <a:rPr lang="en-US" sz="2400" dirty="0"/>
              <a:t>Should subject the evidence/models to a historical </a:t>
            </a:r>
            <a:r>
              <a:rPr lang="en-US" sz="2400" i="1" dirty="0">
                <a:solidFill>
                  <a:srgbClr val="FF0000"/>
                </a:solidFill>
              </a:rPr>
              <a:t>plausibility</a:t>
            </a:r>
            <a:r>
              <a:rPr lang="en-US" sz="2400" dirty="0">
                <a:solidFill>
                  <a:srgbClr val="FF0000"/>
                </a:solidFill>
              </a:rPr>
              <a:t> </a:t>
            </a:r>
            <a:r>
              <a:rPr lang="en-US" sz="2400" dirty="0"/>
              <a:t>analysis</a:t>
            </a:r>
          </a:p>
          <a:p>
            <a:pPr marL="285750" indent="-285750">
              <a:buFont typeface="Arial" panose="020B0604020202020204" pitchFamily="34" charset="0"/>
              <a:buChar char="•"/>
            </a:pPr>
            <a:endParaRPr lang="en-US" sz="2400" dirty="0"/>
          </a:p>
          <a:p>
            <a:pPr marL="800100" lvl="1" indent="-342900">
              <a:buFont typeface="Wingdings" panose="05000000000000000000" pitchFamily="2" charset="2"/>
              <a:buChar char="Ø"/>
            </a:pPr>
            <a:r>
              <a:rPr lang="en-US" sz="2000" dirty="0"/>
              <a:t>Orchard, Ramey, Wieland (2024a,b)</a:t>
            </a:r>
          </a:p>
          <a:p>
            <a:pPr lvl="1"/>
            <a:endParaRPr lang="en-US" sz="2000" dirty="0"/>
          </a:p>
          <a:p>
            <a:pPr marL="800100" lvl="1" indent="-342900">
              <a:buFont typeface="Wingdings" panose="05000000000000000000" pitchFamily="2" charset="2"/>
              <a:buChar char="Ø"/>
            </a:pPr>
            <a:r>
              <a:rPr lang="en-US" sz="2000" dirty="0"/>
              <a:t>Builds on insights of Sahm, Shapiro, </a:t>
            </a:r>
            <a:r>
              <a:rPr lang="en-US" sz="2000" dirty="0" err="1"/>
              <a:t>Slemrod</a:t>
            </a:r>
            <a:r>
              <a:rPr lang="en-US" sz="2000" dirty="0"/>
              <a:t> (2012), Chetty et al. (2015), Ramey (2019a)</a:t>
            </a:r>
          </a:p>
          <a:p>
            <a:pPr lvl="1"/>
            <a:endParaRPr lang="en-US" sz="2400" dirty="0"/>
          </a:p>
          <a:p>
            <a:pPr lvl="1"/>
            <a:endParaRPr lang="en-US" sz="2400" dirty="0"/>
          </a:p>
          <a:p>
            <a:pPr marL="342900" indent="-342900">
              <a:buFont typeface="Arial" panose="020B0604020202020204" pitchFamily="34" charset="0"/>
              <a:buChar char="•"/>
            </a:pPr>
            <a:r>
              <a:rPr lang="en-US" sz="2400" dirty="0">
                <a:solidFill>
                  <a:srgbClr val="FF0000"/>
                </a:solidFill>
              </a:rPr>
              <a:t>Method</a:t>
            </a:r>
            <a:r>
              <a:rPr lang="en-US" sz="2400" dirty="0"/>
              <a:t>: Create historical counterfactuals implied by macro models calibrated with micro estimates and assess their plausibility in the historical context.</a:t>
            </a:r>
          </a:p>
        </p:txBody>
      </p:sp>
    </p:spTree>
    <p:extLst>
      <p:ext uri="{BB962C8B-B14F-4D97-AF65-F5344CB8AC3E}">
        <p14:creationId xmlns:p14="http://schemas.microsoft.com/office/powerpoint/2010/main" val="235943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7C90B-7D3F-A7F4-F290-2EA06FA02E1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F70199D-CAAE-16AC-7505-F3A9178C25EE}"/>
              </a:ext>
            </a:extLst>
          </p:cNvPr>
          <p:cNvSpPr/>
          <p:nvPr>
            <p:custDataLst>
              <p:tags r:id="rId1"/>
            </p:custDataLst>
          </p:nvPr>
        </p:nvSpPr>
        <p:spPr>
          <a:xfrm>
            <a:off x="0" y="8792"/>
            <a:ext cx="12192000" cy="600808"/>
          </a:xfrm>
          <a:prstGeom prst="rect">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85EC16ED-1E31-C7E9-D378-55F7D09D7C0F}"/>
              </a:ext>
            </a:extLst>
          </p:cNvPr>
          <p:cNvSpPr>
            <a:spLocks noGrp="1"/>
          </p:cNvSpPr>
          <p:nvPr>
            <p:ph type="sldNum" sz="quarter" idx="12"/>
            <p:custDataLst>
              <p:tags r:id="rId2"/>
            </p:custDataLst>
          </p:nvPr>
        </p:nvSpPr>
        <p:spPr/>
        <p:txBody>
          <a:bodyPr/>
          <a:lstStyle/>
          <a:p>
            <a:fld id="{EB727A59-F01E-43BC-BF0A-5533339D486C}" type="slidenum">
              <a:rPr lang="en-US" smtClean="0"/>
              <a:t>11</a:t>
            </a:fld>
            <a:endParaRPr lang="en-US"/>
          </a:p>
        </p:txBody>
      </p:sp>
      <p:sp>
        <p:nvSpPr>
          <p:cNvPr id="4" name="Title 2">
            <a:extLst>
              <a:ext uri="{FF2B5EF4-FFF2-40B4-BE49-F238E27FC236}">
                <a16:creationId xmlns:a16="http://schemas.microsoft.com/office/drawing/2014/main" id="{2B5B31C1-036D-9B86-EA9F-8DC803F5F803}"/>
              </a:ext>
            </a:extLst>
          </p:cNvPr>
          <p:cNvSpPr txBox="1">
            <a:spLocks/>
          </p:cNvSpPr>
          <p:nvPr>
            <p:custDataLst>
              <p:tags r:id="rId3"/>
            </p:custDataLst>
          </p:nvPr>
        </p:nvSpPr>
        <p:spPr>
          <a:xfrm>
            <a:off x="685800" y="76122"/>
            <a:ext cx="10439400" cy="533478"/>
          </a:xfrm>
          <a:prstGeom prst="rect">
            <a:avLst/>
          </a:prstGeom>
          <a:effectLst>
            <a:outerShdw blurRad="50800" dist="38100" dir="2700000" algn="tl" rotWithShape="0">
              <a:prstClr val="black">
                <a:alpha val="40000"/>
              </a:prstClr>
            </a:outerShdw>
          </a:effectLst>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rPr>
              <a:t>Key Ingredients for a Historical Plausibility Analysis</a:t>
            </a:r>
          </a:p>
        </p:txBody>
      </p:sp>
      <p:sp>
        <p:nvSpPr>
          <p:cNvPr id="7" name="TextBox 6">
            <a:extLst>
              <a:ext uri="{FF2B5EF4-FFF2-40B4-BE49-F238E27FC236}">
                <a16:creationId xmlns:a16="http://schemas.microsoft.com/office/drawing/2014/main" id="{F6FAF0CA-D3E5-68F0-24CF-4E07FF31AFDF}"/>
              </a:ext>
            </a:extLst>
          </p:cNvPr>
          <p:cNvSpPr txBox="1"/>
          <p:nvPr/>
        </p:nvSpPr>
        <p:spPr>
          <a:xfrm>
            <a:off x="838200" y="1093372"/>
            <a:ext cx="10515600" cy="5632311"/>
          </a:xfrm>
          <a:prstGeom prst="rect">
            <a:avLst/>
          </a:prstGeom>
          <a:noFill/>
        </p:spPr>
        <p:txBody>
          <a:bodyPr wrap="square" rtlCol="0">
            <a:spAutoFit/>
          </a:bodyPr>
          <a:lstStyle/>
          <a:p>
            <a:pPr marL="457200" indent="-457200">
              <a:buFont typeface="+mj-lt"/>
              <a:buAutoNum type="arabicPeriod"/>
            </a:pPr>
            <a:r>
              <a:rPr lang="en-US" sz="2400" dirty="0">
                <a:solidFill>
                  <a:srgbClr val="FF0000"/>
                </a:solidFill>
              </a:rPr>
              <a:t>Micro or subregional estimates</a:t>
            </a:r>
            <a:r>
              <a:rPr lang="en-US" sz="2400" dirty="0"/>
              <a:t> of key parameters relevant for macro effects – </a:t>
            </a:r>
          </a:p>
          <a:p>
            <a:pPr marL="457200" indent="-457200">
              <a:buFont typeface="+mj-lt"/>
              <a:buAutoNum type="arabicPeriod"/>
            </a:pPr>
            <a:endParaRPr lang="en-US" sz="2400" dirty="0"/>
          </a:p>
          <a:p>
            <a:pPr marL="800100" lvl="1" indent="-342900">
              <a:buFont typeface="Wingdings" panose="05000000000000000000" pitchFamily="2" charset="2"/>
              <a:buChar char="Ø"/>
            </a:pPr>
            <a:r>
              <a:rPr lang="en-US" sz="2400" dirty="0"/>
              <a:t>  MPCs, state/province/city multipliers, etc. </a:t>
            </a:r>
          </a:p>
          <a:p>
            <a:pPr marL="457200" indent="-457200">
              <a:buFont typeface="+mj-lt"/>
              <a:buAutoNum type="arabicPeriod"/>
            </a:pPr>
            <a:endParaRPr lang="en-US" sz="2400" dirty="0"/>
          </a:p>
          <a:p>
            <a:pPr marL="457200" indent="-457200">
              <a:buFont typeface="+mj-lt"/>
              <a:buAutoNum type="arabicPeriod"/>
            </a:pPr>
            <a:endParaRPr lang="en-US" sz="2400" dirty="0"/>
          </a:p>
          <a:p>
            <a:pPr marL="457200" indent="-457200">
              <a:buFont typeface="+mj-lt"/>
              <a:buAutoNum type="arabicPeriod"/>
            </a:pPr>
            <a:r>
              <a:rPr lang="en-US" sz="2400" dirty="0"/>
              <a:t>A policy or event that is big enough to be </a:t>
            </a:r>
            <a:r>
              <a:rPr lang="en-US" sz="2400" dirty="0">
                <a:solidFill>
                  <a:srgbClr val="FF0000"/>
                </a:solidFill>
              </a:rPr>
              <a:t>visible in aggregate data</a:t>
            </a:r>
            <a:r>
              <a:rPr lang="en-US" sz="2400" dirty="0"/>
              <a:t>.</a:t>
            </a:r>
          </a:p>
          <a:p>
            <a:pPr marL="457200" indent="-457200">
              <a:buFont typeface="+mj-lt"/>
              <a:buAutoNum type="arabicPeriod"/>
            </a:pPr>
            <a:endParaRPr lang="en-US" sz="2400" dirty="0"/>
          </a:p>
          <a:p>
            <a:pPr marL="457200" indent="-457200">
              <a:buFont typeface="+mj-lt"/>
              <a:buAutoNum type="arabicPeriod"/>
            </a:pPr>
            <a:endParaRPr lang="en-US" sz="2400" dirty="0"/>
          </a:p>
          <a:p>
            <a:pPr marL="457200" indent="-457200">
              <a:buFont typeface="+mj-lt"/>
              <a:buAutoNum type="arabicPeriod"/>
            </a:pPr>
            <a:r>
              <a:rPr lang="en-US" sz="2400" dirty="0"/>
              <a:t>A </a:t>
            </a:r>
            <a:r>
              <a:rPr lang="en-US" sz="2400" dirty="0">
                <a:solidFill>
                  <a:srgbClr val="FF0000"/>
                </a:solidFill>
              </a:rPr>
              <a:t>macro model that translates </a:t>
            </a:r>
            <a:r>
              <a:rPr lang="en-US" sz="2400" dirty="0"/>
              <a:t>the micro or subregional estimates to dynamic general equilibrium effects.</a:t>
            </a:r>
          </a:p>
          <a:p>
            <a:pPr marL="457200" indent="-457200">
              <a:buFont typeface="+mj-lt"/>
              <a:buAutoNum type="arabicPeriod"/>
            </a:pPr>
            <a:endParaRPr lang="en-US" sz="2400" dirty="0"/>
          </a:p>
          <a:p>
            <a:pPr marL="457200" indent="-457200">
              <a:buFont typeface="+mj-lt"/>
              <a:buAutoNum type="arabicPeriod"/>
            </a:pPr>
            <a:endParaRPr lang="en-US" sz="2400" dirty="0"/>
          </a:p>
          <a:p>
            <a:pPr marL="457200" indent="-457200">
              <a:buFont typeface="+mj-lt"/>
              <a:buAutoNum type="arabicPeriod"/>
            </a:pPr>
            <a:r>
              <a:rPr lang="en-US" sz="2400" dirty="0"/>
              <a:t> A </a:t>
            </a:r>
            <a:r>
              <a:rPr lang="en-US" sz="2400" dirty="0">
                <a:solidFill>
                  <a:srgbClr val="FF0000"/>
                </a:solidFill>
              </a:rPr>
              <a:t>narrative analysis and/or forecasts </a:t>
            </a:r>
            <a:r>
              <a:rPr lang="en-US" sz="2400" dirty="0"/>
              <a:t>from the historical period surrounding the policy or event to assess whether the macro counterfactual is plausible </a:t>
            </a:r>
          </a:p>
          <a:p>
            <a:pPr marL="457200" indent="-457200">
              <a:buFont typeface="+mj-lt"/>
              <a:buAutoNum type="arabicPeriod"/>
            </a:pPr>
            <a:endParaRPr lang="en-US" sz="2400" dirty="0"/>
          </a:p>
        </p:txBody>
      </p:sp>
    </p:spTree>
    <p:extLst>
      <p:ext uri="{BB962C8B-B14F-4D97-AF65-F5344CB8AC3E}">
        <p14:creationId xmlns:p14="http://schemas.microsoft.com/office/powerpoint/2010/main" val="177847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E80DD-F7BB-E5B0-ABB7-22BFD496F06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E077343-0994-0FF0-DC5A-A0B59BECF2F2}"/>
              </a:ext>
            </a:extLst>
          </p:cNvPr>
          <p:cNvSpPr/>
          <p:nvPr>
            <p:custDataLst>
              <p:tags r:id="rId1"/>
            </p:custDataLst>
          </p:nvPr>
        </p:nvSpPr>
        <p:spPr>
          <a:xfrm>
            <a:off x="0" y="8792"/>
            <a:ext cx="12192000" cy="600808"/>
          </a:xfrm>
          <a:prstGeom prst="rect">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7330FF07-B253-9C1D-034D-C82657450DE6}"/>
              </a:ext>
            </a:extLst>
          </p:cNvPr>
          <p:cNvSpPr>
            <a:spLocks noGrp="1"/>
          </p:cNvSpPr>
          <p:nvPr>
            <p:ph type="sldNum" sz="quarter" idx="12"/>
            <p:custDataLst>
              <p:tags r:id="rId2"/>
            </p:custDataLst>
          </p:nvPr>
        </p:nvSpPr>
        <p:spPr/>
        <p:txBody>
          <a:bodyPr/>
          <a:lstStyle/>
          <a:p>
            <a:fld id="{EB727A59-F01E-43BC-BF0A-5533339D486C}" type="slidenum">
              <a:rPr lang="en-US" smtClean="0"/>
              <a:t>12</a:t>
            </a:fld>
            <a:endParaRPr lang="en-US"/>
          </a:p>
        </p:txBody>
      </p:sp>
      <p:sp>
        <p:nvSpPr>
          <p:cNvPr id="4" name="Title 2">
            <a:extLst>
              <a:ext uri="{FF2B5EF4-FFF2-40B4-BE49-F238E27FC236}">
                <a16:creationId xmlns:a16="http://schemas.microsoft.com/office/drawing/2014/main" id="{B09658E2-E3FD-59B3-2C3C-56C4050805FD}"/>
              </a:ext>
            </a:extLst>
          </p:cNvPr>
          <p:cNvSpPr txBox="1">
            <a:spLocks/>
          </p:cNvSpPr>
          <p:nvPr>
            <p:custDataLst>
              <p:tags r:id="rId3"/>
            </p:custDataLst>
          </p:nvPr>
        </p:nvSpPr>
        <p:spPr>
          <a:xfrm>
            <a:off x="685800" y="76122"/>
            <a:ext cx="10439400" cy="533478"/>
          </a:xfrm>
          <a:prstGeom prst="rect">
            <a:avLst/>
          </a:prstGeom>
          <a:effectLst>
            <a:outerShdw blurRad="50800" dist="38100" dir="2700000" algn="tl" rotWithShape="0">
              <a:prstClr val="black">
                <a:alpha val="40000"/>
              </a:prstClr>
            </a:outerShdw>
          </a:effectLst>
        </p:spPr>
        <p:txBody>
          <a:bodyP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rPr>
              <a:t>Application to the Effects of Temporary Transfers</a:t>
            </a:r>
          </a:p>
        </p:txBody>
      </p:sp>
      <p:sp>
        <p:nvSpPr>
          <p:cNvPr id="7" name="TextBox 6">
            <a:extLst>
              <a:ext uri="{FF2B5EF4-FFF2-40B4-BE49-F238E27FC236}">
                <a16:creationId xmlns:a16="http://schemas.microsoft.com/office/drawing/2014/main" id="{E7194617-88FE-736F-B781-9B9E3859FDE2}"/>
              </a:ext>
            </a:extLst>
          </p:cNvPr>
          <p:cNvSpPr txBox="1"/>
          <p:nvPr/>
        </p:nvSpPr>
        <p:spPr>
          <a:xfrm>
            <a:off x="574964" y="1143000"/>
            <a:ext cx="10515600" cy="4893647"/>
          </a:xfrm>
          <a:prstGeom prst="rect">
            <a:avLst/>
          </a:prstGeom>
          <a:noFill/>
        </p:spPr>
        <p:txBody>
          <a:bodyPr wrap="square" rtlCol="0">
            <a:spAutoFit/>
          </a:bodyPr>
          <a:lstStyle/>
          <a:p>
            <a:pPr marL="457200" indent="-457200">
              <a:buFont typeface="+mj-lt"/>
              <a:buAutoNum type="arabicPeriod"/>
            </a:pPr>
            <a:r>
              <a:rPr lang="en-US" sz="2400" dirty="0"/>
              <a:t>Two </a:t>
            </a:r>
            <a:r>
              <a:rPr lang="en-US" sz="2400" dirty="0">
                <a:solidFill>
                  <a:srgbClr val="FF0000"/>
                </a:solidFill>
              </a:rPr>
              <a:t>U.S.</a:t>
            </a:r>
            <a:r>
              <a:rPr lang="en-US" sz="2400" dirty="0"/>
              <a:t> Examples:  The 2001 and 2008 Rebates</a:t>
            </a:r>
          </a:p>
          <a:p>
            <a:pPr marL="457200" indent="-457200">
              <a:buFont typeface="+mj-lt"/>
              <a:buAutoNum type="arabicPeriod"/>
            </a:pPr>
            <a:endParaRPr lang="en-US" sz="2400" dirty="0"/>
          </a:p>
          <a:p>
            <a:pPr marL="800100" lvl="1" indent="-342900">
              <a:buFont typeface="Wingdings" panose="05000000000000000000" pitchFamily="2" charset="2"/>
              <a:buChar char="Ø"/>
            </a:pPr>
            <a:r>
              <a:rPr lang="en-US" sz="2400" dirty="0"/>
              <a:t>Review of findings of Orchard, Ramey, Wieland (2024a,b)</a:t>
            </a:r>
          </a:p>
          <a:p>
            <a:pPr marL="457200" indent="-457200">
              <a:buFont typeface="+mj-lt"/>
              <a:buAutoNum type="arabicPeriod"/>
            </a:pPr>
            <a:endParaRPr lang="en-US" sz="2400" dirty="0"/>
          </a:p>
          <a:p>
            <a:pPr marL="457200" indent="-457200">
              <a:buFont typeface="+mj-lt"/>
              <a:buAutoNum type="arabicPeriod"/>
            </a:pPr>
            <a:endParaRPr lang="en-US" sz="2400" dirty="0"/>
          </a:p>
          <a:p>
            <a:pPr marL="457200" indent="-457200">
              <a:buFont typeface="+mj-lt"/>
              <a:buAutoNum type="arabicPeriod"/>
            </a:pPr>
            <a:r>
              <a:rPr lang="en-US" sz="2400" dirty="0">
                <a:solidFill>
                  <a:srgbClr val="FF0000"/>
                </a:solidFill>
              </a:rPr>
              <a:t>Singapore</a:t>
            </a:r>
            <a:r>
              <a:rPr lang="en-US" sz="2400" dirty="0"/>
              <a:t> election year payouts</a:t>
            </a:r>
          </a:p>
          <a:p>
            <a:pPr marL="457200" indent="-457200">
              <a:buFont typeface="+mj-lt"/>
              <a:buAutoNum type="arabicPeriod"/>
            </a:pPr>
            <a:endParaRPr lang="en-US" sz="2400" dirty="0"/>
          </a:p>
          <a:p>
            <a:pPr marL="457200" indent="-457200">
              <a:buFont typeface="+mj-lt"/>
              <a:buAutoNum type="arabicPeriod"/>
            </a:pPr>
            <a:endParaRPr lang="en-US" sz="2400" dirty="0"/>
          </a:p>
          <a:p>
            <a:pPr marL="457200" indent="-457200">
              <a:buFont typeface="+mj-lt"/>
              <a:buAutoNum type="arabicPeriod"/>
            </a:pPr>
            <a:r>
              <a:rPr lang="en-US" sz="2400" dirty="0">
                <a:solidFill>
                  <a:srgbClr val="FF0000"/>
                </a:solidFill>
              </a:rPr>
              <a:t>Australia</a:t>
            </a:r>
            <a:r>
              <a:rPr lang="en-US" sz="2400" dirty="0"/>
              <a:t> stimulus during 2008-2009</a:t>
            </a:r>
          </a:p>
          <a:p>
            <a:pPr marL="457200" indent="-457200">
              <a:buFont typeface="+mj-lt"/>
              <a:buAutoNum type="arabicPeriod"/>
            </a:pPr>
            <a:endParaRPr lang="en-US" sz="2400" dirty="0"/>
          </a:p>
          <a:p>
            <a:pPr marL="342900" indent="-342900">
              <a:buFont typeface="Wingdings" panose="05000000000000000000" pitchFamily="2" charset="2"/>
              <a:buChar char="Ø"/>
            </a:pPr>
            <a:endParaRPr lang="en-US" sz="2400" dirty="0"/>
          </a:p>
          <a:p>
            <a:r>
              <a:rPr lang="en-US" sz="2400" dirty="0"/>
              <a:t>Note – I do not discuss COVID stimulus because the unique circumstances make it difficult to draw general lessons.</a:t>
            </a:r>
          </a:p>
        </p:txBody>
      </p:sp>
    </p:spTree>
    <p:extLst>
      <p:ext uri="{BB962C8B-B14F-4D97-AF65-F5344CB8AC3E}">
        <p14:creationId xmlns:p14="http://schemas.microsoft.com/office/powerpoint/2010/main" val="858572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23C23-5CA1-98DF-9058-3BBC1A4846A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39E14E7-D66F-2B86-6CAE-36858E79746A}"/>
              </a:ext>
            </a:extLst>
          </p:cNvPr>
          <p:cNvSpPr/>
          <p:nvPr>
            <p:custDataLst>
              <p:tags r:id="rId1"/>
            </p:custDataLst>
          </p:nvPr>
        </p:nvSpPr>
        <p:spPr>
          <a:xfrm>
            <a:off x="0" y="8792"/>
            <a:ext cx="12192000" cy="600808"/>
          </a:xfrm>
          <a:prstGeom prst="rect">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D1DEE1D6-918A-FC26-2D3D-E33DB8BFADC0}"/>
              </a:ext>
            </a:extLst>
          </p:cNvPr>
          <p:cNvSpPr>
            <a:spLocks noGrp="1"/>
          </p:cNvSpPr>
          <p:nvPr>
            <p:ph type="sldNum" sz="quarter" idx="12"/>
            <p:custDataLst>
              <p:tags r:id="rId2"/>
            </p:custDataLst>
          </p:nvPr>
        </p:nvSpPr>
        <p:spPr/>
        <p:txBody>
          <a:bodyPr/>
          <a:lstStyle/>
          <a:p>
            <a:fld id="{EB727A59-F01E-43BC-BF0A-5533339D486C}" type="slidenum">
              <a:rPr lang="en-US" smtClean="0"/>
              <a:t>13</a:t>
            </a:fld>
            <a:endParaRPr lang="en-US"/>
          </a:p>
        </p:txBody>
      </p:sp>
      <p:sp>
        <p:nvSpPr>
          <p:cNvPr id="4" name="Title 2">
            <a:extLst>
              <a:ext uri="{FF2B5EF4-FFF2-40B4-BE49-F238E27FC236}">
                <a16:creationId xmlns:a16="http://schemas.microsoft.com/office/drawing/2014/main" id="{0A9FC565-D59F-7968-4714-DBE99DD832B2}"/>
              </a:ext>
            </a:extLst>
          </p:cNvPr>
          <p:cNvSpPr txBox="1">
            <a:spLocks/>
          </p:cNvSpPr>
          <p:nvPr>
            <p:custDataLst>
              <p:tags r:id="rId3"/>
            </p:custDataLst>
          </p:nvPr>
        </p:nvSpPr>
        <p:spPr>
          <a:xfrm>
            <a:off x="685800" y="76122"/>
            <a:ext cx="10439400" cy="689410"/>
          </a:xfrm>
          <a:prstGeom prst="rect">
            <a:avLst/>
          </a:prstGeom>
          <a:effectLst>
            <a:outerShdw blurRad="50800" dist="38100" dir="2700000" algn="tl" rotWithShape="0">
              <a:prstClr val="black">
                <a:alpha val="40000"/>
              </a:prstClr>
            </a:outerShdw>
          </a:effectLst>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rPr>
              <a:t>Did the 2008 U.S. Rebates Stimulate the Economy?</a:t>
            </a:r>
          </a:p>
        </p:txBody>
      </p:sp>
      <p:sp>
        <p:nvSpPr>
          <p:cNvPr id="7" name="TextBox 6">
            <a:extLst>
              <a:ext uri="{FF2B5EF4-FFF2-40B4-BE49-F238E27FC236}">
                <a16:creationId xmlns:a16="http://schemas.microsoft.com/office/drawing/2014/main" id="{3515E292-B8EF-4626-F151-524D5696B102}"/>
              </a:ext>
            </a:extLst>
          </p:cNvPr>
          <p:cNvSpPr txBox="1"/>
          <p:nvPr/>
        </p:nvSpPr>
        <p:spPr>
          <a:xfrm>
            <a:off x="1066800" y="1219200"/>
            <a:ext cx="10287000"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a:t>Enacted Feb. 2008</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solidFill>
                  <a:srgbClr val="FF0000"/>
                </a:solidFill>
              </a:rPr>
              <a:t>$100 billion</a:t>
            </a:r>
            <a:r>
              <a:rPr lang="en-US" sz="2400" dirty="0"/>
              <a:t>, equal to 11% of January disposable income (monthly basis)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85% of tax units received a payment.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solidFill>
                  <a:srgbClr val="FF0000"/>
                </a:solidFill>
              </a:rPr>
              <a:t>Average check was $1,000</a:t>
            </a:r>
            <a:r>
              <a:rPr lang="en-US" sz="2400" dirty="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Paid out from April through August 2008;  </a:t>
            </a:r>
            <a:r>
              <a:rPr lang="en-US" sz="2400" dirty="0">
                <a:solidFill>
                  <a:srgbClr val="FF0000"/>
                </a:solidFill>
              </a:rPr>
              <a:t>50% of total </a:t>
            </a:r>
            <a:r>
              <a:rPr lang="en-US" sz="2400" dirty="0"/>
              <a:t>was distributed in </a:t>
            </a:r>
            <a:r>
              <a:rPr lang="en-US" sz="2400" dirty="0">
                <a:solidFill>
                  <a:srgbClr val="FF0000"/>
                </a:solidFill>
              </a:rPr>
              <a:t>May</a:t>
            </a:r>
            <a:r>
              <a:rPr lang="en-US" sz="2400" dirty="0"/>
              <a:t>.</a:t>
            </a:r>
          </a:p>
        </p:txBody>
      </p:sp>
    </p:spTree>
    <p:extLst>
      <p:ext uri="{BB962C8B-B14F-4D97-AF65-F5344CB8AC3E}">
        <p14:creationId xmlns:p14="http://schemas.microsoft.com/office/powerpoint/2010/main" val="1936473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A3471-7D0A-6F63-B4B8-1250A7367F67}"/>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718E259-6320-EC8E-2673-9F76BA5678DE}"/>
              </a:ext>
            </a:extLst>
          </p:cNvPr>
          <p:cNvSpPr/>
          <p:nvPr>
            <p:custDataLst>
              <p:tags r:id="rId1"/>
            </p:custDataLst>
          </p:nvPr>
        </p:nvSpPr>
        <p:spPr>
          <a:xfrm>
            <a:off x="0" y="8792"/>
            <a:ext cx="12192000" cy="600808"/>
          </a:xfrm>
          <a:prstGeom prst="rect">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5C2F593F-ED91-6749-BD98-5A90565F917B}"/>
              </a:ext>
            </a:extLst>
          </p:cNvPr>
          <p:cNvSpPr>
            <a:spLocks noGrp="1"/>
          </p:cNvSpPr>
          <p:nvPr>
            <p:ph type="sldNum" sz="quarter" idx="12"/>
            <p:custDataLst>
              <p:tags r:id="rId2"/>
            </p:custDataLst>
          </p:nvPr>
        </p:nvSpPr>
        <p:spPr/>
        <p:txBody>
          <a:bodyPr/>
          <a:lstStyle/>
          <a:p>
            <a:fld id="{EB727A59-F01E-43BC-BF0A-5533339D486C}" type="slidenum">
              <a:rPr lang="en-US" smtClean="0"/>
              <a:t>14</a:t>
            </a:fld>
            <a:endParaRPr lang="en-US"/>
          </a:p>
        </p:txBody>
      </p:sp>
      <p:sp>
        <p:nvSpPr>
          <p:cNvPr id="4" name="Title 2">
            <a:extLst>
              <a:ext uri="{FF2B5EF4-FFF2-40B4-BE49-F238E27FC236}">
                <a16:creationId xmlns:a16="http://schemas.microsoft.com/office/drawing/2014/main" id="{BD535E3A-2093-E051-9752-D5EE0FAAC223}"/>
              </a:ext>
            </a:extLst>
          </p:cNvPr>
          <p:cNvSpPr txBox="1">
            <a:spLocks/>
          </p:cNvSpPr>
          <p:nvPr>
            <p:custDataLst>
              <p:tags r:id="rId3"/>
            </p:custDataLst>
          </p:nvPr>
        </p:nvSpPr>
        <p:spPr>
          <a:xfrm>
            <a:off x="685800" y="76122"/>
            <a:ext cx="10439400" cy="524981"/>
          </a:xfrm>
          <a:prstGeom prst="rect">
            <a:avLst/>
          </a:prstGeom>
          <a:effectLst>
            <a:outerShdw blurRad="50800" dist="38100" dir="2700000" algn="tl" rotWithShape="0">
              <a:prstClr val="black">
                <a:alpha val="40000"/>
              </a:prstClr>
            </a:outerShdw>
          </a:effectLst>
        </p:spPr>
        <p:txBody>
          <a:bodyP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rPr>
              <a:t>U.S. Aggregate Disposable Income and Consumption in 2008</a:t>
            </a:r>
          </a:p>
        </p:txBody>
      </p:sp>
      <p:pic>
        <p:nvPicPr>
          <p:cNvPr id="5" name="Picture 4">
            <a:extLst>
              <a:ext uri="{FF2B5EF4-FFF2-40B4-BE49-F238E27FC236}">
                <a16:creationId xmlns:a16="http://schemas.microsoft.com/office/drawing/2014/main" id="{D96B4368-AA74-6318-25F4-B15E3162201F}"/>
              </a:ext>
            </a:extLst>
          </p:cNvPr>
          <p:cNvPicPr>
            <a:picLocks noChangeAspect="1"/>
          </p:cNvPicPr>
          <p:nvPr/>
        </p:nvPicPr>
        <p:blipFill>
          <a:blip r:embed="rId6"/>
          <a:stretch>
            <a:fillRect/>
          </a:stretch>
        </p:blipFill>
        <p:spPr>
          <a:xfrm>
            <a:off x="2667000" y="762000"/>
            <a:ext cx="6515100" cy="4221608"/>
          </a:xfrm>
          <a:prstGeom prst="rect">
            <a:avLst/>
          </a:prstGeom>
        </p:spPr>
      </p:pic>
      <p:sp>
        <p:nvSpPr>
          <p:cNvPr id="3" name="TextBox 2">
            <a:extLst>
              <a:ext uri="{FF2B5EF4-FFF2-40B4-BE49-F238E27FC236}">
                <a16:creationId xmlns:a16="http://schemas.microsoft.com/office/drawing/2014/main" id="{923F35AA-A466-1CF2-4A63-06CEF741DAE5}"/>
              </a:ext>
            </a:extLst>
          </p:cNvPr>
          <p:cNvSpPr txBox="1"/>
          <p:nvPr/>
        </p:nvSpPr>
        <p:spPr>
          <a:xfrm>
            <a:off x="651164" y="5320661"/>
            <a:ext cx="10744200"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t>Big disposable income spike, no consumption spike.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Feldstein (2008), Taylor (2009) looked at macro data, </a:t>
            </a:r>
            <a:r>
              <a:rPr lang="en-US" sz="2400" dirty="0">
                <a:solidFill>
                  <a:srgbClr val="FF0000"/>
                </a:solidFill>
              </a:rPr>
              <a:t>concluded MPCs were low</a:t>
            </a:r>
            <a:r>
              <a:rPr lang="en-US" sz="2400" dirty="0"/>
              <a:t>.</a:t>
            </a:r>
          </a:p>
        </p:txBody>
      </p:sp>
      <p:cxnSp>
        <p:nvCxnSpPr>
          <p:cNvPr id="8" name="Straight Arrow Connector 7">
            <a:extLst>
              <a:ext uri="{FF2B5EF4-FFF2-40B4-BE49-F238E27FC236}">
                <a16:creationId xmlns:a16="http://schemas.microsoft.com/office/drawing/2014/main" id="{47889503-DD8D-CB40-C444-12D868D4E4CB}"/>
              </a:ext>
            </a:extLst>
          </p:cNvPr>
          <p:cNvCxnSpPr/>
          <p:nvPr/>
        </p:nvCxnSpPr>
        <p:spPr>
          <a:xfrm>
            <a:off x="4953000" y="4114800"/>
            <a:ext cx="30480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C1D3F682-0E9A-41AF-DC9E-83E7E9E002E5}"/>
              </a:ext>
            </a:extLst>
          </p:cNvPr>
          <p:cNvSpPr txBox="1"/>
          <p:nvPr/>
        </p:nvSpPr>
        <p:spPr>
          <a:xfrm>
            <a:off x="4305300" y="3906790"/>
            <a:ext cx="685800" cy="369332"/>
          </a:xfrm>
          <a:prstGeom prst="rect">
            <a:avLst/>
          </a:prstGeom>
          <a:noFill/>
        </p:spPr>
        <p:txBody>
          <a:bodyPr wrap="square" rtlCol="0">
            <a:spAutoFit/>
          </a:bodyPr>
          <a:lstStyle/>
          <a:p>
            <a:r>
              <a:rPr lang="en-US" dirty="0">
                <a:solidFill>
                  <a:srgbClr val="FF0000"/>
                </a:solidFill>
              </a:rPr>
              <a:t>May</a:t>
            </a:r>
          </a:p>
        </p:txBody>
      </p:sp>
    </p:spTree>
    <p:extLst>
      <p:ext uri="{BB962C8B-B14F-4D97-AF65-F5344CB8AC3E}">
        <p14:creationId xmlns:p14="http://schemas.microsoft.com/office/powerpoint/2010/main" val="158498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657DC-95FA-3D1C-C285-D8E7406119E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BFB856A7-8CE9-5ADE-0334-C3244EB7C3FD}"/>
              </a:ext>
            </a:extLst>
          </p:cNvPr>
          <p:cNvSpPr/>
          <p:nvPr>
            <p:custDataLst>
              <p:tags r:id="rId1"/>
            </p:custDataLst>
          </p:nvPr>
        </p:nvSpPr>
        <p:spPr>
          <a:xfrm>
            <a:off x="0" y="8792"/>
            <a:ext cx="12192000" cy="600808"/>
          </a:xfrm>
          <a:prstGeom prst="rect">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E4FB0604-117D-A72C-F779-89A25BEDC7C2}"/>
              </a:ext>
            </a:extLst>
          </p:cNvPr>
          <p:cNvSpPr>
            <a:spLocks noGrp="1"/>
          </p:cNvSpPr>
          <p:nvPr>
            <p:ph type="sldNum" sz="quarter" idx="12"/>
            <p:custDataLst>
              <p:tags r:id="rId2"/>
            </p:custDataLst>
          </p:nvPr>
        </p:nvSpPr>
        <p:spPr/>
        <p:txBody>
          <a:bodyPr/>
          <a:lstStyle/>
          <a:p>
            <a:fld id="{EB727A59-F01E-43BC-BF0A-5533339D486C}" type="slidenum">
              <a:rPr lang="en-US" smtClean="0"/>
              <a:t>15</a:t>
            </a:fld>
            <a:endParaRPr lang="en-US"/>
          </a:p>
        </p:txBody>
      </p:sp>
      <p:sp>
        <p:nvSpPr>
          <p:cNvPr id="4" name="Title 2">
            <a:extLst>
              <a:ext uri="{FF2B5EF4-FFF2-40B4-BE49-F238E27FC236}">
                <a16:creationId xmlns:a16="http://schemas.microsoft.com/office/drawing/2014/main" id="{BD67BE22-9CC0-C8BC-381B-C828337331B4}"/>
              </a:ext>
            </a:extLst>
          </p:cNvPr>
          <p:cNvSpPr txBox="1">
            <a:spLocks/>
          </p:cNvSpPr>
          <p:nvPr>
            <p:custDataLst>
              <p:tags r:id="rId3"/>
            </p:custDataLst>
          </p:nvPr>
        </p:nvSpPr>
        <p:spPr>
          <a:xfrm>
            <a:off x="685800" y="76122"/>
            <a:ext cx="10439400" cy="689410"/>
          </a:xfrm>
          <a:prstGeom prst="rect">
            <a:avLst/>
          </a:prstGeom>
          <a:effectLst>
            <a:outerShdw blurRad="50800" dist="38100" dir="2700000" algn="tl" rotWithShape="0">
              <a:prstClr val="black">
                <a:alpha val="40000"/>
              </a:prstClr>
            </a:outerShdw>
          </a:effectLst>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dirty="0">
              <a:solidFill>
                <a:schemeClr val="bg1"/>
              </a:solidFill>
            </a:endParaRPr>
          </a:p>
        </p:txBody>
      </p:sp>
      <p:sp>
        <p:nvSpPr>
          <p:cNvPr id="7" name="TextBox 6">
            <a:extLst>
              <a:ext uri="{FF2B5EF4-FFF2-40B4-BE49-F238E27FC236}">
                <a16:creationId xmlns:a16="http://schemas.microsoft.com/office/drawing/2014/main" id="{814ABBAD-B5CC-E4A6-95E9-30C2522E5C84}"/>
              </a:ext>
            </a:extLst>
          </p:cNvPr>
          <p:cNvSpPr txBox="1"/>
          <p:nvPr/>
        </p:nvSpPr>
        <p:spPr>
          <a:xfrm>
            <a:off x="1066800" y="990600"/>
            <a:ext cx="10287000" cy="5632311"/>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FF0000"/>
                </a:solidFill>
              </a:rPr>
              <a:t>Parker and co-authors</a:t>
            </a:r>
            <a:r>
              <a:rPr lang="en-US" sz="2400" dirty="0"/>
              <a:t> (2014a,b)  estimated micro MPCs from 2008 rebates.</a:t>
            </a:r>
          </a:p>
          <a:p>
            <a:pPr marL="285750" indent="-285750">
              <a:buFont typeface="Arial" panose="020B0604020202020204" pitchFamily="34" charset="0"/>
              <a:buChar char="•"/>
            </a:pPr>
            <a:endParaRPr lang="en-US" sz="2400" dirty="0"/>
          </a:p>
          <a:p>
            <a:pPr marL="800100" lvl="1" indent="-342900">
              <a:buFont typeface="Wingdings" panose="05000000000000000000" pitchFamily="2" charset="2"/>
              <a:buChar char="Ø"/>
            </a:pPr>
            <a:r>
              <a:rPr lang="en-US" sz="2400" dirty="0"/>
              <a:t>Added rebate questions to CEX, Nielsen household surveys.</a:t>
            </a:r>
          </a:p>
          <a:p>
            <a:pPr marL="800100" lvl="1" indent="-342900">
              <a:buFont typeface="Wingdings" panose="05000000000000000000" pitchFamily="2" charset="2"/>
              <a:buChar char="Ø"/>
            </a:pPr>
            <a:endParaRPr lang="en-US" sz="2400" dirty="0"/>
          </a:p>
          <a:p>
            <a:pPr marL="800100" lvl="1" indent="-342900">
              <a:buFont typeface="Wingdings" panose="05000000000000000000" pitchFamily="2" charset="2"/>
              <a:buChar char="Ø"/>
            </a:pPr>
            <a:r>
              <a:rPr lang="en-US" sz="2400" dirty="0"/>
              <a:t>Great natural experiment, then-standard applied micro methods.</a:t>
            </a:r>
          </a:p>
          <a:p>
            <a:pPr marL="800100" lvl="1" indent="-342900">
              <a:buFont typeface="Wingdings" panose="05000000000000000000" pitchFamily="2" charset="2"/>
              <a:buChar char="Ø"/>
            </a:pPr>
            <a:endParaRPr lang="en-US" sz="2400" dirty="0"/>
          </a:p>
          <a:p>
            <a:pPr marL="800100" lvl="1" indent="-342900">
              <a:buFont typeface="Wingdings" panose="05000000000000000000" pitchFamily="2" charset="2"/>
              <a:buChar char="Ø"/>
            </a:pPr>
            <a:r>
              <a:rPr lang="en-US" sz="2400" dirty="0"/>
              <a:t>Estimated very high MPCs:  0.5 to 0.9 on total consumption.</a:t>
            </a:r>
          </a:p>
          <a:p>
            <a:pPr marL="800100" lvl="1" indent="-342900">
              <a:buFont typeface="Wingdings" panose="05000000000000000000" pitchFamily="2" charset="2"/>
              <a:buChar char="Ø"/>
            </a:pPr>
            <a:endParaRPr lang="en-US" sz="2400" dirty="0"/>
          </a:p>
          <a:p>
            <a:pPr marL="800100" lvl="1" indent="-342900">
              <a:buFont typeface="Wingdings" panose="05000000000000000000" pitchFamily="2" charset="2"/>
              <a:buChar char="Ø"/>
            </a:pPr>
            <a:r>
              <a:rPr lang="en-US" sz="2400" dirty="0"/>
              <a:t>Significant part of spending was on motor vehicles.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Calibration of </a:t>
            </a:r>
            <a:r>
              <a:rPr lang="en-US" sz="2400" dirty="0">
                <a:solidFill>
                  <a:srgbClr val="FF0000"/>
                </a:solidFill>
              </a:rPr>
              <a:t>heterogeneous agent macro models </a:t>
            </a:r>
            <a:r>
              <a:rPr lang="en-US" sz="2400" dirty="0"/>
              <a:t>→ temporary rebates can be a powerful macro stimulus.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Policymakers and researchers </a:t>
            </a:r>
            <a:r>
              <a:rPr lang="en-US" sz="2400" dirty="0">
                <a:solidFill>
                  <a:srgbClr val="FF0000"/>
                </a:solidFill>
              </a:rPr>
              <a:t>believed the micro estimates </a:t>
            </a:r>
            <a:r>
              <a:rPr lang="en-US" sz="2400" dirty="0"/>
              <a:t>and ignored the simple macro analysis.</a:t>
            </a:r>
          </a:p>
        </p:txBody>
      </p:sp>
      <p:sp>
        <p:nvSpPr>
          <p:cNvPr id="5" name="Title 2">
            <a:extLst>
              <a:ext uri="{FF2B5EF4-FFF2-40B4-BE49-F238E27FC236}">
                <a16:creationId xmlns:a16="http://schemas.microsoft.com/office/drawing/2014/main" id="{A460C0E0-82D7-F9E8-B217-3122B87FD2CB}"/>
              </a:ext>
            </a:extLst>
          </p:cNvPr>
          <p:cNvSpPr txBox="1">
            <a:spLocks/>
          </p:cNvSpPr>
          <p:nvPr>
            <p:custDataLst>
              <p:tags r:id="rId4"/>
            </p:custDataLst>
          </p:nvPr>
        </p:nvSpPr>
        <p:spPr>
          <a:xfrm>
            <a:off x="762000" y="38707"/>
            <a:ext cx="10439400" cy="689410"/>
          </a:xfrm>
          <a:prstGeom prst="rect">
            <a:avLst/>
          </a:prstGeom>
          <a:effectLst>
            <a:outerShdw blurRad="50800" dist="38100" dir="2700000" algn="tl" rotWithShape="0">
              <a:prstClr val="black">
                <a:alpha val="40000"/>
              </a:prstClr>
            </a:outerShdw>
          </a:effectLst>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rPr>
              <a:t>But a few years later, influential new micro estimates appeared</a:t>
            </a:r>
          </a:p>
        </p:txBody>
      </p:sp>
    </p:spTree>
    <p:extLst>
      <p:ext uri="{BB962C8B-B14F-4D97-AF65-F5344CB8AC3E}">
        <p14:creationId xmlns:p14="http://schemas.microsoft.com/office/powerpoint/2010/main" val="13577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EA7B3-E6F1-9DA8-A006-2409B3DA163B}"/>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CA070C7-8A2D-730E-CC16-D6C639DF641B}"/>
              </a:ext>
            </a:extLst>
          </p:cNvPr>
          <p:cNvSpPr/>
          <p:nvPr>
            <p:custDataLst>
              <p:tags r:id="rId1"/>
            </p:custDataLst>
          </p:nvPr>
        </p:nvSpPr>
        <p:spPr>
          <a:xfrm>
            <a:off x="0" y="8792"/>
            <a:ext cx="12192000" cy="600808"/>
          </a:xfrm>
          <a:prstGeom prst="rect">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C41F5909-6F15-D9C0-0803-FF3B3E4F6E45}"/>
              </a:ext>
            </a:extLst>
          </p:cNvPr>
          <p:cNvSpPr>
            <a:spLocks noGrp="1"/>
          </p:cNvSpPr>
          <p:nvPr>
            <p:ph type="sldNum" sz="quarter" idx="12"/>
            <p:custDataLst>
              <p:tags r:id="rId2"/>
            </p:custDataLst>
          </p:nvPr>
        </p:nvSpPr>
        <p:spPr/>
        <p:txBody>
          <a:bodyPr/>
          <a:lstStyle/>
          <a:p>
            <a:fld id="{EB727A59-F01E-43BC-BF0A-5533339D486C}" type="slidenum">
              <a:rPr lang="en-US" smtClean="0"/>
              <a:t>16</a:t>
            </a:fld>
            <a:endParaRPr lang="en-US"/>
          </a:p>
        </p:txBody>
      </p:sp>
      <p:sp>
        <p:nvSpPr>
          <p:cNvPr id="4" name="Title 2">
            <a:extLst>
              <a:ext uri="{FF2B5EF4-FFF2-40B4-BE49-F238E27FC236}">
                <a16:creationId xmlns:a16="http://schemas.microsoft.com/office/drawing/2014/main" id="{D1CF96E1-178A-AD1B-8A48-B9DF9FEA13D8}"/>
              </a:ext>
            </a:extLst>
          </p:cNvPr>
          <p:cNvSpPr txBox="1">
            <a:spLocks/>
          </p:cNvSpPr>
          <p:nvPr>
            <p:custDataLst>
              <p:tags r:id="rId3"/>
            </p:custDataLst>
          </p:nvPr>
        </p:nvSpPr>
        <p:spPr>
          <a:xfrm>
            <a:off x="685800" y="76122"/>
            <a:ext cx="10439400" cy="689410"/>
          </a:xfrm>
          <a:prstGeom prst="rect">
            <a:avLst/>
          </a:prstGeom>
          <a:effectLst>
            <a:outerShdw blurRad="50800" dist="38100" dir="2700000" algn="tl" rotWithShape="0">
              <a:prstClr val="black">
                <a:alpha val="40000"/>
              </a:prstClr>
            </a:outerShdw>
          </a:effectLst>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dirty="0">
              <a:solidFill>
                <a:schemeClr val="bg1"/>
              </a:solidFill>
            </a:endParaRPr>
          </a:p>
        </p:txBody>
      </p:sp>
      <p:sp>
        <p:nvSpPr>
          <p:cNvPr id="7" name="TextBox 6">
            <a:extLst>
              <a:ext uri="{FF2B5EF4-FFF2-40B4-BE49-F238E27FC236}">
                <a16:creationId xmlns:a16="http://schemas.microsoft.com/office/drawing/2014/main" id="{F35F78F3-2D99-9789-0694-D9545B921956}"/>
              </a:ext>
            </a:extLst>
          </p:cNvPr>
          <p:cNvSpPr txBox="1"/>
          <p:nvPr/>
        </p:nvSpPr>
        <p:spPr>
          <a:xfrm>
            <a:off x="838200" y="914400"/>
            <a:ext cx="10515600" cy="5262979"/>
          </a:xfrm>
          <a:prstGeom prst="rect">
            <a:avLst/>
          </a:prstGeom>
          <a:noFill/>
        </p:spPr>
        <p:txBody>
          <a:bodyPr wrap="square" rtlCol="0">
            <a:spAutoFit/>
          </a:bodyPr>
          <a:lstStyle/>
          <a:p>
            <a:pPr marL="285750" indent="-285750">
              <a:buFont typeface="Arial" panose="020B0604020202020204" pitchFamily="34" charset="0"/>
              <a:buChar char="•"/>
            </a:pPr>
            <a:r>
              <a:rPr lang="en-US" sz="2400" dirty="0"/>
              <a:t>In Orchard, Ramey, Wieland (2024a), we used the Parker et al. estimates to construct </a:t>
            </a:r>
            <a:r>
              <a:rPr lang="en-US" sz="2400" dirty="0">
                <a:solidFill>
                  <a:srgbClr val="FF0000"/>
                </a:solidFill>
              </a:rPr>
              <a:t>counterfactuals</a:t>
            </a:r>
            <a:r>
              <a:rPr lang="en-US" sz="2400" dirty="0"/>
              <a:t>: what would have happened to aggregate consumption in 2008 </a:t>
            </a:r>
            <a:r>
              <a:rPr lang="en-US" sz="2400" dirty="0">
                <a:solidFill>
                  <a:srgbClr val="FF0000"/>
                </a:solidFill>
              </a:rPr>
              <a:t>if no rebate</a:t>
            </a:r>
            <a:r>
              <a:rPr lang="en-US" sz="2400" dirty="0"/>
              <a:t>?</a:t>
            </a:r>
          </a:p>
          <a:p>
            <a:endParaRPr lang="en-US" sz="2400" dirty="0"/>
          </a:p>
          <a:p>
            <a:pPr marL="285750" indent="-285750">
              <a:buFont typeface="Arial" panose="020B0604020202020204" pitchFamily="34" charset="0"/>
              <a:buChar char="•"/>
            </a:pPr>
            <a:r>
              <a:rPr lang="en-US" sz="2400" dirty="0"/>
              <a:t>For the </a:t>
            </a:r>
            <a:r>
              <a:rPr lang="en-US" sz="2400" dirty="0">
                <a:solidFill>
                  <a:srgbClr val="FF0000"/>
                </a:solidFill>
              </a:rPr>
              <a:t>micro counterfactual</a:t>
            </a:r>
            <a:r>
              <a:rPr lang="en-US" sz="2400" dirty="0"/>
              <a:t>, we multiply the estimated micro MPC by the aggregate rebate to </a:t>
            </a:r>
            <a:r>
              <a:rPr lang="en-US" sz="2400" dirty="0">
                <a:solidFill>
                  <a:srgbClr val="FF0000"/>
                </a:solidFill>
              </a:rPr>
              <a:t>calculate induced spending  </a:t>
            </a:r>
            <a:r>
              <a:rPr lang="en-US" sz="2400" dirty="0"/>
              <a:t>--- holds macro effects constant.</a:t>
            </a:r>
          </a:p>
          <a:p>
            <a:endParaRPr lang="en-US" sz="2400" dirty="0"/>
          </a:p>
          <a:p>
            <a:pPr marL="285750" indent="-285750">
              <a:buFont typeface="Arial" panose="020B0604020202020204" pitchFamily="34" charset="0"/>
              <a:buChar char="•"/>
            </a:pPr>
            <a:r>
              <a:rPr lang="en-US" sz="2400" dirty="0"/>
              <a:t>To allow for </a:t>
            </a:r>
            <a:r>
              <a:rPr lang="en-US" sz="2400" dirty="0">
                <a:solidFill>
                  <a:srgbClr val="FF0000"/>
                </a:solidFill>
              </a:rPr>
              <a:t>general equilibrium (GE) </a:t>
            </a:r>
            <a:r>
              <a:rPr lang="en-US" sz="2400" dirty="0"/>
              <a:t>effects, we calibrate a </a:t>
            </a:r>
            <a:r>
              <a:rPr lang="en-US" sz="2400" dirty="0">
                <a:solidFill>
                  <a:srgbClr val="FF0000"/>
                </a:solidFill>
              </a:rPr>
              <a:t>medium-scale two-good, two-agent New Keynesian model</a:t>
            </a:r>
            <a:r>
              <a:rPr lang="en-US" sz="2400" dirty="0"/>
              <a:t> with the micro estimate to create consumption counterfactuals.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We define the </a:t>
            </a:r>
            <a:r>
              <a:rPr lang="en-US" sz="2400" i="1" dirty="0">
                <a:solidFill>
                  <a:srgbClr val="FF0000"/>
                </a:solidFill>
              </a:rPr>
              <a:t>GE MPC </a:t>
            </a:r>
            <a:r>
              <a:rPr lang="en-US" sz="2400" dirty="0"/>
              <a:t>as the response of aggregate consumption to $1 of transfers, allowing for general equilibrium effects.</a:t>
            </a:r>
          </a:p>
          <a:p>
            <a:endParaRPr lang="en-US" sz="2400" dirty="0"/>
          </a:p>
        </p:txBody>
      </p:sp>
      <p:sp>
        <p:nvSpPr>
          <p:cNvPr id="5" name="Title 2">
            <a:extLst>
              <a:ext uri="{FF2B5EF4-FFF2-40B4-BE49-F238E27FC236}">
                <a16:creationId xmlns:a16="http://schemas.microsoft.com/office/drawing/2014/main" id="{5357A275-C5D7-A0E6-1E51-B3B4FE0539F0}"/>
              </a:ext>
            </a:extLst>
          </p:cNvPr>
          <p:cNvSpPr txBox="1">
            <a:spLocks/>
          </p:cNvSpPr>
          <p:nvPr>
            <p:custDataLst>
              <p:tags r:id="rId4"/>
            </p:custDataLst>
          </p:nvPr>
        </p:nvSpPr>
        <p:spPr>
          <a:xfrm>
            <a:off x="762000" y="38707"/>
            <a:ext cx="10439400" cy="689410"/>
          </a:xfrm>
          <a:prstGeom prst="rect">
            <a:avLst/>
          </a:prstGeom>
          <a:effectLst>
            <a:outerShdw blurRad="50800" dist="38100" dir="2700000" algn="tl" rotWithShape="0">
              <a:prstClr val="black">
                <a:alpha val="40000"/>
              </a:prstClr>
            </a:outerShdw>
          </a:effectLst>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rPr>
              <a:t>Implied Micro and Macro Counterfactuals</a:t>
            </a:r>
          </a:p>
        </p:txBody>
      </p:sp>
    </p:spTree>
    <p:extLst>
      <p:ext uri="{BB962C8B-B14F-4D97-AF65-F5344CB8AC3E}">
        <p14:creationId xmlns:p14="http://schemas.microsoft.com/office/powerpoint/2010/main" val="279242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96E6E-84B3-D1A0-0A88-862698F4D587}"/>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8172C5A8-648E-1213-B4BC-C1A42DEE55BC}"/>
              </a:ext>
            </a:extLst>
          </p:cNvPr>
          <p:cNvSpPr/>
          <p:nvPr>
            <p:custDataLst>
              <p:tags r:id="rId1"/>
            </p:custDataLst>
          </p:nvPr>
        </p:nvSpPr>
        <p:spPr>
          <a:xfrm>
            <a:off x="0" y="8792"/>
            <a:ext cx="12192000" cy="600808"/>
          </a:xfrm>
          <a:prstGeom prst="rect">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018EE0F2-074E-B6EC-0C97-CB015BC88E50}"/>
              </a:ext>
            </a:extLst>
          </p:cNvPr>
          <p:cNvSpPr>
            <a:spLocks noGrp="1"/>
          </p:cNvSpPr>
          <p:nvPr>
            <p:ph type="sldNum" sz="quarter" idx="12"/>
            <p:custDataLst>
              <p:tags r:id="rId2"/>
            </p:custDataLst>
          </p:nvPr>
        </p:nvSpPr>
        <p:spPr/>
        <p:txBody>
          <a:bodyPr/>
          <a:lstStyle/>
          <a:p>
            <a:fld id="{EB727A59-F01E-43BC-BF0A-5533339D486C}" type="slidenum">
              <a:rPr lang="en-US" smtClean="0"/>
              <a:t>17</a:t>
            </a:fld>
            <a:endParaRPr lang="en-US"/>
          </a:p>
        </p:txBody>
      </p:sp>
      <p:sp>
        <p:nvSpPr>
          <p:cNvPr id="4" name="Title 2">
            <a:extLst>
              <a:ext uri="{FF2B5EF4-FFF2-40B4-BE49-F238E27FC236}">
                <a16:creationId xmlns:a16="http://schemas.microsoft.com/office/drawing/2014/main" id="{72AF1107-B8AE-59D6-3F96-DC6FE2AEC6C6}"/>
              </a:ext>
            </a:extLst>
          </p:cNvPr>
          <p:cNvSpPr txBox="1">
            <a:spLocks/>
          </p:cNvSpPr>
          <p:nvPr>
            <p:custDataLst>
              <p:tags r:id="rId3"/>
            </p:custDataLst>
          </p:nvPr>
        </p:nvSpPr>
        <p:spPr>
          <a:xfrm>
            <a:off x="685800" y="76122"/>
            <a:ext cx="10439400" cy="457278"/>
          </a:xfrm>
          <a:prstGeom prst="rect">
            <a:avLst/>
          </a:prstGeom>
          <a:effectLst>
            <a:outerShdw blurRad="50800" dist="38100" dir="2700000" algn="tl" rotWithShape="0">
              <a:prstClr val="black">
                <a:alpha val="40000"/>
              </a:prstClr>
            </a:outerShdw>
          </a:effectLst>
        </p:spPr>
        <p:txBody>
          <a:bodyP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rPr>
              <a:t>Micro and GE Counterfactuals for the 2008 Rebate</a:t>
            </a:r>
          </a:p>
        </p:txBody>
      </p:sp>
      <p:pic>
        <p:nvPicPr>
          <p:cNvPr id="5" name="Picture 4">
            <a:extLst>
              <a:ext uri="{FF2B5EF4-FFF2-40B4-BE49-F238E27FC236}">
                <a16:creationId xmlns:a16="http://schemas.microsoft.com/office/drawing/2014/main" id="{7BD8CB2F-0E2F-6892-D201-C001801EF631}"/>
              </a:ext>
            </a:extLst>
          </p:cNvPr>
          <p:cNvPicPr>
            <a:picLocks noChangeAspect="1"/>
          </p:cNvPicPr>
          <p:nvPr/>
        </p:nvPicPr>
        <p:blipFill>
          <a:blip r:embed="rId6"/>
          <a:stretch>
            <a:fillRect/>
          </a:stretch>
        </p:blipFill>
        <p:spPr>
          <a:xfrm>
            <a:off x="762000" y="790841"/>
            <a:ext cx="10591800" cy="4282185"/>
          </a:xfrm>
          <a:prstGeom prst="rect">
            <a:avLst/>
          </a:prstGeom>
        </p:spPr>
      </p:pic>
      <p:sp>
        <p:nvSpPr>
          <p:cNvPr id="7" name="TextBox 6">
            <a:extLst>
              <a:ext uri="{FF2B5EF4-FFF2-40B4-BE49-F238E27FC236}">
                <a16:creationId xmlns:a16="http://schemas.microsoft.com/office/drawing/2014/main" id="{0D14DAEA-6588-1158-B9E1-B2ABFB6D52AE}"/>
              </a:ext>
            </a:extLst>
          </p:cNvPr>
          <p:cNvSpPr txBox="1"/>
          <p:nvPr/>
        </p:nvSpPr>
        <p:spPr>
          <a:xfrm>
            <a:off x="685800" y="5244148"/>
            <a:ext cx="10287000" cy="1477328"/>
          </a:xfrm>
          <a:prstGeom prst="rect">
            <a:avLst/>
          </a:prstGeom>
          <a:noFill/>
        </p:spPr>
        <p:txBody>
          <a:bodyPr wrap="square" rtlCol="0">
            <a:spAutoFit/>
          </a:bodyPr>
          <a:lstStyle/>
          <a:p>
            <a:pPr marL="285750" indent="-285750">
              <a:buFont typeface="Arial" panose="020B0604020202020204" pitchFamily="34" charset="0"/>
              <a:buChar char="•"/>
            </a:pPr>
            <a:r>
              <a:rPr lang="en-US" dirty="0"/>
              <a:t>Counterfactuals imply U.S. economy would have </a:t>
            </a:r>
            <a:r>
              <a:rPr lang="en-US" dirty="0">
                <a:solidFill>
                  <a:srgbClr val="FF0000"/>
                </a:solidFill>
              </a:rPr>
              <a:t>collapsed</a:t>
            </a:r>
            <a:r>
              <a:rPr lang="en-US" dirty="0"/>
              <a:t> in the Summer of 2008 and recovered in the Fall if no rebate.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We use narratives, professional forecasts, and our own forecasting model to show these counterfactuals are </a:t>
            </a:r>
            <a:r>
              <a:rPr lang="en-US" dirty="0">
                <a:solidFill>
                  <a:srgbClr val="FF0000"/>
                </a:solidFill>
              </a:rPr>
              <a:t>implausible.</a:t>
            </a:r>
          </a:p>
        </p:txBody>
      </p:sp>
    </p:spTree>
    <p:extLst>
      <p:ext uri="{BB962C8B-B14F-4D97-AF65-F5344CB8AC3E}">
        <p14:creationId xmlns:p14="http://schemas.microsoft.com/office/powerpoint/2010/main" val="3235169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D0DC7-AD08-3582-8493-B4A5893B46E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ACC694B-BB39-A392-673D-A1849F2D95A4}"/>
              </a:ext>
            </a:extLst>
          </p:cNvPr>
          <p:cNvSpPr/>
          <p:nvPr>
            <p:custDataLst>
              <p:tags r:id="rId1"/>
            </p:custDataLst>
          </p:nvPr>
        </p:nvSpPr>
        <p:spPr>
          <a:xfrm>
            <a:off x="0" y="8792"/>
            <a:ext cx="12192000" cy="600808"/>
          </a:xfrm>
          <a:prstGeom prst="rect">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18F674D1-7D91-C8F1-9764-877F193D15D2}"/>
              </a:ext>
            </a:extLst>
          </p:cNvPr>
          <p:cNvSpPr>
            <a:spLocks noGrp="1"/>
          </p:cNvSpPr>
          <p:nvPr>
            <p:ph type="sldNum" sz="quarter" idx="12"/>
            <p:custDataLst>
              <p:tags r:id="rId2"/>
            </p:custDataLst>
          </p:nvPr>
        </p:nvSpPr>
        <p:spPr/>
        <p:txBody>
          <a:bodyPr/>
          <a:lstStyle/>
          <a:p>
            <a:fld id="{EB727A59-F01E-43BC-BF0A-5533339D486C}" type="slidenum">
              <a:rPr lang="en-US" smtClean="0"/>
              <a:t>18</a:t>
            </a:fld>
            <a:endParaRPr lang="en-US"/>
          </a:p>
        </p:txBody>
      </p:sp>
      <p:sp>
        <p:nvSpPr>
          <p:cNvPr id="4" name="Title 2">
            <a:extLst>
              <a:ext uri="{FF2B5EF4-FFF2-40B4-BE49-F238E27FC236}">
                <a16:creationId xmlns:a16="http://schemas.microsoft.com/office/drawing/2014/main" id="{AF3357D7-4769-DF1E-F0F4-A191C0A4E6CE}"/>
              </a:ext>
            </a:extLst>
          </p:cNvPr>
          <p:cNvSpPr txBox="1">
            <a:spLocks/>
          </p:cNvSpPr>
          <p:nvPr>
            <p:custDataLst>
              <p:tags r:id="rId3"/>
            </p:custDataLst>
          </p:nvPr>
        </p:nvSpPr>
        <p:spPr>
          <a:xfrm>
            <a:off x="685800" y="76122"/>
            <a:ext cx="10439400" cy="689410"/>
          </a:xfrm>
          <a:prstGeom prst="rect">
            <a:avLst/>
          </a:prstGeom>
          <a:effectLst>
            <a:outerShdw blurRad="50800" dist="38100" dir="2700000" algn="tl" rotWithShape="0">
              <a:prstClr val="black">
                <a:alpha val="40000"/>
              </a:prstClr>
            </a:outerShdw>
          </a:effectLst>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rPr>
              <a:t>How We Reconciled Micro/Macro in the 2008 Data</a:t>
            </a:r>
          </a:p>
        </p:txBody>
      </p:sp>
      <p:sp>
        <p:nvSpPr>
          <p:cNvPr id="3" name="TextBox 2">
            <a:extLst>
              <a:ext uri="{FF2B5EF4-FFF2-40B4-BE49-F238E27FC236}">
                <a16:creationId xmlns:a16="http://schemas.microsoft.com/office/drawing/2014/main" id="{BF1E0BC6-6636-73AF-633D-022F3BCC6F51}"/>
              </a:ext>
            </a:extLst>
          </p:cNvPr>
          <p:cNvSpPr txBox="1"/>
          <p:nvPr/>
        </p:nvSpPr>
        <p:spPr>
          <a:xfrm>
            <a:off x="609600" y="805153"/>
            <a:ext cx="10744200" cy="6894195"/>
          </a:xfrm>
          <a:prstGeom prst="rect">
            <a:avLst/>
          </a:prstGeom>
          <a:noFill/>
        </p:spPr>
        <p:txBody>
          <a:bodyPr wrap="square" rtlCol="0">
            <a:spAutoFit/>
          </a:bodyPr>
          <a:lstStyle/>
          <a:p>
            <a:r>
              <a:rPr lang="en-US" sz="2400" dirty="0"/>
              <a:t>1. We </a:t>
            </a:r>
            <a:r>
              <a:rPr lang="en-US" sz="2400" dirty="0">
                <a:solidFill>
                  <a:srgbClr val="FF0000"/>
                </a:solidFill>
              </a:rPr>
              <a:t>reexamined the CEX household data and methods </a:t>
            </a:r>
            <a:r>
              <a:rPr lang="en-US" sz="2400" dirty="0"/>
              <a:t>and discovered biases.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742950" lvl="1" indent="-285750">
              <a:buFont typeface="Wingdings" panose="05000000000000000000" pitchFamily="2" charset="2"/>
              <a:buChar char="Ø"/>
            </a:pPr>
            <a:r>
              <a:rPr lang="en-US" sz="2400" dirty="0"/>
              <a:t>After Parker et al. did their analysis, the econometrics literature discovered that two-way fixed effects estimators could be biased.</a:t>
            </a:r>
          </a:p>
          <a:p>
            <a:pPr lvl="1"/>
            <a:endParaRPr lang="en-US" sz="2400" dirty="0"/>
          </a:p>
          <a:p>
            <a:pPr lvl="1"/>
            <a:endParaRPr lang="en-US" sz="2400" dirty="0"/>
          </a:p>
          <a:p>
            <a:pPr marL="742950" lvl="1" indent="-285750">
              <a:buFont typeface="Wingdings" panose="05000000000000000000" pitchFamily="2" charset="2"/>
              <a:buChar char="Ø"/>
            </a:pPr>
            <a:r>
              <a:rPr lang="en-US" sz="2400" dirty="0" err="1"/>
              <a:t>Borusyak-Jaravel</a:t>
            </a:r>
            <a:r>
              <a:rPr lang="en-US" sz="2400" dirty="0"/>
              <a:t> (2017) applied improved econometric techniques to Broda and Parker’s Nielsen data and found much smaller MPCs on nondurables.</a:t>
            </a:r>
          </a:p>
          <a:p>
            <a:pPr marL="742950" lvl="1" indent="-285750">
              <a:buFont typeface="Wingdings" panose="05000000000000000000" pitchFamily="2" charset="2"/>
              <a:buChar char="Ø"/>
            </a:pPr>
            <a:endParaRPr lang="en-US" sz="2400" dirty="0"/>
          </a:p>
          <a:p>
            <a:pPr marL="742950" lvl="1" indent="-285750">
              <a:buFont typeface="Wingdings" panose="05000000000000000000" pitchFamily="2" charset="2"/>
              <a:buChar char="Ø"/>
            </a:pPr>
            <a:endParaRPr lang="en-US" sz="2400" dirty="0"/>
          </a:p>
          <a:p>
            <a:pPr marL="742950" lvl="1" indent="-285750">
              <a:buFont typeface="Wingdings" panose="05000000000000000000" pitchFamily="2" charset="2"/>
              <a:buChar char="Ø"/>
            </a:pPr>
            <a:r>
              <a:rPr lang="en-US" sz="2400" dirty="0"/>
              <a:t>When we applied new techniques to CEX data, we estimated </a:t>
            </a:r>
            <a:r>
              <a:rPr lang="en-US" sz="2400" dirty="0">
                <a:solidFill>
                  <a:srgbClr val="FF0000"/>
                </a:solidFill>
              </a:rPr>
              <a:t>MPCs = 0.3</a:t>
            </a:r>
            <a:r>
              <a:rPr lang="en-US" sz="2400" dirty="0"/>
              <a:t>, with all the spending on </a:t>
            </a:r>
            <a:r>
              <a:rPr lang="en-US" sz="2400" dirty="0">
                <a:solidFill>
                  <a:srgbClr val="FF0000"/>
                </a:solidFill>
              </a:rPr>
              <a:t>motor vehicles</a:t>
            </a:r>
            <a:r>
              <a:rPr lang="en-US" sz="2400" dirty="0"/>
              <a:t>.</a:t>
            </a:r>
          </a:p>
          <a:p>
            <a:pPr marL="742950" lvl="1" indent="-285750">
              <a:buFont typeface="Wingdings" panose="05000000000000000000" pitchFamily="2" charset="2"/>
              <a:buChar char="Ø"/>
            </a:pPr>
            <a:endParaRPr lang="en-US" sz="2400" dirty="0"/>
          </a:p>
          <a:p>
            <a:pPr lvl="1"/>
            <a:endParaRPr lang="en-US" sz="2400" dirty="0"/>
          </a:p>
          <a:p>
            <a:pPr marL="742950" lvl="1" indent="-285750">
              <a:buFont typeface="Wingdings" panose="05000000000000000000" pitchFamily="2" charset="2"/>
              <a:buChar char="Ø"/>
            </a:pPr>
            <a:r>
              <a:rPr lang="en-US" sz="2400" dirty="0"/>
              <a:t>But the macro counterfactual was </a:t>
            </a:r>
            <a:r>
              <a:rPr lang="en-US" sz="2400" dirty="0">
                <a:solidFill>
                  <a:srgbClr val="FF0000"/>
                </a:solidFill>
              </a:rPr>
              <a:t>still implausible </a:t>
            </a:r>
            <a:r>
              <a:rPr lang="en-US" sz="2400" dirty="0"/>
              <a:t>with our new lower MPC.</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endParaRPr lang="en-US" dirty="0"/>
          </a:p>
        </p:txBody>
      </p:sp>
    </p:spTree>
    <p:extLst>
      <p:ext uri="{BB962C8B-B14F-4D97-AF65-F5344CB8AC3E}">
        <p14:creationId xmlns:p14="http://schemas.microsoft.com/office/powerpoint/2010/main" val="3956348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12259-BA6E-1FF8-C4BE-6CF34019A58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ABE82A2-057D-35BE-586E-AE1B418FAF7A}"/>
              </a:ext>
            </a:extLst>
          </p:cNvPr>
          <p:cNvSpPr/>
          <p:nvPr>
            <p:custDataLst>
              <p:tags r:id="rId1"/>
            </p:custDataLst>
          </p:nvPr>
        </p:nvSpPr>
        <p:spPr>
          <a:xfrm>
            <a:off x="0" y="8792"/>
            <a:ext cx="12192000" cy="600808"/>
          </a:xfrm>
          <a:prstGeom prst="rect">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18430ED2-FE33-9116-912B-C2CD72AF29F6}"/>
              </a:ext>
            </a:extLst>
          </p:cNvPr>
          <p:cNvSpPr>
            <a:spLocks noGrp="1"/>
          </p:cNvSpPr>
          <p:nvPr>
            <p:ph type="sldNum" sz="quarter" idx="12"/>
            <p:custDataLst>
              <p:tags r:id="rId2"/>
            </p:custDataLst>
          </p:nvPr>
        </p:nvSpPr>
        <p:spPr/>
        <p:txBody>
          <a:bodyPr/>
          <a:lstStyle/>
          <a:p>
            <a:fld id="{EB727A59-F01E-43BC-BF0A-5533339D486C}" type="slidenum">
              <a:rPr lang="en-US" smtClean="0"/>
              <a:t>19</a:t>
            </a:fld>
            <a:endParaRPr lang="en-US"/>
          </a:p>
        </p:txBody>
      </p:sp>
      <p:sp>
        <p:nvSpPr>
          <p:cNvPr id="4" name="Title 2">
            <a:extLst>
              <a:ext uri="{FF2B5EF4-FFF2-40B4-BE49-F238E27FC236}">
                <a16:creationId xmlns:a16="http://schemas.microsoft.com/office/drawing/2014/main" id="{CEF8975D-AE35-6F5A-6B2F-2A7F19DCD86A}"/>
              </a:ext>
            </a:extLst>
          </p:cNvPr>
          <p:cNvSpPr txBox="1">
            <a:spLocks/>
          </p:cNvSpPr>
          <p:nvPr>
            <p:custDataLst>
              <p:tags r:id="rId3"/>
            </p:custDataLst>
          </p:nvPr>
        </p:nvSpPr>
        <p:spPr>
          <a:xfrm>
            <a:off x="685800" y="76122"/>
            <a:ext cx="10439400" cy="689410"/>
          </a:xfrm>
          <a:prstGeom prst="rect">
            <a:avLst/>
          </a:prstGeom>
          <a:effectLst>
            <a:outerShdw blurRad="50800" dist="38100" dir="2700000" algn="tl" rotWithShape="0">
              <a:prstClr val="black">
                <a:alpha val="40000"/>
              </a:prstClr>
            </a:outerShdw>
          </a:effectLst>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rPr>
              <a:t>How to Reconcile Micro/Macro in the 2008 Data</a:t>
            </a:r>
          </a:p>
        </p:txBody>
      </p:sp>
      <p:sp>
        <p:nvSpPr>
          <p:cNvPr id="3" name="TextBox 2">
            <a:extLst>
              <a:ext uri="{FF2B5EF4-FFF2-40B4-BE49-F238E27FC236}">
                <a16:creationId xmlns:a16="http://schemas.microsoft.com/office/drawing/2014/main" id="{E214EDF4-9356-EC95-BD13-F5365C1D5872}"/>
              </a:ext>
            </a:extLst>
          </p:cNvPr>
          <p:cNvSpPr txBox="1"/>
          <p:nvPr/>
        </p:nvSpPr>
        <p:spPr>
          <a:xfrm>
            <a:off x="609600" y="997954"/>
            <a:ext cx="10744200" cy="5539978"/>
          </a:xfrm>
          <a:prstGeom prst="rect">
            <a:avLst/>
          </a:prstGeom>
          <a:noFill/>
        </p:spPr>
        <p:txBody>
          <a:bodyPr wrap="square" rtlCol="0">
            <a:spAutoFit/>
          </a:bodyPr>
          <a:lstStyle/>
          <a:p>
            <a:r>
              <a:rPr lang="en-US" sz="2400" dirty="0"/>
              <a:t>2.  We then </a:t>
            </a:r>
            <a:r>
              <a:rPr lang="en-US" sz="2400" dirty="0">
                <a:solidFill>
                  <a:srgbClr val="FF0000"/>
                </a:solidFill>
              </a:rPr>
              <a:t>reexamined our macro model </a:t>
            </a:r>
            <a:r>
              <a:rPr lang="en-US" sz="2400" dirty="0"/>
              <a:t>to see if we are missing any potential GE dampening factors.</a:t>
            </a:r>
          </a:p>
          <a:p>
            <a:pPr marL="285750" indent="-285750">
              <a:buFont typeface="Arial" panose="020B0604020202020204" pitchFamily="34" charset="0"/>
              <a:buChar char="•"/>
            </a:pPr>
            <a:endParaRPr lang="en-US" sz="2400" dirty="0"/>
          </a:p>
          <a:p>
            <a:pPr marL="742950" lvl="1" indent="-285750">
              <a:buFont typeface="Wingdings" panose="05000000000000000000" pitchFamily="2" charset="2"/>
              <a:buChar char="Ø"/>
            </a:pPr>
            <a:r>
              <a:rPr lang="en-US" sz="2400" dirty="0"/>
              <a:t>We discovered the </a:t>
            </a:r>
            <a:r>
              <a:rPr lang="en-US" sz="2400" dirty="0">
                <a:solidFill>
                  <a:srgbClr val="FF0000"/>
                </a:solidFill>
              </a:rPr>
              <a:t>relative price of motor vehicles </a:t>
            </a:r>
            <a:r>
              <a:rPr lang="en-US" sz="2400" dirty="0"/>
              <a:t>rose in 2008 when the rebates were distributed.</a:t>
            </a:r>
          </a:p>
          <a:p>
            <a:pPr marL="285750" indent="-285750">
              <a:buFont typeface="Wingdings" panose="05000000000000000000" pitchFamily="2" charset="2"/>
              <a:buChar char="Ø"/>
            </a:pPr>
            <a:endParaRPr lang="en-US" sz="2400" dirty="0"/>
          </a:p>
          <a:p>
            <a:r>
              <a:rPr lang="en-US" sz="2400" dirty="0"/>
              <a:t>	This likely induced many potential car buyers to delay their purchases.</a:t>
            </a:r>
          </a:p>
          <a:p>
            <a:endParaRPr lang="en-US" sz="2400" dirty="0"/>
          </a:p>
          <a:p>
            <a:pPr marL="742950" lvl="1" indent="-285750">
              <a:buFont typeface="Wingdings" panose="05000000000000000000" pitchFamily="2" charset="2"/>
              <a:buChar char="Ø"/>
            </a:pPr>
            <a:r>
              <a:rPr lang="en-US" sz="2400" dirty="0"/>
              <a:t>We incorporated an </a:t>
            </a:r>
            <a:r>
              <a:rPr lang="en-US" sz="2400" dirty="0">
                <a:solidFill>
                  <a:srgbClr val="FF0000"/>
                </a:solidFill>
              </a:rPr>
              <a:t>upward sloping relative supply </a:t>
            </a:r>
            <a:r>
              <a:rPr lang="en-US" sz="2400" dirty="0"/>
              <a:t>of motor vehicles in our macro model to match the behavior of prices and reconciled the new micro estimates with the aggregate data.</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endParaRPr lang="en-US" sz="2400" dirty="0"/>
          </a:p>
          <a:p>
            <a:r>
              <a:rPr lang="en-US" sz="2400" dirty="0"/>
              <a:t>3.  Result: the </a:t>
            </a:r>
            <a:r>
              <a:rPr lang="en-US" sz="2400" dirty="0">
                <a:solidFill>
                  <a:srgbClr val="FF0000"/>
                </a:solidFill>
              </a:rPr>
              <a:t>multiplier on the 2008 rebate was below 0.2</a:t>
            </a:r>
            <a:r>
              <a:rPr lang="en-US" sz="2400" dirty="0"/>
              <a:t>.</a:t>
            </a:r>
          </a:p>
          <a:p>
            <a:pPr marL="285750" indent="-285750">
              <a:buFont typeface="Wingdings" panose="05000000000000000000" pitchFamily="2" charset="2"/>
              <a:buChar char="Ø"/>
            </a:pPr>
            <a:endParaRPr lang="en-US" dirty="0"/>
          </a:p>
        </p:txBody>
      </p:sp>
    </p:spTree>
    <p:extLst>
      <p:ext uri="{BB962C8B-B14F-4D97-AF65-F5344CB8AC3E}">
        <p14:creationId xmlns:p14="http://schemas.microsoft.com/office/powerpoint/2010/main" val="1454826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F8D05-9056-75A5-F2F1-3DDC2F26394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B229AC3-CCD7-28E9-BE96-0B5C19C719F2}"/>
              </a:ext>
            </a:extLst>
          </p:cNvPr>
          <p:cNvSpPr/>
          <p:nvPr>
            <p:custDataLst>
              <p:tags r:id="rId1"/>
            </p:custDataLst>
          </p:nvPr>
        </p:nvSpPr>
        <p:spPr>
          <a:xfrm>
            <a:off x="0" y="0"/>
            <a:ext cx="12192000" cy="533478"/>
          </a:xfrm>
          <a:prstGeom prst="rect">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01CFD3B0-6AB5-CF81-BAD2-3FF17BBE0C49}"/>
              </a:ext>
            </a:extLst>
          </p:cNvPr>
          <p:cNvSpPr>
            <a:spLocks noGrp="1"/>
          </p:cNvSpPr>
          <p:nvPr>
            <p:ph type="sldNum" sz="quarter" idx="12"/>
            <p:custDataLst>
              <p:tags r:id="rId2"/>
            </p:custDataLst>
          </p:nvPr>
        </p:nvSpPr>
        <p:spPr/>
        <p:txBody>
          <a:bodyPr/>
          <a:lstStyle/>
          <a:p>
            <a:fld id="{EB727A59-F01E-43BC-BF0A-5533339D486C}" type="slidenum">
              <a:rPr lang="en-US" smtClean="0"/>
              <a:t>2</a:t>
            </a:fld>
            <a:endParaRPr lang="en-US"/>
          </a:p>
        </p:txBody>
      </p:sp>
      <p:sp>
        <p:nvSpPr>
          <p:cNvPr id="4" name="Title 2">
            <a:extLst>
              <a:ext uri="{FF2B5EF4-FFF2-40B4-BE49-F238E27FC236}">
                <a16:creationId xmlns:a16="http://schemas.microsoft.com/office/drawing/2014/main" id="{1EBF0F01-59C3-E15D-70DC-790F5E0CBCE3}"/>
              </a:ext>
            </a:extLst>
          </p:cNvPr>
          <p:cNvSpPr txBox="1">
            <a:spLocks/>
          </p:cNvSpPr>
          <p:nvPr>
            <p:custDataLst>
              <p:tags r:id="rId3"/>
            </p:custDataLst>
          </p:nvPr>
        </p:nvSpPr>
        <p:spPr>
          <a:xfrm>
            <a:off x="685800" y="0"/>
            <a:ext cx="10439400" cy="533478"/>
          </a:xfrm>
          <a:prstGeom prst="rect">
            <a:avLst/>
          </a:prstGeom>
          <a:effectLst>
            <a:outerShdw blurRad="50800" dist="38100" dir="2700000" algn="tl" rotWithShape="0">
              <a:prstClr val="black">
                <a:alpha val="40000"/>
              </a:prstClr>
            </a:outerShdw>
          </a:effectLst>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rPr>
              <a:t>Introduction</a:t>
            </a:r>
          </a:p>
        </p:txBody>
      </p:sp>
      <p:sp>
        <p:nvSpPr>
          <p:cNvPr id="5" name="TextBox 4">
            <a:extLst>
              <a:ext uri="{FF2B5EF4-FFF2-40B4-BE49-F238E27FC236}">
                <a16:creationId xmlns:a16="http://schemas.microsoft.com/office/drawing/2014/main" id="{9ABDEDB6-B7CD-913C-7748-B798A025750F}"/>
              </a:ext>
            </a:extLst>
          </p:cNvPr>
          <p:cNvSpPr txBox="1"/>
          <p:nvPr/>
        </p:nvSpPr>
        <p:spPr>
          <a:xfrm>
            <a:off x="685800" y="780235"/>
            <a:ext cx="10668000" cy="6001643"/>
          </a:xfrm>
          <a:prstGeom prst="rect">
            <a:avLst/>
          </a:prstGeom>
          <a:noFill/>
        </p:spPr>
        <p:txBody>
          <a:bodyPr wrap="square" rtlCol="0">
            <a:spAutoFit/>
          </a:bodyPr>
          <a:lstStyle/>
          <a:p>
            <a:pPr marL="285750" indent="-285750">
              <a:buFont typeface="Arial" panose="020B0604020202020204" pitchFamily="34" charset="0"/>
              <a:buChar char="•"/>
            </a:pPr>
            <a:r>
              <a:rPr lang="en-US" sz="2400" dirty="0"/>
              <a:t>Numerous countries used </a:t>
            </a:r>
            <a:r>
              <a:rPr lang="en-US" sz="2400" dirty="0">
                <a:solidFill>
                  <a:srgbClr val="FF0000"/>
                </a:solidFill>
              </a:rPr>
              <a:t>Keynesian fiscal stimulus</a:t>
            </a:r>
            <a:r>
              <a:rPr lang="en-US" sz="2400" dirty="0"/>
              <a:t> during the Global Financial Crisis and COVID. </a:t>
            </a:r>
          </a:p>
          <a:p>
            <a:pPr marL="285750" indent="-285750">
              <a:buFont typeface="Arial" panose="020B0604020202020204" pitchFamily="34" charset="0"/>
              <a:buChar char="•"/>
            </a:pPr>
            <a:endParaRPr lang="en-US" sz="2400" dirty="0"/>
          </a:p>
          <a:p>
            <a:pPr marL="800100" lvl="1" indent="-342900">
              <a:buFont typeface="Wingdings" panose="05000000000000000000" pitchFamily="2" charset="2"/>
              <a:buChar char="Ø"/>
            </a:pPr>
            <a:r>
              <a:rPr lang="en-US" sz="2400" dirty="0"/>
              <a:t>Temporary transfers were important parts of the stimulus packages.</a:t>
            </a:r>
          </a:p>
          <a:p>
            <a:endParaRPr lang="en-US" sz="2400" dirty="0"/>
          </a:p>
          <a:p>
            <a:pPr marL="285750" indent="-285750">
              <a:buFont typeface="Arial" panose="020B0604020202020204" pitchFamily="34" charset="0"/>
              <a:buChar char="•"/>
            </a:pPr>
            <a:r>
              <a:rPr lang="en-US" sz="2400" dirty="0"/>
              <a:t>In Ramey (JEP 2019a), I assessed the state of knowledge on multipliers on government purchases and tax rate changes, but for </a:t>
            </a:r>
            <a:r>
              <a:rPr lang="en-US" sz="2400" dirty="0">
                <a:solidFill>
                  <a:srgbClr val="FF0000"/>
                </a:solidFill>
              </a:rPr>
              <a:t>temporary</a:t>
            </a:r>
            <a:r>
              <a:rPr lang="en-US" sz="2400" dirty="0"/>
              <a:t> </a:t>
            </a:r>
            <a:r>
              <a:rPr lang="en-US" sz="2400" dirty="0">
                <a:solidFill>
                  <a:srgbClr val="FF0000"/>
                </a:solidFill>
              </a:rPr>
              <a:t>transfers</a:t>
            </a:r>
            <a:r>
              <a:rPr lang="en-US" sz="2400" dirty="0"/>
              <a:t> I wrote: </a:t>
            </a:r>
          </a:p>
          <a:p>
            <a:pPr marL="285750" indent="-285750">
              <a:buFont typeface="Arial" panose="020B0604020202020204" pitchFamily="34" charset="0"/>
              <a:buChar char="•"/>
            </a:pPr>
            <a:endParaRPr lang="en-US" sz="2400" dirty="0"/>
          </a:p>
          <a:p>
            <a:pPr lvl="1"/>
            <a:r>
              <a:rPr lang="en-US" sz="2400" dirty="0"/>
              <a:t>“</a:t>
            </a:r>
            <a:r>
              <a:rPr lang="en-US" sz="2400" b="0" i="1" u="none" strike="noStrike" baseline="0" dirty="0">
                <a:latin typeface="NewBaskervilleStd-Roman"/>
              </a:rPr>
              <a:t>There is not much aggregate time series evidence for sizeable multipliers for temporary transfers, though calibrated New Keynesian models suggest they can be high if they are targeted and if monetary policy is accommodative.” </a:t>
            </a:r>
            <a:r>
              <a:rPr lang="en-US" sz="2400" b="0" i="0" u="none" strike="noStrike" baseline="0" dirty="0">
                <a:latin typeface="NewBaskervilleStd-Roman"/>
              </a:rPr>
              <a:t>(p. 106)</a:t>
            </a:r>
          </a:p>
          <a:p>
            <a:endParaRPr lang="en-US" sz="2400" dirty="0"/>
          </a:p>
          <a:p>
            <a:endParaRPr lang="en-US" sz="2400" dirty="0"/>
          </a:p>
          <a:p>
            <a:pPr marL="285750" indent="-285750">
              <a:buFont typeface="Arial" panose="020B0604020202020204" pitchFamily="34" charset="0"/>
              <a:buChar char="•"/>
            </a:pPr>
            <a:r>
              <a:rPr lang="en-US" sz="2400" dirty="0"/>
              <a:t>This lecture reassesses the evidence on the effects of transfers and argues that these measures likely provide </a:t>
            </a:r>
            <a:r>
              <a:rPr lang="en-US" sz="2400" dirty="0">
                <a:solidFill>
                  <a:srgbClr val="FF0000"/>
                </a:solidFill>
              </a:rPr>
              <a:t>little or no aggregate stimulus in advanced economies</a:t>
            </a:r>
            <a:r>
              <a:rPr lang="en-US" sz="2400" dirty="0"/>
              <a:t>.</a:t>
            </a:r>
          </a:p>
        </p:txBody>
      </p:sp>
    </p:spTree>
    <p:extLst>
      <p:ext uri="{BB962C8B-B14F-4D97-AF65-F5344CB8AC3E}">
        <p14:creationId xmlns:p14="http://schemas.microsoft.com/office/powerpoint/2010/main" val="195350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F3BEB-C69B-DED6-3BAA-B4A4364C047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895D667-FB90-0660-7C9F-F35DA60E8CDC}"/>
              </a:ext>
            </a:extLst>
          </p:cNvPr>
          <p:cNvSpPr/>
          <p:nvPr>
            <p:custDataLst>
              <p:tags r:id="rId1"/>
            </p:custDataLst>
          </p:nvPr>
        </p:nvSpPr>
        <p:spPr>
          <a:xfrm>
            <a:off x="0" y="8792"/>
            <a:ext cx="12192000" cy="600808"/>
          </a:xfrm>
          <a:prstGeom prst="rect">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C9171DEB-22F7-88B2-44C7-8D3CD80168D8}"/>
              </a:ext>
            </a:extLst>
          </p:cNvPr>
          <p:cNvSpPr>
            <a:spLocks noGrp="1"/>
          </p:cNvSpPr>
          <p:nvPr>
            <p:ph type="sldNum" sz="quarter" idx="12"/>
            <p:custDataLst>
              <p:tags r:id="rId2"/>
            </p:custDataLst>
          </p:nvPr>
        </p:nvSpPr>
        <p:spPr/>
        <p:txBody>
          <a:bodyPr/>
          <a:lstStyle/>
          <a:p>
            <a:fld id="{EB727A59-F01E-43BC-BF0A-5533339D486C}" type="slidenum">
              <a:rPr lang="en-US" smtClean="0"/>
              <a:t>20</a:t>
            </a:fld>
            <a:endParaRPr lang="en-US"/>
          </a:p>
        </p:txBody>
      </p:sp>
      <p:sp>
        <p:nvSpPr>
          <p:cNvPr id="4" name="Title 2">
            <a:extLst>
              <a:ext uri="{FF2B5EF4-FFF2-40B4-BE49-F238E27FC236}">
                <a16:creationId xmlns:a16="http://schemas.microsoft.com/office/drawing/2014/main" id="{DF1E7920-4641-4290-C668-1A6986E2C26E}"/>
              </a:ext>
            </a:extLst>
          </p:cNvPr>
          <p:cNvSpPr txBox="1">
            <a:spLocks/>
          </p:cNvSpPr>
          <p:nvPr>
            <p:custDataLst>
              <p:tags r:id="rId3"/>
            </p:custDataLst>
          </p:nvPr>
        </p:nvSpPr>
        <p:spPr>
          <a:xfrm>
            <a:off x="685800" y="76122"/>
            <a:ext cx="10439400" cy="689410"/>
          </a:xfrm>
          <a:prstGeom prst="rect">
            <a:avLst/>
          </a:prstGeom>
          <a:effectLst>
            <a:outerShdw blurRad="50800" dist="38100" dir="2700000" algn="tl" rotWithShape="0">
              <a:prstClr val="black">
                <a:alpha val="40000"/>
              </a:prstClr>
            </a:outerShdw>
          </a:effectLst>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rPr>
              <a:t>Did the U.S. 2001 Rebates Stimulate the Economy?</a:t>
            </a:r>
          </a:p>
        </p:txBody>
      </p:sp>
      <p:sp>
        <p:nvSpPr>
          <p:cNvPr id="3" name="TextBox 2">
            <a:extLst>
              <a:ext uri="{FF2B5EF4-FFF2-40B4-BE49-F238E27FC236}">
                <a16:creationId xmlns:a16="http://schemas.microsoft.com/office/drawing/2014/main" id="{D67A5DD8-75C9-E166-F31A-3270D6673375}"/>
              </a:ext>
            </a:extLst>
          </p:cNvPr>
          <p:cNvSpPr txBox="1"/>
          <p:nvPr/>
        </p:nvSpPr>
        <p:spPr>
          <a:xfrm>
            <a:off x="1066800" y="914400"/>
            <a:ext cx="10287000" cy="6001643"/>
          </a:xfrm>
          <a:prstGeom prst="rect">
            <a:avLst/>
          </a:prstGeom>
          <a:noFill/>
        </p:spPr>
        <p:txBody>
          <a:bodyPr wrap="square" rtlCol="0">
            <a:spAutoFit/>
          </a:bodyPr>
          <a:lstStyle/>
          <a:p>
            <a:pPr marL="285750" indent="-285750">
              <a:buFont typeface="Arial" panose="020B0604020202020204" pitchFamily="34" charset="0"/>
              <a:buChar char="•"/>
            </a:pPr>
            <a:r>
              <a:rPr lang="en-US" sz="2400" dirty="0"/>
              <a:t>Bush</a:t>
            </a:r>
            <a:r>
              <a:rPr lang="en-US" sz="2400" dirty="0">
                <a:solidFill>
                  <a:srgbClr val="FF0000"/>
                </a:solidFill>
              </a:rPr>
              <a:t> </a:t>
            </a:r>
            <a:r>
              <a:rPr lang="en-US" sz="2400" dirty="0"/>
              <a:t>tax cuts in </a:t>
            </a:r>
            <a:r>
              <a:rPr lang="en-US" sz="2400" dirty="0">
                <a:solidFill>
                  <a:srgbClr val="FF0000"/>
                </a:solidFill>
              </a:rPr>
              <a:t>June 2001, tax rebate checks </a:t>
            </a:r>
            <a:r>
              <a:rPr lang="en-US" sz="2400" dirty="0"/>
              <a:t>of $300 or $600 mailed to 92 million households over the next several months.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Total rebates were </a:t>
            </a:r>
            <a:r>
              <a:rPr lang="en-US" sz="2400" dirty="0">
                <a:solidFill>
                  <a:srgbClr val="FF0000"/>
                </a:solidFill>
              </a:rPr>
              <a:t>$38 billion</a:t>
            </a:r>
            <a:r>
              <a:rPr lang="en-US" sz="2400" dirty="0"/>
              <a:t>, 6% of initial monthly disposable income.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Johnson, Parker, </a:t>
            </a:r>
            <a:r>
              <a:rPr lang="en-US" sz="2400" dirty="0" err="1"/>
              <a:t>Souleles</a:t>
            </a:r>
            <a:r>
              <a:rPr lang="en-US" sz="2400" dirty="0"/>
              <a:t> (</a:t>
            </a:r>
            <a:r>
              <a:rPr lang="en-US" sz="2400" dirty="0">
                <a:solidFill>
                  <a:srgbClr val="FF0000"/>
                </a:solidFill>
              </a:rPr>
              <a:t>JPS</a:t>
            </a:r>
            <a:r>
              <a:rPr lang="en-US" sz="2400" dirty="0"/>
              <a:t>) (2006) added questions to CEX about receipt of rebate.</a:t>
            </a:r>
          </a:p>
          <a:p>
            <a:pPr lvl="1"/>
            <a:endParaRPr lang="en-US" sz="2400" dirty="0"/>
          </a:p>
          <a:p>
            <a:pPr marL="800100" lvl="1" indent="-342900">
              <a:buFont typeface="Wingdings" panose="05000000000000000000" pitchFamily="2" charset="2"/>
              <a:buChar char="Ø"/>
            </a:pPr>
            <a:r>
              <a:rPr lang="en-US" sz="2400" dirty="0"/>
              <a:t>Construct a “nondurable” spending category, based on Lusardi.</a:t>
            </a:r>
          </a:p>
          <a:p>
            <a:pPr marL="800100" lvl="1" indent="-342900">
              <a:buFont typeface="Wingdings" panose="05000000000000000000" pitchFamily="2" charset="2"/>
              <a:buChar char="Ø"/>
            </a:pPr>
            <a:endParaRPr lang="en-US" sz="2400" dirty="0"/>
          </a:p>
          <a:p>
            <a:pPr marL="800100" lvl="1" indent="-342900">
              <a:buFont typeface="Wingdings" panose="05000000000000000000" pitchFamily="2" charset="2"/>
              <a:buChar char="Ø"/>
            </a:pPr>
            <a:r>
              <a:rPr lang="en-US" sz="2400" dirty="0"/>
              <a:t>Estimate an </a:t>
            </a:r>
            <a:r>
              <a:rPr lang="en-US" sz="2400" dirty="0">
                <a:solidFill>
                  <a:srgbClr val="FF0000"/>
                </a:solidFill>
              </a:rPr>
              <a:t>MPC = 0.375 </a:t>
            </a:r>
            <a:r>
              <a:rPr lang="en-US" sz="2400" dirty="0"/>
              <a:t>for first 3 months, </a:t>
            </a:r>
            <a:r>
              <a:rPr lang="en-US" sz="2400" dirty="0">
                <a:solidFill>
                  <a:srgbClr val="FF0000"/>
                </a:solidFill>
              </a:rPr>
              <a:t>MPC = 0.66 </a:t>
            </a:r>
            <a:r>
              <a:rPr lang="en-US" sz="2400" dirty="0"/>
              <a:t>for 6 months.</a:t>
            </a:r>
          </a:p>
          <a:p>
            <a:pPr marL="800100" lvl="1" indent="-342900">
              <a:buFont typeface="Wingdings" panose="05000000000000000000" pitchFamily="2" charset="2"/>
              <a:buChar char="Ø"/>
            </a:pPr>
            <a:endParaRPr lang="en-US" sz="2400" dirty="0"/>
          </a:p>
          <a:p>
            <a:pPr marL="800100" lvl="1" indent="-342900">
              <a:buFont typeface="Wingdings" panose="05000000000000000000" pitchFamily="2" charset="2"/>
              <a:buChar char="Ø"/>
            </a:pPr>
            <a:r>
              <a:rPr lang="en-US" sz="2400" dirty="0"/>
              <a:t>They find smaller and statistically insignificant MPCs on </a:t>
            </a:r>
            <a:r>
              <a:rPr lang="en-US" sz="2400" dirty="0">
                <a:solidFill>
                  <a:srgbClr val="FF0000"/>
                </a:solidFill>
              </a:rPr>
              <a:t>total consumption</a:t>
            </a:r>
            <a:r>
              <a:rPr lang="en-US" sz="2400" dirty="0"/>
              <a:t>, but attribute it </a:t>
            </a:r>
            <a:r>
              <a:rPr lang="en-US" sz="2400" dirty="0">
                <a:solidFill>
                  <a:srgbClr val="FF0000"/>
                </a:solidFill>
              </a:rPr>
              <a:t>to noise</a:t>
            </a:r>
            <a:r>
              <a:rPr lang="en-US" sz="2400" dirty="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366409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32573-CDB6-04D6-B643-19A17144530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55DAA14E-BA1B-F5DE-DCA0-AEDE41F535E0}"/>
              </a:ext>
            </a:extLst>
          </p:cNvPr>
          <p:cNvSpPr/>
          <p:nvPr>
            <p:custDataLst>
              <p:tags r:id="rId1"/>
            </p:custDataLst>
          </p:nvPr>
        </p:nvSpPr>
        <p:spPr>
          <a:xfrm>
            <a:off x="0" y="8792"/>
            <a:ext cx="12192000" cy="600808"/>
          </a:xfrm>
          <a:prstGeom prst="rect">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A7EE020E-2B0B-D8C0-1923-F9A2C49FFF4F}"/>
              </a:ext>
            </a:extLst>
          </p:cNvPr>
          <p:cNvSpPr>
            <a:spLocks noGrp="1"/>
          </p:cNvSpPr>
          <p:nvPr>
            <p:ph type="sldNum" sz="quarter" idx="12"/>
            <p:custDataLst>
              <p:tags r:id="rId2"/>
            </p:custDataLst>
          </p:nvPr>
        </p:nvSpPr>
        <p:spPr/>
        <p:txBody>
          <a:bodyPr/>
          <a:lstStyle/>
          <a:p>
            <a:fld id="{EB727A59-F01E-43BC-BF0A-5533339D486C}" type="slidenum">
              <a:rPr lang="en-US" smtClean="0"/>
              <a:t>21</a:t>
            </a:fld>
            <a:endParaRPr lang="en-US"/>
          </a:p>
        </p:txBody>
      </p:sp>
      <p:sp>
        <p:nvSpPr>
          <p:cNvPr id="4" name="Title 2">
            <a:extLst>
              <a:ext uri="{FF2B5EF4-FFF2-40B4-BE49-F238E27FC236}">
                <a16:creationId xmlns:a16="http://schemas.microsoft.com/office/drawing/2014/main" id="{CABA92E7-3AFB-C999-B4CA-6F5CD0DC91FF}"/>
              </a:ext>
            </a:extLst>
          </p:cNvPr>
          <p:cNvSpPr txBox="1">
            <a:spLocks/>
          </p:cNvSpPr>
          <p:nvPr>
            <p:custDataLst>
              <p:tags r:id="rId3"/>
            </p:custDataLst>
          </p:nvPr>
        </p:nvSpPr>
        <p:spPr>
          <a:xfrm>
            <a:off x="685800" y="76122"/>
            <a:ext cx="10439400" cy="689410"/>
          </a:xfrm>
          <a:prstGeom prst="rect">
            <a:avLst/>
          </a:prstGeom>
          <a:effectLst>
            <a:outerShdw blurRad="50800" dist="38100" dir="2700000" algn="tl" rotWithShape="0">
              <a:prstClr val="black">
                <a:alpha val="40000"/>
              </a:prstClr>
            </a:outerShdw>
          </a:effectLst>
        </p:spPr>
        <p:txBody>
          <a:bodyP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rPr>
              <a:t>Aggregate Disposable Income and JPS Nondurable Consumption in 2001</a:t>
            </a:r>
          </a:p>
        </p:txBody>
      </p:sp>
      <p:pic>
        <p:nvPicPr>
          <p:cNvPr id="7" name="Picture 6">
            <a:extLst>
              <a:ext uri="{FF2B5EF4-FFF2-40B4-BE49-F238E27FC236}">
                <a16:creationId xmlns:a16="http://schemas.microsoft.com/office/drawing/2014/main" id="{64B3E27D-A51E-4581-6EE2-B87EBECF4B1B}"/>
              </a:ext>
            </a:extLst>
          </p:cNvPr>
          <p:cNvPicPr>
            <a:picLocks noChangeAspect="1"/>
          </p:cNvPicPr>
          <p:nvPr/>
        </p:nvPicPr>
        <p:blipFill>
          <a:blip r:embed="rId6"/>
          <a:stretch>
            <a:fillRect/>
          </a:stretch>
        </p:blipFill>
        <p:spPr>
          <a:xfrm>
            <a:off x="3328798" y="858932"/>
            <a:ext cx="5408802" cy="4539105"/>
          </a:xfrm>
          <a:prstGeom prst="rect">
            <a:avLst/>
          </a:prstGeom>
        </p:spPr>
      </p:pic>
      <p:sp>
        <p:nvSpPr>
          <p:cNvPr id="8" name="TextBox 7">
            <a:extLst>
              <a:ext uri="{FF2B5EF4-FFF2-40B4-BE49-F238E27FC236}">
                <a16:creationId xmlns:a16="http://schemas.microsoft.com/office/drawing/2014/main" id="{8267DEFB-4CDB-036A-4B76-5A8965151F2F}"/>
              </a:ext>
            </a:extLst>
          </p:cNvPr>
          <p:cNvSpPr txBox="1"/>
          <p:nvPr/>
        </p:nvSpPr>
        <p:spPr>
          <a:xfrm>
            <a:off x="1257300" y="5458439"/>
            <a:ext cx="9677400"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t>Disposable income spikes.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But it’s difficult to see any response in their nondurable category.</a:t>
            </a:r>
          </a:p>
        </p:txBody>
      </p:sp>
    </p:spTree>
    <p:extLst>
      <p:ext uri="{BB962C8B-B14F-4D97-AF65-F5344CB8AC3E}">
        <p14:creationId xmlns:p14="http://schemas.microsoft.com/office/powerpoint/2010/main" val="145142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88BA0-A519-F1A4-6128-16D4B24E98F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817D89F8-530D-3D54-FD38-90C8F13E24EE}"/>
              </a:ext>
            </a:extLst>
          </p:cNvPr>
          <p:cNvSpPr/>
          <p:nvPr>
            <p:custDataLst>
              <p:tags r:id="rId1"/>
            </p:custDataLst>
          </p:nvPr>
        </p:nvSpPr>
        <p:spPr>
          <a:xfrm>
            <a:off x="0" y="8792"/>
            <a:ext cx="12192000" cy="600808"/>
          </a:xfrm>
          <a:prstGeom prst="rect">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65BE40E4-598B-CC98-C5BB-6F2DAE0F5BF0}"/>
              </a:ext>
            </a:extLst>
          </p:cNvPr>
          <p:cNvSpPr>
            <a:spLocks noGrp="1"/>
          </p:cNvSpPr>
          <p:nvPr>
            <p:ph type="sldNum" sz="quarter" idx="12"/>
            <p:custDataLst>
              <p:tags r:id="rId2"/>
            </p:custDataLst>
          </p:nvPr>
        </p:nvSpPr>
        <p:spPr/>
        <p:txBody>
          <a:bodyPr/>
          <a:lstStyle/>
          <a:p>
            <a:fld id="{EB727A59-F01E-43BC-BF0A-5533339D486C}" type="slidenum">
              <a:rPr lang="en-US" smtClean="0"/>
              <a:t>22</a:t>
            </a:fld>
            <a:endParaRPr lang="en-US"/>
          </a:p>
        </p:txBody>
      </p:sp>
      <p:sp>
        <p:nvSpPr>
          <p:cNvPr id="4" name="Title 2">
            <a:extLst>
              <a:ext uri="{FF2B5EF4-FFF2-40B4-BE49-F238E27FC236}">
                <a16:creationId xmlns:a16="http://schemas.microsoft.com/office/drawing/2014/main" id="{F4599C8F-73CC-FFB9-4200-B065CD1CB0AD}"/>
              </a:ext>
            </a:extLst>
          </p:cNvPr>
          <p:cNvSpPr txBox="1">
            <a:spLocks/>
          </p:cNvSpPr>
          <p:nvPr>
            <p:custDataLst>
              <p:tags r:id="rId3"/>
            </p:custDataLst>
          </p:nvPr>
        </p:nvSpPr>
        <p:spPr>
          <a:xfrm>
            <a:off x="685800" y="76122"/>
            <a:ext cx="10439400" cy="689410"/>
          </a:xfrm>
          <a:prstGeom prst="rect">
            <a:avLst/>
          </a:prstGeom>
          <a:effectLst>
            <a:outerShdw blurRad="50800" dist="38100" dir="2700000" algn="tl" rotWithShape="0">
              <a:prstClr val="black">
                <a:alpha val="40000"/>
              </a:prstClr>
            </a:outerShdw>
          </a:effectLst>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rPr>
              <a:t>Our Analysis of the 2001 Rebate</a:t>
            </a:r>
          </a:p>
        </p:txBody>
      </p:sp>
      <p:sp>
        <p:nvSpPr>
          <p:cNvPr id="3" name="TextBox 2">
            <a:extLst>
              <a:ext uri="{FF2B5EF4-FFF2-40B4-BE49-F238E27FC236}">
                <a16:creationId xmlns:a16="http://schemas.microsoft.com/office/drawing/2014/main" id="{96571C78-FE7E-0335-FECF-1F9EB265A80B}"/>
              </a:ext>
            </a:extLst>
          </p:cNvPr>
          <p:cNvSpPr txBox="1"/>
          <p:nvPr/>
        </p:nvSpPr>
        <p:spPr>
          <a:xfrm>
            <a:off x="952500" y="1219200"/>
            <a:ext cx="10287000"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t>In Orchard et al. (2024b), we again created </a:t>
            </a:r>
            <a:r>
              <a:rPr lang="en-US" sz="2400" dirty="0">
                <a:solidFill>
                  <a:srgbClr val="FF0000"/>
                </a:solidFill>
              </a:rPr>
              <a:t>macro</a:t>
            </a:r>
            <a:r>
              <a:rPr lang="en-US" sz="2400" dirty="0"/>
              <a:t> </a:t>
            </a:r>
            <a:r>
              <a:rPr lang="en-US" sz="2400" dirty="0">
                <a:solidFill>
                  <a:srgbClr val="FF0000"/>
                </a:solidFill>
              </a:rPr>
              <a:t>counterfactuals </a:t>
            </a:r>
            <a:r>
              <a:rPr lang="en-US" sz="2400" dirty="0"/>
              <a:t>and argued that they were </a:t>
            </a:r>
            <a:r>
              <a:rPr lang="en-US" sz="2400" dirty="0">
                <a:solidFill>
                  <a:srgbClr val="FF0000"/>
                </a:solidFill>
              </a:rPr>
              <a:t>implausible</a:t>
            </a:r>
            <a:r>
              <a:rPr lang="en-US" sz="2400" dirty="0"/>
              <a:t>.</a:t>
            </a:r>
          </a:p>
          <a:p>
            <a:endParaRPr lang="en-US" sz="2400" dirty="0"/>
          </a:p>
          <a:p>
            <a:endParaRPr lang="en-US" sz="2400" dirty="0"/>
          </a:p>
          <a:p>
            <a:pPr marL="285750" indent="-285750">
              <a:buFont typeface="Arial" panose="020B0604020202020204" pitchFamily="34" charset="0"/>
              <a:buChar char="•"/>
            </a:pPr>
            <a:r>
              <a:rPr lang="en-US" sz="2400" dirty="0"/>
              <a:t>Then we investigated </a:t>
            </a:r>
            <a:r>
              <a:rPr lang="en-US" sz="2400" dirty="0">
                <a:solidFill>
                  <a:srgbClr val="FF0000"/>
                </a:solidFill>
              </a:rPr>
              <a:t>how to reconcile </a:t>
            </a:r>
            <a:r>
              <a:rPr lang="en-US" sz="2400" dirty="0"/>
              <a:t>the JPS micro estimates with the behavior of the aggregate data.</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We discovered empirical issues with the consumption categories used by JPS.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When we used standard BEA consumption categories, we found MPCs near 0.</a:t>
            </a:r>
            <a:endParaRPr lang="en-US" sz="2000" dirty="0"/>
          </a:p>
        </p:txBody>
      </p:sp>
    </p:spTree>
    <p:extLst>
      <p:ext uri="{BB962C8B-B14F-4D97-AF65-F5344CB8AC3E}">
        <p14:creationId xmlns:p14="http://schemas.microsoft.com/office/powerpoint/2010/main" val="16194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8DA2F-B127-4B68-0BC7-8047FF618F6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A87385A9-F76F-60C5-A65A-D770C6107D34}"/>
              </a:ext>
            </a:extLst>
          </p:cNvPr>
          <p:cNvSpPr/>
          <p:nvPr>
            <p:custDataLst>
              <p:tags r:id="rId1"/>
            </p:custDataLst>
          </p:nvPr>
        </p:nvSpPr>
        <p:spPr>
          <a:xfrm>
            <a:off x="0" y="8792"/>
            <a:ext cx="12192000" cy="600808"/>
          </a:xfrm>
          <a:prstGeom prst="rect">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615E9D39-E8D9-4A05-47EF-20C891D5077F}"/>
              </a:ext>
            </a:extLst>
          </p:cNvPr>
          <p:cNvSpPr>
            <a:spLocks noGrp="1"/>
          </p:cNvSpPr>
          <p:nvPr>
            <p:ph type="sldNum" sz="quarter" idx="12"/>
            <p:custDataLst>
              <p:tags r:id="rId2"/>
            </p:custDataLst>
          </p:nvPr>
        </p:nvSpPr>
        <p:spPr/>
        <p:txBody>
          <a:bodyPr/>
          <a:lstStyle/>
          <a:p>
            <a:fld id="{EB727A59-F01E-43BC-BF0A-5533339D486C}" type="slidenum">
              <a:rPr lang="en-US" smtClean="0"/>
              <a:t>23</a:t>
            </a:fld>
            <a:endParaRPr lang="en-US"/>
          </a:p>
        </p:txBody>
      </p:sp>
      <p:sp>
        <p:nvSpPr>
          <p:cNvPr id="4" name="Title 2">
            <a:extLst>
              <a:ext uri="{FF2B5EF4-FFF2-40B4-BE49-F238E27FC236}">
                <a16:creationId xmlns:a16="http://schemas.microsoft.com/office/drawing/2014/main" id="{E741A0C3-5C2D-C1A9-DAD6-8F9D4265E605}"/>
              </a:ext>
            </a:extLst>
          </p:cNvPr>
          <p:cNvSpPr txBox="1">
            <a:spLocks/>
          </p:cNvSpPr>
          <p:nvPr>
            <p:custDataLst>
              <p:tags r:id="rId3"/>
            </p:custDataLst>
          </p:nvPr>
        </p:nvSpPr>
        <p:spPr>
          <a:xfrm>
            <a:off x="685800" y="76122"/>
            <a:ext cx="10439400" cy="689410"/>
          </a:xfrm>
          <a:prstGeom prst="rect">
            <a:avLst/>
          </a:prstGeom>
          <a:effectLst>
            <a:outerShdw blurRad="50800" dist="38100" dir="2700000" algn="tl" rotWithShape="0">
              <a:prstClr val="black">
                <a:alpha val="40000"/>
              </a:prstClr>
            </a:outerShdw>
          </a:effectLst>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rPr>
              <a:t>Reconciliation for the 2001 Rebate</a:t>
            </a:r>
          </a:p>
        </p:txBody>
      </p:sp>
      <p:sp>
        <p:nvSpPr>
          <p:cNvPr id="7" name="TextBox 6">
            <a:extLst>
              <a:ext uri="{FF2B5EF4-FFF2-40B4-BE49-F238E27FC236}">
                <a16:creationId xmlns:a16="http://schemas.microsoft.com/office/drawing/2014/main" id="{20DBF9C2-1C58-3071-C798-A14CB261BBC8}"/>
              </a:ext>
            </a:extLst>
          </p:cNvPr>
          <p:cNvSpPr txBox="1"/>
          <p:nvPr/>
        </p:nvSpPr>
        <p:spPr>
          <a:xfrm>
            <a:off x="990600" y="1058736"/>
            <a:ext cx="10515600" cy="5262979"/>
          </a:xfrm>
          <a:prstGeom prst="rect">
            <a:avLst/>
          </a:prstGeom>
          <a:noFill/>
        </p:spPr>
        <p:txBody>
          <a:bodyPr wrap="square" rtlCol="0">
            <a:spAutoFit/>
          </a:bodyPr>
          <a:lstStyle/>
          <a:p>
            <a:pPr marL="285750" indent="-285750">
              <a:buFont typeface="Arial" panose="020B0604020202020204" pitchFamily="34" charset="0"/>
              <a:buChar char="•"/>
            </a:pPr>
            <a:r>
              <a:rPr lang="en-US" sz="2400" dirty="0"/>
              <a:t>Total consumption and BEA categories produce MPCs that are </a:t>
            </a:r>
            <a:r>
              <a:rPr lang="en-US" sz="2400" dirty="0">
                <a:solidFill>
                  <a:srgbClr val="FF0000"/>
                </a:solidFill>
              </a:rPr>
              <a:t>essentially 0</a:t>
            </a:r>
            <a:r>
              <a:rPr lang="en-US" sz="2400" dirty="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Since a macro model with MPCs of 0 is consistent with the aggregate consumption behavior, there is </a:t>
            </a:r>
            <a:r>
              <a:rPr lang="en-US" sz="2400" dirty="0">
                <a:solidFill>
                  <a:srgbClr val="FF0000"/>
                </a:solidFill>
              </a:rPr>
              <a:t>no need to modify </a:t>
            </a:r>
            <a:r>
              <a:rPr lang="en-US" sz="2400" dirty="0"/>
              <a:t>the macro model.</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The bottom line is that both our new estimates and the aggregate data suggest that the total consumption MPC on the 2001 rebate was likely near zero, so there was </a:t>
            </a:r>
            <a:r>
              <a:rPr lang="en-US" sz="2400" dirty="0">
                <a:solidFill>
                  <a:srgbClr val="FF0000"/>
                </a:solidFill>
              </a:rPr>
              <a:t>no stimulus to the U.S. economy</a:t>
            </a:r>
            <a:r>
              <a:rPr lang="en-US" sz="2400" dirty="0"/>
              <a:t>.</a:t>
            </a:r>
          </a:p>
          <a:p>
            <a:pPr marL="285750" indent="-285750">
              <a:buFont typeface="Arial" panose="020B0604020202020204" pitchFamily="34" charset="0"/>
              <a:buChar char="•"/>
            </a:pPr>
            <a:endParaRPr lang="en-US" sz="2400" dirty="0"/>
          </a:p>
          <a:p>
            <a:endParaRPr lang="en-US" sz="2400" dirty="0"/>
          </a:p>
        </p:txBody>
      </p:sp>
    </p:spTree>
    <p:extLst>
      <p:ext uri="{BB962C8B-B14F-4D97-AF65-F5344CB8AC3E}">
        <p14:creationId xmlns:p14="http://schemas.microsoft.com/office/powerpoint/2010/main" val="173405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BA0A4-DCD5-4E93-561F-AF2C6FB197E6}"/>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31882291-191E-57C4-39CC-20A0B5DBBEA3}"/>
              </a:ext>
            </a:extLst>
          </p:cNvPr>
          <p:cNvSpPr/>
          <p:nvPr>
            <p:custDataLst>
              <p:tags r:id="rId1"/>
            </p:custDataLst>
          </p:nvPr>
        </p:nvSpPr>
        <p:spPr>
          <a:xfrm>
            <a:off x="1981200" y="1676400"/>
            <a:ext cx="8305800" cy="3429000"/>
          </a:xfrm>
          <a:prstGeom prst="roundRect">
            <a:avLst/>
          </a:prstGeom>
          <a:solidFill>
            <a:srgbClr val="0033CC"/>
          </a:solidFill>
          <a:ln>
            <a:solidFill>
              <a:srgbClr val="0033C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7F7E4B5-FA8F-E633-176C-15332774E8BE}"/>
              </a:ext>
            </a:extLst>
          </p:cNvPr>
          <p:cNvSpPr>
            <a:spLocks noGrp="1"/>
          </p:cNvSpPr>
          <p:nvPr>
            <p:ph type="title"/>
            <p:custDataLst>
              <p:tags r:id="rId2"/>
            </p:custDataLst>
          </p:nvPr>
        </p:nvSpPr>
        <p:spPr>
          <a:xfrm>
            <a:off x="1257300" y="2133600"/>
            <a:ext cx="9677400" cy="1981200"/>
          </a:xfrm>
          <a:effectLst>
            <a:outerShdw blurRad="50800" dist="38100" dir="2700000" algn="tl" rotWithShape="0">
              <a:prstClr val="black">
                <a:alpha val="40000"/>
              </a:prstClr>
            </a:outerShdw>
          </a:effectLst>
        </p:spPr>
        <p:txBody>
          <a:bodyPr>
            <a:noAutofit/>
          </a:bodyPr>
          <a:lstStyle/>
          <a:p>
            <a:r>
              <a:rPr lang="en-US" sz="4800" b="1" dirty="0">
                <a:solidFill>
                  <a:schemeClr val="bg1"/>
                </a:solidFill>
              </a:rPr>
              <a:t>Singapore</a:t>
            </a:r>
          </a:p>
        </p:txBody>
      </p:sp>
      <p:sp>
        <p:nvSpPr>
          <p:cNvPr id="4" name="Slide Number Placeholder 3">
            <a:extLst>
              <a:ext uri="{FF2B5EF4-FFF2-40B4-BE49-F238E27FC236}">
                <a16:creationId xmlns:a16="http://schemas.microsoft.com/office/drawing/2014/main" id="{E3DA61ED-C771-637B-2434-1A8D57F632A8}"/>
              </a:ext>
            </a:extLst>
          </p:cNvPr>
          <p:cNvSpPr>
            <a:spLocks noGrp="1"/>
          </p:cNvSpPr>
          <p:nvPr>
            <p:ph type="sldNum" sz="quarter" idx="12"/>
            <p:custDataLst>
              <p:tags r:id="rId3"/>
            </p:custDataLst>
          </p:nvPr>
        </p:nvSpPr>
        <p:spPr/>
        <p:txBody>
          <a:bodyPr/>
          <a:lstStyle/>
          <a:p>
            <a:fld id="{EB727A59-F01E-43BC-BF0A-5533339D486C}" type="slidenum">
              <a:rPr lang="en-US" smtClean="0"/>
              <a:t>24</a:t>
            </a:fld>
            <a:endParaRPr lang="en-US"/>
          </a:p>
        </p:txBody>
      </p:sp>
    </p:spTree>
    <p:extLst>
      <p:ext uri="{BB962C8B-B14F-4D97-AF65-F5344CB8AC3E}">
        <p14:creationId xmlns:p14="http://schemas.microsoft.com/office/powerpoint/2010/main" val="950763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4E8B3-F9A8-B12A-7454-2A24FE9A179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3AFD612-A95D-7208-53E7-7AA0DB393A0D}"/>
              </a:ext>
            </a:extLst>
          </p:cNvPr>
          <p:cNvSpPr/>
          <p:nvPr>
            <p:custDataLst>
              <p:tags r:id="rId1"/>
            </p:custDataLst>
          </p:nvPr>
        </p:nvSpPr>
        <p:spPr>
          <a:xfrm>
            <a:off x="0" y="8792"/>
            <a:ext cx="12192000" cy="600808"/>
          </a:xfrm>
          <a:prstGeom prst="rect">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7817D985-081D-3609-FA95-C3394EA75F15}"/>
              </a:ext>
            </a:extLst>
          </p:cNvPr>
          <p:cNvSpPr>
            <a:spLocks noGrp="1"/>
          </p:cNvSpPr>
          <p:nvPr>
            <p:ph type="sldNum" sz="quarter" idx="12"/>
            <p:custDataLst>
              <p:tags r:id="rId2"/>
            </p:custDataLst>
          </p:nvPr>
        </p:nvSpPr>
        <p:spPr/>
        <p:txBody>
          <a:bodyPr/>
          <a:lstStyle/>
          <a:p>
            <a:fld id="{EB727A59-F01E-43BC-BF0A-5533339D486C}" type="slidenum">
              <a:rPr lang="en-US" smtClean="0"/>
              <a:t>25</a:t>
            </a:fld>
            <a:endParaRPr lang="en-US"/>
          </a:p>
        </p:txBody>
      </p:sp>
      <p:sp>
        <p:nvSpPr>
          <p:cNvPr id="4" name="Title 2">
            <a:extLst>
              <a:ext uri="{FF2B5EF4-FFF2-40B4-BE49-F238E27FC236}">
                <a16:creationId xmlns:a16="http://schemas.microsoft.com/office/drawing/2014/main" id="{4E900845-70B9-D514-740F-FB4FDACFABDD}"/>
              </a:ext>
            </a:extLst>
          </p:cNvPr>
          <p:cNvSpPr txBox="1">
            <a:spLocks/>
          </p:cNvSpPr>
          <p:nvPr>
            <p:custDataLst>
              <p:tags r:id="rId3"/>
            </p:custDataLst>
          </p:nvPr>
        </p:nvSpPr>
        <p:spPr>
          <a:xfrm>
            <a:off x="685800" y="76122"/>
            <a:ext cx="10439400" cy="689410"/>
          </a:xfrm>
          <a:prstGeom prst="rect">
            <a:avLst/>
          </a:prstGeom>
          <a:effectLst>
            <a:outerShdw blurRad="50800" dist="38100" dir="2700000" algn="tl" rotWithShape="0">
              <a:prstClr val="black">
                <a:alpha val="40000"/>
              </a:prstClr>
            </a:outerShdw>
          </a:effectLst>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rPr>
              <a:t>The Case of Singapore</a:t>
            </a:r>
          </a:p>
        </p:txBody>
      </p:sp>
      <p:sp>
        <p:nvSpPr>
          <p:cNvPr id="3" name="TextBox 2">
            <a:extLst>
              <a:ext uri="{FF2B5EF4-FFF2-40B4-BE49-F238E27FC236}">
                <a16:creationId xmlns:a16="http://schemas.microsoft.com/office/drawing/2014/main" id="{5AAE3CE1-B67C-C979-812A-5A20F3EB99FC}"/>
              </a:ext>
            </a:extLst>
          </p:cNvPr>
          <p:cNvSpPr txBox="1"/>
          <p:nvPr/>
        </p:nvSpPr>
        <p:spPr>
          <a:xfrm>
            <a:off x="914400" y="1295400"/>
            <a:ext cx="10439400"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a:t>One of the leading studies that finds very high micro MPCs is </a:t>
            </a:r>
            <a:r>
              <a:rPr lang="en-US" sz="2400" dirty="0">
                <a:solidFill>
                  <a:srgbClr val="FF0000"/>
                </a:solidFill>
              </a:rPr>
              <a:t>Agarwal and Qian’s </a:t>
            </a:r>
            <a:r>
              <a:rPr lang="en-US" sz="2400" dirty="0"/>
              <a:t>2014 AER study of a natural experiment in Singapore.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Singapore is also interesting because it is a small open economy.</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This case study is useful because it demonstrates that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800100" lvl="1" indent="-342900">
              <a:buFont typeface="Wingdings" panose="05000000000000000000" pitchFamily="2" charset="2"/>
              <a:buChar char="Ø"/>
            </a:pPr>
            <a:r>
              <a:rPr lang="en-US" sz="2400" dirty="0"/>
              <a:t>Sometimes its </a:t>
            </a:r>
            <a:r>
              <a:rPr lang="en-US" sz="2400" dirty="0">
                <a:solidFill>
                  <a:srgbClr val="FF0000"/>
                </a:solidFill>
              </a:rPr>
              <a:t>difficult to make a credible plausibility </a:t>
            </a:r>
            <a:r>
              <a:rPr lang="en-US" sz="2400" dirty="0"/>
              <a:t>case.</a:t>
            </a:r>
          </a:p>
          <a:p>
            <a:pPr marL="800100" lvl="1" indent="-342900">
              <a:buFont typeface="Wingdings" panose="05000000000000000000" pitchFamily="2" charset="2"/>
              <a:buChar char="Ø"/>
            </a:pPr>
            <a:endParaRPr lang="en-US" sz="2400" dirty="0"/>
          </a:p>
          <a:p>
            <a:pPr marL="800100" lvl="1" indent="-342900">
              <a:buFont typeface="Wingdings" panose="05000000000000000000" pitchFamily="2" charset="2"/>
              <a:buChar char="Ø"/>
            </a:pPr>
            <a:r>
              <a:rPr lang="en-US" sz="2400" dirty="0"/>
              <a:t>But the steps in the process can lead to a </a:t>
            </a:r>
            <a:r>
              <a:rPr lang="en-US" sz="2400" dirty="0">
                <a:solidFill>
                  <a:srgbClr val="FF0000"/>
                </a:solidFill>
              </a:rPr>
              <a:t>serendipitous discovery</a:t>
            </a:r>
            <a:r>
              <a:rPr lang="en-US" sz="2400" dirty="0"/>
              <a:t>. </a:t>
            </a:r>
          </a:p>
        </p:txBody>
      </p:sp>
    </p:spTree>
    <p:extLst>
      <p:ext uri="{BB962C8B-B14F-4D97-AF65-F5344CB8AC3E}">
        <p14:creationId xmlns:p14="http://schemas.microsoft.com/office/powerpoint/2010/main" val="3834938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2915A-0CCC-5678-4911-9C608777D8D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3B73EBF-8336-6601-5D36-2EFDDE2090C0}"/>
              </a:ext>
            </a:extLst>
          </p:cNvPr>
          <p:cNvSpPr/>
          <p:nvPr>
            <p:custDataLst>
              <p:tags r:id="rId1"/>
            </p:custDataLst>
          </p:nvPr>
        </p:nvSpPr>
        <p:spPr>
          <a:xfrm>
            <a:off x="0" y="8792"/>
            <a:ext cx="12192000" cy="600808"/>
          </a:xfrm>
          <a:prstGeom prst="rect">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4E658B48-1C26-1864-CF22-AE2CB73D1C2C}"/>
              </a:ext>
            </a:extLst>
          </p:cNvPr>
          <p:cNvSpPr>
            <a:spLocks noGrp="1"/>
          </p:cNvSpPr>
          <p:nvPr>
            <p:ph type="sldNum" sz="quarter" idx="12"/>
            <p:custDataLst>
              <p:tags r:id="rId2"/>
            </p:custDataLst>
          </p:nvPr>
        </p:nvSpPr>
        <p:spPr/>
        <p:txBody>
          <a:bodyPr/>
          <a:lstStyle/>
          <a:p>
            <a:fld id="{EB727A59-F01E-43BC-BF0A-5533339D486C}" type="slidenum">
              <a:rPr lang="en-US" smtClean="0"/>
              <a:t>26</a:t>
            </a:fld>
            <a:endParaRPr lang="en-US"/>
          </a:p>
        </p:txBody>
      </p:sp>
      <p:sp>
        <p:nvSpPr>
          <p:cNvPr id="4" name="Title 2">
            <a:extLst>
              <a:ext uri="{FF2B5EF4-FFF2-40B4-BE49-F238E27FC236}">
                <a16:creationId xmlns:a16="http://schemas.microsoft.com/office/drawing/2014/main" id="{DCA62495-7FB7-4DCD-FA04-19D3F87E2CA2}"/>
              </a:ext>
            </a:extLst>
          </p:cNvPr>
          <p:cNvSpPr txBox="1">
            <a:spLocks/>
          </p:cNvSpPr>
          <p:nvPr>
            <p:custDataLst>
              <p:tags r:id="rId3"/>
            </p:custDataLst>
          </p:nvPr>
        </p:nvSpPr>
        <p:spPr>
          <a:xfrm>
            <a:off x="685800" y="76122"/>
            <a:ext cx="10439400" cy="689410"/>
          </a:xfrm>
          <a:prstGeom prst="rect">
            <a:avLst/>
          </a:prstGeom>
          <a:effectLst>
            <a:outerShdw blurRad="50800" dist="38100" dir="2700000" algn="tl" rotWithShape="0">
              <a:prstClr val="black">
                <a:alpha val="40000"/>
              </a:prstClr>
            </a:outerShdw>
          </a:effectLst>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rPr>
              <a:t>Agarwal-Qian’s Natural Experiment</a:t>
            </a:r>
          </a:p>
        </p:txBody>
      </p:sp>
      <p:sp>
        <p:nvSpPr>
          <p:cNvPr id="5" name="TextBox 4">
            <a:extLst>
              <a:ext uri="{FF2B5EF4-FFF2-40B4-BE49-F238E27FC236}">
                <a16:creationId xmlns:a16="http://schemas.microsoft.com/office/drawing/2014/main" id="{6387DA79-FFFB-FE00-25FA-23F578A014A7}"/>
              </a:ext>
            </a:extLst>
          </p:cNvPr>
          <p:cNvSpPr txBox="1"/>
          <p:nvPr/>
        </p:nvSpPr>
        <p:spPr>
          <a:xfrm>
            <a:off x="762000" y="1219200"/>
            <a:ext cx="10668000" cy="5262979"/>
          </a:xfrm>
          <a:prstGeom prst="rect">
            <a:avLst/>
          </a:prstGeom>
          <a:noFill/>
        </p:spPr>
        <p:txBody>
          <a:bodyPr wrap="square" rtlCol="0">
            <a:spAutoFit/>
          </a:bodyPr>
          <a:lstStyle/>
          <a:p>
            <a:pPr marL="285750" indent="-285750">
              <a:buFont typeface="Arial" panose="020B0604020202020204" pitchFamily="34" charset="0"/>
              <a:buChar char="•"/>
            </a:pPr>
            <a:r>
              <a:rPr lang="en-US" sz="2400" dirty="0"/>
              <a:t>Feb. 2011 </a:t>
            </a:r>
            <a:r>
              <a:rPr lang="en-US" sz="2400" dirty="0">
                <a:solidFill>
                  <a:srgbClr val="FF0000"/>
                </a:solidFill>
              </a:rPr>
              <a:t>surprise announcement </a:t>
            </a:r>
            <a:r>
              <a:rPr lang="en-US" sz="2400" dirty="0"/>
              <a:t>of program of government payments to Singapore citizens to “share the nation’s economic growth.” </a:t>
            </a:r>
          </a:p>
          <a:p>
            <a:endParaRPr lang="en-US" sz="2400" dirty="0"/>
          </a:p>
          <a:p>
            <a:pPr marL="800100" lvl="1" indent="-342900">
              <a:buFont typeface="Wingdings" panose="05000000000000000000" pitchFamily="2" charset="2"/>
              <a:buChar char="Ø"/>
            </a:pPr>
            <a:r>
              <a:rPr lang="en-US" sz="2400" dirty="0"/>
              <a:t>S$ 3.2 billion  total, with S$</a:t>
            </a:r>
            <a:r>
              <a:rPr lang="en-US" sz="2400" dirty="0">
                <a:solidFill>
                  <a:srgbClr val="FF0000"/>
                </a:solidFill>
              </a:rPr>
              <a:t>1.5 billion </a:t>
            </a:r>
            <a:r>
              <a:rPr lang="en-US" sz="2400" dirty="0"/>
              <a:t>in growth dividends.</a:t>
            </a:r>
          </a:p>
          <a:p>
            <a:pPr marL="800100" lvl="1" indent="-342900">
              <a:buFont typeface="Wingdings" panose="05000000000000000000" pitchFamily="2" charset="2"/>
              <a:buChar char="Ø"/>
            </a:pPr>
            <a:endParaRPr lang="en-US" sz="2400" dirty="0"/>
          </a:p>
          <a:p>
            <a:pPr marL="800100" lvl="1" indent="-342900">
              <a:buFont typeface="Wingdings" panose="05000000000000000000" pitchFamily="2" charset="2"/>
              <a:buChar char="Ø"/>
            </a:pPr>
            <a:r>
              <a:rPr lang="en-US" sz="2400" dirty="0"/>
              <a:t> S$ 600 to S$ 800 per individual, favoring lower income.</a:t>
            </a:r>
          </a:p>
          <a:p>
            <a:pPr marL="800100" lvl="1" indent="-342900">
              <a:buFont typeface="Wingdings" panose="05000000000000000000" pitchFamily="2" charset="2"/>
              <a:buChar char="Ø"/>
            </a:pPr>
            <a:endParaRPr lang="en-US" sz="2400" dirty="0"/>
          </a:p>
          <a:p>
            <a:pPr marL="800100" lvl="1" indent="-342900">
              <a:buFont typeface="Wingdings" panose="05000000000000000000" pitchFamily="2" charset="2"/>
              <a:buChar char="Ø"/>
            </a:pPr>
            <a:r>
              <a:rPr lang="en-US" sz="2400" dirty="0"/>
              <a:t>Payments were </a:t>
            </a:r>
            <a:r>
              <a:rPr lang="en-US" sz="2400" dirty="0">
                <a:solidFill>
                  <a:srgbClr val="FF0000"/>
                </a:solidFill>
              </a:rPr>
              <a:t>11% </a:t>
            </a:r>
            <a:r>
              <a:rPr lang="en-US" sz="2400" dirty="0"/>
              <a:t>of</a:t>
            </a:r>
            <a:r>
              <a:rPr lang="en-US" sz="2400" dirty="0">
                <a:solidFill>
                  <a:srgbClr val="FF0000"/>
                </a:solidFill>
              </a:rPr>
              <a:t> </a:t>
            </a:r>
            <a:r>
              <a:rPr lang="en-US" sz="2400" dirty="0"/>
              <a:t>monthly</a:t>
            </a:r>
            <a:r>
              <a:rPr lang="en-US" sz="2400" dirty="0">
                <a:solidFill>
                  <a:srgbClr val="FF0000"/>
                </a:solidFill>
              </a:rPr>
              <a:t> </a:t>
            </a:r>
            <a:r>
              <a:rPr lang="en-US" sz="2400" dirty="0"/>
              <a:t>personal disposable income.</a:t>
            </a:r>
          </a:p>
          <a:p>
            <a:pPr marL="800100" lvl="1" indent="-342900">
              <a:buFont typeface="Wingdings" panose="05000000000000000000" pitchFamily="2" charset="2"/>
              <a:buChar char="Ø"/>
            </a:pPr>
            <a:endParaRPr lang="en-US" sz="2400" dirty="0"/>
          </a:p>
          <a:p>
            <a:pPr marL="800100" lvl="1" indent="-342900">
              <a:buFont typeface="Wingdings" panose="05000000000000000000" pitchFamily="2" charset="2"/>
              <a:buChar char="Ø"/>
            </a:pPr>
            <a:r>
              <a:rPr lang="en-US" sz="2400" dirty="0">
                <a:solidFill>
                  <a:srgbClr val="FF0000"/>
                </a:solidFill>
              </a:rPr>
              <a:t>Foreigners</a:t>
            </a:r>
            <a:r>
              <a:rPr lang="en-US" sz="2400" dirty="0"/>
              <a:t>, who are 40% of the population, were </a:t>
            </a:r>
            <a:r>
              <a:rPr lang="en-US" sz="2400" dirty="0">
                <a:solidFill>
                  <a:srgbClr val="FF0000"/>
                </a:solidFill>
              </a:rPr>
              <a:t>ineligible</a:t>
            </a:r>
            <a:r>
              <a:rPr lang="en-US" sz="2400" dirty="0"/>
              <a:t>.</a:t>
            </a:r>
          </a:p>
          <a:p>
            <a:pPr marL="342900" indent="-342900">
              <a:buFont typeface="Wingdings" panose="05000000000000000000" pitchFamily="2" charset="2"/>
              <a:buChar char="Ø"/>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Growth dividends </a:t>
            </a:r>
            <a:r>
              <a:rPr lang="en-US" sz="2400" dirty="0">
                <a:solidFill>
                  <a:srgbClr val="FF0000"/>
                </a:solidFill>
              </a:rPr>
              <a:t>payments</a:t>
            </a:r>
            <a:r>
              <a:rPr lang="en-US" sz="2400" dirty="0"/>
              <a:t> disbursed near the end of </a:t>
            </a:r>
            <a:r>
              <a:rPr lang="en-US" sz="2400" dirty="0">
                <a:solidFill>
                  <a:srgbClr val="FF0000"/>
                </a:solidFill>
              </a:rPr>
              <a:t>April 2011</a:t>
            </a:r>
            <a:r>
              <a:rPr lang="en-US" sz="2400" dirty="0"/>
              <a:t>.</a:t>
            </a:r>
          </a:p>
          <a:p>
            <a:endParaRPr lang="en-US" sz="2400" dirty="0"/>
          </a:p>
        </p:txBody>
      </p:sp>
    </p:spTree>
    <p:extLst>
      <p:ext uri="{BB962C8B-B14F-4D97-AF65-F5344CB8AC3E}">
        <p14:creationId xmlns:p14="http://schemas.microsoft.com/office/powerpoint/2010/main" val="2306164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98CE9E-0F8F-906D-60EB-7C3712F06607}"/>
              </a:ext>
            </a:extLst>
          </p:cNvPr>
          <p:cNvSpPr>
            <a:spLocks noGrp="1"/>
          </p:cNvSpPr>
          <p:nvPr>
            <p:ph type="sldNum" sz="quarter" idx="12"/>
          </p:nvPr>
        </p:nvSpPr>
        <p:spPr/>
        <p:txBody>
          <a:bodyPr/>
          <a:lstStyle/>
          <a:p>
            <a:fld id="{3B3D758B-32FC-4BB4-98D4-D9ABB61946D6}" type="slidenum">
              <a:rPr lang="en-US" smtClean="0"/>
              <a:t>27</a:t>
            </a:fld>
            <a:endParaRPr lang="en-US"/>
          </a:p>
        </p:txBody>
      </p:sp>
      <p:pic>
        <p:nvPicPr>
          <p:cNvPr id="8" name="Picture 7">
            <a:extLst>
              <a:ext uri="{FF2B5EF4-FFF2-40B4-BE49-F238E27FC236}">
                <a16:creationId xmlns:a16="http://schemas.microsoft.com/office/drawing/2014/main" id="{0EE982B4-3165-DDDA-01B0-FEE9AA5DF7B9}"/>
              </a:ext>
            </a:extLst>
          </p:cNvPr>
          <p:cNvPicPr>
            <a:picLocks noChangeAspect="1"/>
          </p:cNvPicPr>
          <p:nvPr/>
        </p:nvPicPr>
        <p:blipFill>
          <a:blip r:embed="rId2"/>
          <a:stretch>
            <a:fillRect/>
          </a:stretch>
        </p:blipFill>
        <p:spPr>
          <a:xfrm>
            <a:off x="4724400" y="685800"/>
            <a:ext cx="5690877" cy="5731197"/>
          </a:xfrm>
          <a:prstGeom prst="rect">
            <a:avLst/>
          </a:prstGeom>
        </p:spPr>
      </p:pic>
      <p:sp>
        <p:nvSpPr>
          <p:cNvPr id="3" name="TextBox 2">
            <a:extLst>
              <a:ext uri="{FF2B5EF4-FFF2-40B4-BE49-F238E27FC236}">
                <a16:creationId xmlns:a16="http://schemas.microsoft.com/office/drawing/2014/main" id="{5BF0D7F3-3F76-0950-A92A-F70674485A4D}"/>
              </a:ext>
            </a:extLst>
          </p:cNvPr>
          <p:cNvSpPr txBox="1"/>
          <p:nvPr/>
        </p:nvSpPr>
        <p:spPr>
          <a:xfrm>
            <a:off x="533400" y="914400"/>
            <a:ext cx="3276600" cy="1384995"/>
          </a:xfrm>
          <a:prstGeom prst="rect">
            <a:avLst/>
          </a:prstGeom>
          <a:noFill/>
        </p:spPr>
        <p:txBody>
          <a:bodyPr wrap="square" rtlCol="0">
            <a:spAutoFit/>
          </a:bodyPr>
          <a:lstStyle/>
          <a:p>
            <a:r>
              <a:rPr lang="en-US" sz="2800" dirty="0"/>
              <a:t>The Strait Times,</a:t>
            </a:r>
          </a:p>
          <a:p>
            <a:endParaRPr lang="en-US" sz="2800" dirty="0"/>
          </a:p>
          <a:p>
            <a:r>
              <a:rPr lang="en-US" sz="2800" dirty="0"/>
              <a:t>19 February 2011</a:t>
            </a:r>
          </a:p>
        </p:txBody>
      </p:sp>
    </p:spTree>
    <p:extLst>
      <p:ext uri="{BB962C8B-B14F-4D97-AF65-F5344CB8AC3E}">
        <p14:creationId xmlns:p14="http://schemas.microsoft.com/office/powerpoint/2010/main" val="2417016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8B451-83B0-CD3C-CE87-86AC484F492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BA13BC1C-23B8-3CBD-2CFD-744FF4D81D7D}"/>
              </a:ext>
            </a:extLst>
          </p:cNvPr>
          <p:cNvSpPr/>
          <p:nvPr>
            <p:custDataLst>
              <p:tags r:id="rId1"/>
            </p:custDataLst>
          </p:nvPr>
        </p:nvSpPr>
        <p:spPr>
          <a:xfrm>
            <a:off x="0" y="8792"/>
            <a:ext cx="12192000" cy="756740"/>
          </a:xfrm>
          <a:prstGeom prst="rect">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F4E01611-5907-A30A-21FF-62F14D97B1E3}"/>
              </a:ext>
            </a:extLst>
          </p:cNvPr>
          <p:cNvSpPr>
            <a:spLocks noGrp="1"/>
          </p:cNvSpPr>
          <p:nvPr>
            <p:ph type="sldNum" sz="quarter" idx="12"/>
            <p:custDataLst>
              <p:tags r:id="rId2"/>
            </p:custDataLst>
          </p:nvPr>
        </p:nvSpPr>
        <p:spPr/>
        <p:txBody>
          <a:bodyPr/>
          <a:lstStyle/>
          <a:p>
            <a:fld id="{EB727A59-F01E-43BC-BF0A-5533339D486C}" type="slidenum">
              <a:rPr lang="en-US" smtClean="0"/>
              <a:t>28</a:t>
            </a:fld>
            <a:endParaRPr lang="en-US"/>
          </a:p>
        </p:txBody>
      </p:sp>
      <p:sp>
        <p:nvSpPr>
          <p:cNvPr id="4" name="Title 2">
            <a:extLst>
              <a:ext uri="{FF2B5EF4-FFF2-40B4-BE49-F238E27FC236}">
                <a16:creationId xmlns:a16="http://schemas.microsoft.com/office/drawing/2014/main" id="{23D5C23C-FA69-5924-88C8-D511EE2748CE}"/>
              </a:ext>
            </a:extLst>
          </p:cNvPr>
          <p:cNvSpPr txBox="1">
            <a:spLocks/>
          </p:cNvSpPr>
          <p:nvPr>
            <p:custDataLst>
              <p:tags r:id="rId3"/>
            </p:custDataLst>
          </p:nvPr>
        </p:nvSpPr>
        <p:spPr>
          <a:xfrm>
            <a:off x="533400" y="76122"/>
            <a:ext cx="10439400" cy="689410"/>
          </a:xfrm>
          <a:prstGeom prst="rect">
            <a:avLst/>
          </a:prstGeom>
          <a:effectLst>
            <a:outerShdw blurRad="50800" dist="38100" dir="2700000" algn="tl" rotWithShape="0">
              <a:prstClr val="black">
                <a:alpha val="40000"/>
              </a:prstClr>
            </a:outerShdw>
          </a:effectLst>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rPr>
              <a:t>Agarwal-Qian Analysis</a:t>
            </a:r>
          </a:p>
        </p:txBody>
      </p:sp>
      <p:sp>
        <p:nvSpPr>
          <p:cNvPr id="5" name="TextBox 4">
            <a:extLst>
              <a:ext uri="{FF2B5EF4-FFF2-40B4-BE49-F238E27FC236}">
                <a16:creationId xmlns:a16="http://schemas.microsoft.com/office/drawing/2014/main" id="{FCF3CF8B-073C-AF24-1580-26891862E83F}"/>
              </a:ext>
            </a:extLst>
          </p:cNvPr>
          <p:cNvSpPr txBox="1"/>
          <p:nvPr/>
        </p:nvSpPr>
        <p:spPr>
          <a:xfrm>
            <a:off x="762000" y="1093372"/>
            <a:ext cx="10668000" cy="5632311"/>
          </a:xfrm>
          <a:prstGeom prst="rect">
            <a:avLst/>
          </a:prstGeom>
          <a:noFill/>
        </p:spPr>
        <p:txBody>
          <a:bodyPr wrap="square" rtlCol="0">
            <a:spAutoFit/>
          </a:bodyPr>
          <a:lstStyle/>
          <a:p>
            <a:pPr marL="285750" indent="-285750">
              <a:buFont typeface="Arial" panose="020B0604020202020204" pitchFamily="34" charset="0"/>
              <a:buChar char="•"/>
            </a:pPr>
            <a:r>
              <a:rPr lang="en-US" sz="2400" dirty="0"/>
              <a:t>Use a </a:t>
            </a:r>
            <a:r>
              <a:rPr lang="en-US" sz="2400" dirty="0">
                <a:solidFill>
                  <a:srgbClr val="FF0000"/>
                </a:solidFill>
              </a:rPr>
              <a:t>proprietary dataset from the largest Singapore bank</a:t>
            </a:r>
            <a:r>
              <a:rPr lang="en-US" sz="2400" dirty="0"/>
              <a:t>.</a:t>
            </a:r>
          </a:p>
          <a:p>
            <a:endParaRPr lang="en-US" sz="2400" dirty="0"/>
          </a:p>
          <a:p>
            <a:pPr marL="800100" lvl="1" indent="-342900">
              <a:buFont typeface="Wingdings" panose="05000000000000000000" pitchFamily="2" charset="2"/>
              <a:buChar char="Ø"/>
            </a:pPr>
            <a:r>
              <a:rPr lang="en-US" sz="2400" dirty="0"/>
              <a:t>180,000 consumers, monthly panel, 2010:04 – 2012:03 </a:t>
            </a:r>
          </a:p>
          <a:p>
            <a:pPr lvl="1"/>
            <a:endParaRPr lang="en-US" sz="2400" dirty="0"/>
          </a:p>
          <a:p>
            <a:pPr marL="800100" lvl="1" indent="-342900">
              <a:buFont typeface="Wingdings" panose="05000000000000000000" pitchFamily="2" charset="2"/>
              <a:buChar char="Ø"/>
            </a:pPr>
            <a:r>
              <a:rPr lang="en-US" sz="2400" dirty="0"/>
              <a:t>Information on </a:t>
            </a:r>
            <a:r>
              <a:rPr lang="en-US" sz="2400" dirty="0">
                <a:solidFill>
                  <a:srgbClr val="FF0000"/>
                </a:solidFill>
              </a:rPr>
              <a:t>credit &amp; debit card, bank checking account spending</a:t>
            </a:r>
            <a:endParaRPr lang="en-US" sz="2400" dirty="0"/>
          </a:p>
          <a:p>
            <a:pPr marL="800100" lvl="1" indent="-342900">
              <a:buFont typeface="Wingdings" panose="05000000000000000000" pitchFamily="2" charset="2"/>
              <a:buChar char="Ø"/>
            </a:pPr>
            <a:endParaRPr lang="en-US" sz="2400" dirty="0"/>
          </a:p>
          <a:p>
            <a:pPr marL="800100" lvl="1" indent="-342900">
              <a:buFont typeface="Wingdings" panose="05000000000000000000" pitchFamily="2" charset="2"/>
              <a:buChar char="Ø"/>
            </a:pPr>
            <a:r>
              <a:rPr lang="en-US" sz="2400" dirty="0"/>
              <a:t>Impute dividend payment based on rules and individual characteristics</a:t>
            </a:r>
          </a:p>
          <a:p>
            <a:pPr lvl="1"/>
            <a:endParaRPr lang="en-US" sz="2400" dirty="0"/>
          </a:p>
          <a:p>
            <a:pPr marL="800100" lvl="1" indent="-342900">
              <a:buFont typeface="Wingdings" panose="05000000000000000000" pitchFamily="2" charset="2"/>
              <a:buChar char="Ø"/>
            </a:pPr>
            <a:r>
              <a:rPr lang="en-US" sz="2400" dirty="0">
                <a:solidFill>
                  <a:srgbClr val="FF0000"/>
                </a:solidFill>
              </a:rPr>
              <a:t>Control group </a:t>
            </a:r>
            <a:r>
              <a:rPr lang="en-US" sz="2400" dirty="0"/>
              <a:t>is foreigners matched on characteristics</a:t>
            </a:r>
          </a:p>
          <a:p>
            <a:endParaRPr lang="en-US" sz="2400" dirty="0"/>
          </a:p>
          <a:p>
            <a:pPr marL="285750" indent="-285750">
              <a:buFont typeface="Arial" panose="020B0604020202020204" pitchFamily="34" charset="0"/>
              <a:buChar char="•"/>
            </a:pPr>
            <a:r>
              <a:rPr lang="en-US" sz="2400" dirty="0"/>
              <a:t>Estimate a </a:t>
            </a:r>
            <a:r>
              <a:rPr lang="en-US" sz="2400" dirty="0">
                <a:solidFill>
                  <a:srgbClr val="FF0000"/>
                </a:solidFill>
              </a:rPr>
              <a:t>distributed lag model </a:t>
            </a:r>
            <a:r>
              <a:rPr lang="en-US" sz="2400" dirty="0"/>
              <a:t>of consumption on growth dividend, interacted with announcement date and disbursement date.  Also, individual &amp; month fixed effects.</a:t>
            </a:r>
          </a:p>
          <a:p>
            <a:pPr lvl="1"/>
            <a:endParaRPr lang="en-US" sz="2400" dirty="0"/>
          </a:p>
          <a:p>
            <a:pPr marL="285750" indent="-285750">
              <a:buFont typeface="Arial" panose="020B0604020202020204" pitchFamily="34" charset="0"/>
              <a:buChar char="•"/>
            </a:pPr>
            <a:r>
              <a:rPr lang="en-US" sz="2400" dirty="0">
                <a:solidFill>
                  <a:srgbClr val="FF0000"/>
                </a:solidFill>
              </a:rPr>
              <a:t>Ideal natural experiment</a:t>
            </a:r>
            <a:r>
              <a:rPr lang="en-US" sz="2400" dirty="0"/>
              <a:t>, rich data, great control group.</a:t>
            </a:r>
          </a:p>
        </p:txBody>
      </p:sp>
    </p:spTree>
    <p:extLst>
      <p:ext uri="{BB962C8B-B14F-4D97-AF65-F5344CB8AC3E}">
        <p14:creationId xmlns:p14="http://schemas.microsoft.com/office/powerpoint/2010/main" val="2885646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F5F2D-629C-AB98-C021-2EEB5BE4717C}"/>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5C3410B3-A49C-C13D-3765-CA8D666F1808}"/>
              </a:ext>
            </a:extLst>
          </p:cNvPr>
          <p:cNvPicPr>
            <a:picLocks noChangeAspect="1"/>
          </p:cNvPicPr>
          <p:nvPr/>
        </p:nvPicPr>
        <p:blipFill>
          <a:blip r:embed="rId6"/>
          <a:stretch>
            <a:fillRect/>
          </a:stretch>
        </p:blipFill>
        <p:spPr>
          <a:xfrm>
            <a:off x="2133599" y="1219201"/>
            <a:ext cx="7271583" cy="4855802"/>
          </a:xfrm>
          <a:prstGeom prst="rect">
            <a:avLst/>
          </a:prstGeom>
        </p:spPr>
      </p:pic>
      <p:sp>
        <p:nvSpPr>
          <p:cNvPr id="6" name="Rectangle 5">
            <a:extLst>
              <a:ext uri="{FF2B5EF4-FFF2-40B4-BE49-F238E27FC236}">
                <a16:creationId xmlns:a16="http://schemas.microsoft.com/office/drawing/2014/main" id="{2CA920FF-F943-6668-F739-C43872CB6179}"/>
              </a:ext>
            </a:extLst>
          </p:cNvPr>
          <p:cNvSpPr/>
          <p:nvPr>
            <p:custDataLst>
              <p:tags r:id="rId1"/>
            </p:custDataLst>
          </p:nvPr>
        </p:nvSpPr>
        <p:spPr>
          <a:xfrm>
            <a:off x="0" y="8792"/>
            <a:ext cx="12192000" cy="756740"/>
          </a:xfrm>
          <a:prstGeom prst="rect">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B9E64AB1-BFEC-CBA0-739C-DC2505D9C4C1}"/>
              </a:ext>
            </a:extLst>
          </p:cNvPr>
          <p:cNvSpPr>
            <a:spLocks noGrp="1"/>
          </p:cNvSpPr>
          <p:nvPr>
            <p:ph type="sldNum" sz="quarter" idx="12"/>
            <p:custDataLst>
              <p:tags r:id="rId2"/>
            </p:custDataLst>
          </p:nvPr>
        </p:nvSpPr>
        <p:spPr/>
        <p:txBody>
          <a:bodyPr/>
          <a:lstStyle/>
          <a:p>
            <a:fld id="{EB727A59-F01E-43BC-BF0A-5533339D486C}" type="slidenum">
              <a:rPr lang="en-US" smtClean="0"/>
              <a:t>29</a:t>
            </a:fld>
            <a:endParaRPr lang="en-US"/>
          </a:p>
        </p:txBody>
      </p:sp>
      <p:sp>
        <p:nvSpPr>
          <p:cNvPr id="4" name="Title 2">
            <a:extLst>
              <a:ext uri="{FF2B5EF4-FFF2-40B4-BE49-F238E27FC236}">
                <a16:creationId xmlns:a16="http://schemas.microsoft.com/office/drawing/2014/main" id="{0ED34C00-52C3-F0A3-83C5-EF6AE6A6C81D}"/>
              </a:ext>
            </a:extLst>
          </p:cNvPr>
          <p:cNvSpPr txBox="1">
            <a:spLocks/>
          </p:cNvSpPr>
          <p:nvPr>
            <p:custDataLst>
              <p:tags r:id="rId3"/>
            </p:custDataLst>
          </p:nvPr>
        </p:nvSpPr>
        <p:spPr>
          <a:xfrm>
            <a:off x="549690" y="156850"/>
            <a:ext cx="10439400" cy="689410"/>
          </a:xfrm>
          <a:prstGeom prst="rect">
            <a:avLst/>
          </a:prstGeom>
          <a:effectLst>
            <a:outerShdw blurRad="50800" dist="38100" dir="2700000" algn="tl" rotWithShape="0">
              <a:prstClr val="black">
                <a:alpha val="40000"/>
              </a:prstClr>
            </a:outerShdw>
          </a:effectLst>
        </p:spPr>
        <p:txBody>
          <a:bodyP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rPr>
              <a:t>Agarwal-Qian Cumulative MPC Estimates from Debit/Credit Card Spending</a:t>
            </a:r>
          </a:p>
        </p:txBody>
      </p:sp>
      <p:sp>
        <p:nvSpPr>
          <p:cNvPr id="7" name="TextBox 6">
            <a:extLst>
              <a:ext uri="{FF2B5EF4-FFF2-40B4-BE49-F238E27FC236}">
                <a16:creationId xmlns:a16="http://schemas.microsoft.com/office/drawing/2014/main" id="{7851FD63-E4E1-147D-F84A-9699DC279D75}"/>
              </a:ext>
            </a:extLst>
          </p:cNvPr>
          <p:cNvSpPr txBox="1"/>
          <p:nvPr/>
        </p:nvSpPr>
        <p:spPr>
          <a:xfrm>
            <a:off x="381000" y="6125518"/>
            <a:ext cx="10896600" cy="461665"/>
          </a:xfrm>
          <a:prstGeom prst="rect">
            <a:avLst/>
          </a:prstGeom>
          <a:noFill/>
        </p:spPr>
        <p:txBody>
          <a:bodyPr wrap="square" rtlCol="0">
            <a:spAutoFit/>
          </a:bodyPr>
          <a:lstStyle/>
          <a:p>
            <a:pPr algn="ctr"/>
            <a:r>
              <a:rPr lang="en-US" sz="2400" dirty="0"/>
              <a:t>Individuals spent 80 ₵ of every $ of payments within 10 months.</a:t>
            </a:r>
          </a:p>
        </p:txBody>
      </p:sp>
      <p:cxnSp>
        <p:nvCxnSpPr>
          <p:cNvPr id="9" name="Straight Arrow Connector 8">
            <a:extLst>
              <a:ext uri="{FF2B5EF4-FFF2-40B4-BE49-F238E27FC236}">
                <a16:creationId xmlns:a16="http://schemas.microsoft.com/office/drawing/2014/main" id="{5C51694A-5CD1-7859-88BC-8D882BF6C6DD}"/>
              </a:ext>
            </a:extLst>
          </p:cNvPr>
          <p:cNvCxnSpPr/>
          <p:nvPr/>
        </p:nvCxnSpPr>
        <p:spPr>
          <a:xfrm>
            <a:off x="4120322" y="1965083"/>
            <a:ext cx="533400" cy="3810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a:extLst>
              <a:ext uri="{FF2B5EF4-FFF2-40B4-BE49-F238E27FC236}">
                <a16:creationId xmlns:a16="http://schemas.microsoft.com/office/drawing/2014/main" id="{5454BC6E-B9EA-7539-AFCC-E4793E5553C8}"/>
              </a:ext>
            </a:extLst>
          </p:cNvPr>
          <p:cNvCxnSpPr>
            <a:cxnSpLocks/>
          </p:cNvCxnSpPr>
          <p:nvPr/>
        </p:nvCxnSpPr>
        <p:spPr>
          <a:xfrm flipH="1">
            <a:off x="5867400" y="1942444"/>
            <a:ext cx="457200" cy="3810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3" name="TextBox 12">
            <a:extLst>
              <a:ext uri="{FF2B5EF4-FFF2-40B4-BE49-F238E27FC236}">
                <a16:creationId xmlns:a16="http://schemas.microsoft.com/office/drawing/2014/main" id="{D5C92927-4C27-F21B-45F3-008EFC1E6F33}"/>
              </a:ext>
            </a:extLst>
          </p:cNvPr>
          <p:cNvSpPr txBox="1"/>
          <p:nvPr/>
        </p:nvSpPr>
        <p:spPr>
          <a:xfrm>
            <a:off x="2786818" y="1579029"/>
            <a:ext cx="1861382" cy="400110"/>
          </a:xfrm>
          <a:prstGeom prst="rect">
            <a:avLst/>
          </a:prstGeom>
          <a:noFill/>
        </p:spPr>
        <p:txBody>
          <a:bodyPr wrap="square" rtlCol="0">
            <a:spAutoFit/>
          </a:bodyPr>
          <a:lstStyle/>
          <a:p>
            <a:r>
              <a:rPr lang="en-US" sz="2000" dirty="0"/>
              <a:t>Announcement</a:t>
            </a:r>
          </a:p>
        </p:txBody>
      </p:sp>
      <p:sp>
        <p:nvSpPr>
          <p:cNvPr id="16" name="TextBox 15">
            <a:extLst>
              <a:ext uri="{FF2B5EF4-FFF2-40B4-BE49-F238E27FC236}">
                <a16:creationId xmlns:a16="http://schemas.microsoft.com/office/drawing/2014/main" id="{CAC7362E-4781-A6DF-2309-4EE1116E0F93}"/>
              </a:ext>
            </a:extLst>
          </p:cNvPr>
          <p:cNvSpPr txBox="1"/>
          <p:nvPr/>
        </p:nvSpPr>
        <p:spPr>
          <a:xfrm>
            <a:off x="6248400" y="1565342"/>
            <a:ext cx="1143002" cy="400110"/>
          </a:xfrm>
          <a:prstGeom prst="rect">
            <a:avLst/>
          </a:prstGeom>
          <a:noFill/>
        </p:spPr>
        <p:txBody>
          <a:bodyPr wrap="square" rtlCol="0">
            <a:spAutoFit/>
          </a:bodyPr>
          <a:lstStyle/>
          <a:p>
            <a:r>
              <a:rPr lang="en-US" sz="2000" dirty="0"/>
              <a:t>Payout</a:t>
            </a:r>
          </a:p>
        </p:txBody>
      </p:sp>
      <p:cxnSp>
        <p:nvCxnSpPr>
          <p:cNvPr id="3" name="Straight Arrow Connector 2">
            <a:extLst>
              <a:ext uri="{FF2B5EF4-FFF2-40B4-BE49-F238E27FC236}">
                <a16:creationId xmlns:a16="http://schemas.microsoft.com/office/drawing/2014/main" id="{614E7320-AB2B-A394-C575-E49033AD6885}"/>
              </a:ext>
            </a:extLst>
          </p:cNvPr>
          <p:cNvCxnSpPr>
            <a:cxnSpLocks/>
          </p:cNvCxnSpPr>
          <p:nvPr/>
        </p:nvCxnSpPr>
        <p:spPr>
          <a:xfrm flipH="1">
            <a:off x="9326221" y="2186100"/>
            <a:ext cx="457200" cy="381000"/>
          </a:xfrm>
          <a:prstGeom prst="straightConnector1">
            <a:avLst/>
          </a:prstGeom>
          <a:ln>
            <a:solidFill>
              <a:srgbClr val="0000FF"/>
            </a:solidFill>
            <a:tailEnd type="triangle"/>
          </a:ln>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id="{0E3D3A9F-C85C-32B2-1BEA-7B40E789DF31}"/>
              </a:ext>
            </a:extLst>
          </p:cNvPr>
          <p:cNvSpPr txBox="1"/>
          <p:nvPr/>
        </p:nvSpPr>
        <p:spPr>
          <a:xfrm>
            <a:off x="9906000" y="1934674"/>
            <a:ext cx="1600203" cy="830997"/>
          </a:xfrm>
          <a:prstGeom prst="rect">
            <a:avLst/>
          </a:prstGeom>
          <a:noFill/>
        </p:spPr>
        <p:txBody>
          <a:bodyPr wrap="square" rtlCol="0">
            <a:spAutoFit/>
          </a:bodyPr>
          <a:lstStyle/>
          <a:p>
            <a:r>
              <a:rPr lang="en-US" sz="2400" dirty="0"/>
              <a:t>Cumulative MPC = 0.8</a:t>
            </a:r>
          </a:p>
        </p:txBody>
      </p:sp>
    </p:spTree>
    <p:extLst>
      <p:ext uri="{BB962C8B-B14F-4D97-AF65-F5344CB8AC3E}">
        <p14:creationId xmlns:p14="http://schemas.microsoft.com/office/powerpoint/2010/main" val="2158249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05485-72FA-C050-439C-D49FBDCCA6C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725D12C-6283-FE81-45B0-E9A429379D63}"/>
              </a:ext>
            </a:extLst>
          </p:cNvPr>
          <p:cNvSpPr/>
          <p:nvPr>
            <p:custDataLst>
              <p:tags r:id="rId1"/>
            </p:custDataLst>
          </p:nvPr>
        </p:nvSpPr>
        <p:spPr>
          <a:xfrm>
            <a:off x="0" y="8792"/>
            <a:ext cx="12192000" cy="600808"/>
          </a:xfrm>
          <a:prstGeom prst="rect">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DF1F3F29-1B0F-8AEA-5BFD-7E3405B09E7E}"/>
              </a:ext>
            </a:extLst>
          </p:cNvPr>
          <p:cNvSpPr>
            <a:spLocks noGrp="1"/>
          </p:cNvSpPr>
          <p:nvPr>
            <p:ph type="sldNum" sz="quarter" idx="12"/>
            <p:custDataLst>
              <p:tags r:id="rId2"/>
            </p:custDataLst>
          </p:nvPr>
        </p:nvSpPr>
        <p:spPr/>
        <p:txBody>
          <a:bodyPr/>
          <a:lstStyle/>
          <a:p>
            <a:fld id="{EB727A59-F01E-43BC-BF0A-5533339D486C}" type="slidenum">
              <a:rPr lang="en-US" smtClean="0"/>
              <a:t>3</a:t>
            </a:fld>
            <a:endParaRPr lang="en-US"/>
          </a:p>
        </p:txBody>
      </p:sp>
      <p:sp>
        <p:nvSpPr>
          <p:cNvPr id="4" name="Title 2">
            <a:extLst>
              <a:ext uri="{FF2B5EF4-FFF2-40B4-BE49-F238E27FC236}">
                <a16:creationId xmlns:a16="http://schemas.microsoft.com/office/drawing/2014/main" id="{D88CF183-35BB-D9FD-BB65-A613D59259F2}"/>
              </a:ext>
            </a:extLst>
          </p:cNvPr>
          <p:cNvSpPr txBox="1">
            <a:spLocks/>
          </p:cNvSpPr>
          <p:nvPr>
            <p:custDataLst>
              <p:tags r:id="rId3"/>
            </p:custDataLst>
          </p:nvPr>
        </p:nvSpPr>
        <p:spPr>
          <a:xfrm>
            <a:off x="685800" y="76122"/>
            <a:ext cx="10439400" cy="533478"/>
          </a:xfrm>
          <a:prstGeom prst="rect">
            <a:avLst/>
          </a:prstGeom>
          <a:effectLst>
            <a:outerShdw blurRad="50800" dist="38100" dir="2700000" algn="tl" rotWithShape="0">
              <a:prstClr val="black">
                <a:alpha val="40000"/>
              </a:prstClr>
            </a:outerShdw>
          </a:effectLst>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rPr>
              <a:t>Outline</a:t>
            </a:r>
          </a:p>
        </p:txBody>
      </p:sp>
      <p:sp>
        <p:nvSpPr>
          <p:cNvPr id="5" name="TextBox 4">
            <a:extLst>
              <a:ext uri="{FF2B5EF4-FFF2-40B4-BE49-F238E27FC236}">
                <a16:creationId xmlns:a16="http://schemas.microsoft.com/office/drawing/2014/main" id="{42EC8BB2-5598-5B22-F4CF-5F1A8A4DC312}"/>
              </a:ext>
            </a:extLst>
          </p:cNvPr>
          <p:cNvSpPr txBox="1"/>
          <p:nvPr/>
        </p:nvSpPr>
        <p:spPr>
          <a:xfrm>
            <a:off x="838200" y="891016"/>
            <a:ext cx="10668000" cy="5632311"/>
          </a:xfrm>
          <a:prstGeom prst="rect">
            <a:avLst/>
          </a:prstGeom>
          <a:noFill/>
        </p:spPr>
        <p:txBody>
          <a:bodyPr wrap="square" rtlCol="0">
            <a:spAutoFit/>
          </a:bodyPr>
          <a:lstStyle/>
          <a:p>
            <a:pPr marL="457200" indent="-457200">
              <a:buFont typeface="+mj-lt"/>
              <a:buAutoNum type="arabicPeriod"/>
            </a:pPr>
            <a:r>
              <a:rPr lang="en-US" sz="2400" dirty="0"/>
              <a:t>Historical context and current state</a:t>
            </a:r>
          </a:p>
          <a:p>
            <a:pPr marL="457200" indent="-457200">
              <a:buFont typeface="+mj-lt"/>
              <a:buAutoNum type="arabicPeriod"/>
            </a:pPr>
            <a:endParaRPr lang="en-US" sz="2400" dirty="0"/>
          </a:p>
          <a:p>
            <a:pPr marL="800100" lvl="1" indent="-342900">
              <a:buFont typeface="Arial" panose="020B0604020202020204" pitchFamily="34" charset="0"/>
              <a:buChar char="•"/>
            </a:pPr>
            <a:r>
              <a:rPr lang="en-US" sz="2400" dirty="0">
                <a:solidFill>
                  <a:srgbClr val="FF0000"/>
                </a:solidFill>
              </a:rPr>
              <a:t>Rebirth of Keynesian </a:t>
            </a:r>
            <a:r>
              <a:rPr lang="en-US" sz="2400" dirty="0"/>
              <a:t>stimulus policies.</a:t>
            </a:r>
          </a:p>
          <a:p>
            <a:pPr marL="800100" lvl="1" indent="-342900">
              <a:buFont typeface="Arial" panose="020B0604020202020204" pitchFamily="34" charset="0"/>
              <a:buChar char="•"/>
            </a:pPr>
            <a:r>
              <a:rPr lang="en-US" sz="2400" dirty="0">
                <a:solidFill>
                  <a:srgbClr val="FF0000"/>
                </a:solidFill>
              </a:rPr>
              <a:t>Debt </a:t>
            </a:r>
            <a:r>
              <a:rPr lang="en-US" sz="2400" dirty="0"/>
              <a:t>consequences</a:t>
            </a:r>
          </a:p>
          <a:p>
            <a:pPr marL="800100" lvl="1" indent="-342900">
              <a:buFont typeface="Arial" panose="020B0604020202020204" pitchFamily="34" charset="0"/>
              <a:buChar char="•"/>
            </a:pPr>
            <a:r>
              <a:rPr lang="en-US" sz="2400" dirty="0"/>
              <a:t>Why many people believe that transfers can stimulate the economy</a:t>
            </a:r>
          </a:p>
          <a:p>
            <a:pPr marL="457200" indent="-457200">
              <a:buFont typeface="+mj-lt"/>
              <a:buAutoNum type="arabicPeriod"/>
            </a:pPr>
            <a:endParaRPr lang="en-US" sz="2400" dirty="0"/>
          </a:p>
          <a:p>
            <a:r>
              <a:rPr lang="en-US" sz="2400" dirty="0"/>
              <a:t>2. New Method for Choosing Between Estimates:  </a:t>
            </a:r>
            <a:r>
              <a:rPr lang="en-US" sz="2400" dirty="0">
                <a:solidFill>
                  <a:srgbClr val="FF0000"/>
                </a:solidFill>
              </a:rPr>
              <a:t>Historical Plausibility Analysis</a:t>
            </a:r>
          </a:p>
          <a:p>
            <a:endParaRPr lang="en-US" sz="2400" dirty="0"/>
          </a:p>
          <a:p>
            <a:r>
              <a:rPr lang="en-US" sz="2400" dirty="0"/>
              <a:t>3.  Evidence on whether </a:t>
            </a:r>
            <a:r>
              <a:rPr lang="en-US" sz="2400" dirty="0">
                <a:solidFill>
                  <a:srgbClr val="FF0000"/>
                </a:solidFill>
              </a:rPr>
              <a:t>temporary cash transfers </a:t>
            </a:r>
            <a:r>
              <a:rPr lang="en-US" sz="2400" dirty="0"/>
              <a:t>stimulate the macroeconomy</a:t>
            </a:r>
          </a:p>
          <a:p>
            <a:pPr marL="457200" indent="-457200">
              <a:buAutoNum type="arabicPeriod" startAt="3"/>
            </a:pPr>
            <a:endParaRPr lang="en-US" sz="2400" dirty="0"/>
          </a:p>
          <a:p>
            <a:pPr marL="914400" lvl="1" indent="-457200">
              <a:buAutoNum type="alphaUcPeriod"/>
            </a:pPr>
            <a:r>
              <a:rPr lang="en-US" sz="2400" dirty="0"/>
              <a:t>U.S tax rebates of 2001 and 2008</a:t>
            </a:r>
          </a:p>
          <a:p>
            <a:pPr marL="914400" lvl="1" indent="-457200">
              <a:buAutoNum type="alphaUcPeriod"/>
            </a:pPr>
            <a:r>
              <a:rPr lang="en-US" sz="2400" dirty="0"/>
              <a:t>New evidence from Singapore</a:t>
            </a:r>
          </a:p>
          <a:p>
            <a:pPr marL="914400" lvl="1" indent="-457200">
              <a:buAutoNum type="alphaUcPeriod"/>
            </a:pPr>
            <a:r>
              <a:rPr lang="en-US" sz="2400" dirty="0"/>
              <a:t>New evidence from Australia</a:t>
            </a:r>
          </a:p>
          <a:p>
            <a:pPr marL="914400" lvl="1" indent="-457200">
              <a:buAutoNum type="alphaUcPeriod"/>
            </a:pPr>
            <a:endParaRPr lang="en-US" sz="2400" dirty="0"/>
          </a:p>
          <a:p>
            <a:r>
              <a:rPr lang="en-US" sz="2400" dirty="0"/>
              <a:t>4. </a:t>
            </a:r>
            <a:r>
              <a:rPr lang="en-US" sz="2400" dirty="0">
                <a:solidFill>
                  <a:srgbClr val="FF0000"/>
                </a:solidFill>
              </a:rPr>
              <a:t>Conclusions</a:t>
            </a:r>
            <a:r>
              <a:rPr lang="en-US" sz="2400" dirty="0"/>
              <a:t> and closing thoughts. </a:t>
            </a:r>
          </a:p>
        </p:txBody>
      </p:sp>
    </p:spTree>
    <p:extLst>
      <p:ext uri="{BB962C8B-B14F-4D97-AF65-F5344CB8AC3E}">
        <p14:creationId xmlns:p14="http://schemas.microsoft.com/office/powerpoint/2010/main" val="17031154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2EA43-B348-D966-F7D2-F4BCDA34E557}"/>
            </a:ext>
          </a:extLst>
        </p:cNvPr>
        <p:cNvGrpSpPr/>
        <p:nvPr/>
      </p:nvGrpSpPr>
      <p:grpSpPr>
        <a:xfrm>
          <a:off x="0" y="0"/>
          <a:ext cx="0" cy="0"/>
          <a:chOff x="0" y="0"/>
          <a:chExt cx="0" cy="0"/>
        </a:xfrm>
      </p:grpSpPr>
      <p:pic>
        <p:nvPicPr>
          <p:cNvPr id="17" name="Picture 16">
            <a:extLst>
              <a:ext uri="{FF2B5EF4-FFF2-40B4-BE49-F238E27FC236}">
                <a16:creationId xmlns:a16="http://schemas.microsoft.com/office/drawing/2014/main" id="{67EB7ADC-8E56-08DE-2671-36FFDD90AFF3}"/>
              </a:ext>
            </a:extLst>
          </p:cNvPr>
          <p:cNvPicPr>
            <a:picLocks noChangeAspect="1"/>
          </p:cNvPicPr>
          <p:nvPr/>
        </p:nvPicPr>
        <p:blipFill>
          <a:blip r:embed="rId6"/>
          <a:stretch>
            <a:fillRect/>
          </a:stretch>
        </p:blipFill>
        <p:spPr>
          <a:xfrm>
            <a:off x="2286001" y="1066801"/>
            <a:ext cx="7162800" cy="4762627"/>
          </a:xfrm>
          <a:prstGeom prst="rect">
            <a:avLst/>
          </a:prstGeom>
        </p:spPr>
      </p:pic>
      <p:sp>
        <p:nvSpPr>
          <p:cNvPr id="6" name="Rectangle 5">
            <a:extLst>
              <a:ext uri="{FF2B5EF4-FFF2-40B4-BE49-F238E27FC236}">
                <a16:creationId xmlns:a16="http://schemas.microsoft.com/office/drawing/2014/main" id="{8060FFAC-9E24-8184-1ABD-25E9B42A5307}"/>
              </a:ext>
            </a:extLst>
          </p:cNvPr>
          <p:cNvSpPr/>
          <p:nvPr>
            <p:custDataLst>
              <p:tags r:id="rId1"/>
            </p:custDataLst>
          </p:nvPr>
        </p:nvSpPr>
        <p:spPr>
          <a:xfrm>
            <a:off x="0" y="8792"/>
            <a:ext cx="12192000" cy="756740"/>
          </a:xfrm>
          <a:prstGeom prst="rect">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B5511801-02E9-1387-6217-BCD4584A229D}"/>
              </a:ext>
            </a:extLst>
          </p:cNvPr>
          <p:cNvSpPr>
            <a:spLocks noGrp="1"/>
          </p:cNvSpPr>
          <p:nvPr>
            <p:ph type="sldNum" sz="quarter" idx="12"/>
            <p:custDataLst>
              <p:tags r:id="rId2"/>
            </p:custDataLst>
          </p:nvPr>
        </p:nvSpPr>
        <p:spPr/>
        <p:txBody>
          <a:bodyPr/>
          <a:lstStyle/>
          <a:p>
            <a:fld id="{EB727A59-F01E-43BC-BF0A-5533339D486C}" type="slidenum">
              <a:rPr lang="en-US" smtClean="0"/>
              <a:t>30</a:t>
            </a:fld>
            <a:endParaRPr lang="en-US"/>
          </a:p>
        </p:txBody>
      </p:sp>
      <p:sp>
        <p:nvSpPr>
          <p:cNvPr id="4" name="Title 2">
            <a:extLst>
              <a:ext uri="{FF2B5EF4-FFF2-40B4-BE49-F238E27FC236}">
                <a16:creationId xmlns:a16="http://schemas.microsoft.com/office/drawing/2014/main" id="{018AA217-6920-5C0F-6614-F4DD080DCFA5}"/>
              </a:ext>
            </a:extLst>
          </p:cNvPr>
          <p:cNvSpPr txBox="1">
            <a:spLocks/>
          </p:cNvSpPr>
          <p:nvPr>
            <p:custDataLst>
              <p:tags r:id="rId3"/>
            </p:custDataLst>
          </p:nvPr>
        </p:nvSpPr>
        <p:spPr>
          <a:xfrm>
            <a:off x="533400" y="76122"/>
            <a:ext cx="10439400" cy="689410"/>
          </a:xfrm>
          <a:prstGeom prst="rect">
            <a:avLst/>
          </a:prstGeom>
          <a:effectLst>
            <a:outerShdw blurRad="50800" dist="38100" dir="2700000" algn="tl" rotWithShape="0">
              <a:prstClr val="black">
                <a:alpha val="40000"/>
              </a:prstClr>
            </a:outerShdw>
          </a:effectLst>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rPr>
              <a:t>Agarwal-Qian Monthly MPC Estimates</a:t>
            </a:r>
          </a:p>
        </p:txBody>
      </p:sp>
      <p:cxnSp>
        <p:nvCxnSpPr>
          <p:cNvPr id="9" name="Straight Arrow Connector 8">
            <a:extLst>
              <a:ext uri="{FF2B5EF4-FFF2-40B4-BE49-F238E27FC236}">
                <a16:creationId xmlns:a16="http://schemas.microsoft.com/office/drawing/2014/main" id="{F8679C99-410D-235C-170D-F51A9DCF132D}"/>
              </a:ext>
            </a:extLst>
          </p:cNvPr>
          <p:cNvCxnSpPr/>
          <p:nvPr/>
        </p:nvCxnSpPr>
        <p:spPr>
          <a:xfrm>
            <a:off x="4341346" y="1791026"/>
            <a:ext cx="533400" cy="3810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a:extLst>
              <a:ext uri="{FF2B5EF4-FFF2-40B4-BE49-F238E27FC236}">
                <a16:creationId xmlns:a16="http://schemas.microsoft.com/office/drawing/2014/main" id="{5ABB5815-E778-0C7B-0DFE-1F6ABA151496}"/>
              </a:ext>
            </a:extLst>
          </p:cNvPr>
          <p:cNvCxnSpPr>
            <a:cxnSpLocks/>
          </p:cNvCxnSpPr>
          <p:nvPr/>
        </p:nvCxnSpPr>
        <p:spPr>
          <a:xfrm flipH="1">
            <a:off x="6041987" y="1520497"/>
            <a:ext cx="644128" cy="1405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3" name="TextBox 12">
            <a:extLst>
              <a:ext uri="{FF2B5EF4-FFF2-40B4-BE49-F238E27FC236}">
                <a16:creationId xmlns:a16="http://schemas.microsoft.com/office/drawing/2014/main" id="{53F8A4FE-4E62-5AA6-21DE-94F4E5D46DBB}"/>
              </a:ext>
            </a:extLst>
          </p:cNvPr>
          <p:cNvSpPr txBox="1"/>
          <p:nvPr/>
        </p:nvSpPr>
        <p:spPr>
          <a:xfrm>
            <a:off x="3048000" y="1370134"/>
            <a:ext cx="1861382" cy="400110"/>
          </a:xfrm>
          <a:prstGeom prst="rect">
            <a:avLst/>
          </a:prstGeom>
          <a:noFill/>
        </p:spPr>
        <p:txBody>
          <a:bodyPr wrap="square" rtlCol="0">
            <a:spAutoFit/>
          </a:bodyPr>
          <a:lstStyle/>
          <a:p>
            <a:r>
              <a:rPr lang="en-US" sz="2000" dirty="0"/>
              <a:t>Announcement</a:t>
            </a:r>
          </a:p>
        </p:txBody>
      </p:sp>
      <p:sp>
        <p:nvSpPr>
          <p:cNvPr id="16" name="TextBox 15">
            <a:extLst>
              <a:ext uri="{FF2B5EF4-FFF2-40B4-BE49-F238E27FC236}">
                <a16:creationId xmlns:a16="http://schemas.microsoft.com/office/drawing/2014/main" id="{28998FC2-C17E-84BC-2CF1-42A5499E3CE6}"/>
              </a:ext>
            </a:extLst>
          </p:cNvPr>
          <p:cNvSpPr txBox="1"/>
          <p:nvPr/>
        </p:nvSpPr>
        <p:spPr>
          <a:xfrm>
            <a:off x="6924456" y="1327470"/>
            <a:ext cx="1143002" cy="400110"/>
          </a:xfrm>
          <a:prstGeom prst="rect">
            <a:avLst/>
          </a:prstGeom>
          <a:noFill/>
        </p:spPr>
        <p:txBody>
          <a:bodyPr wrap="square" rtlCol="0">
            <a:spAutoFit/>
          </a:bodyPr>
          <a:lstStyle/>
          <a:p>
            <a:r>
              <a:rPr lang="en-US" sz="2000" dirty="0"/>
              <a:t>Payout</a:t>
            </a:r>
          </a:p>
        </p:txBody>
      </p:sp>
      <p:sp>
        <p:nvSpPr>
          <p:cNvPr id="5" name="TextBox 4">
            <a:extLst>
              <a:ext uri="{FF2B5EF4-FFF2-40B4-BE49-F238E27FC236}">
                <a16:creationId xmlns:a16="http://schemas.microsoft.com/office/drawing/2014/main" id="{D6A3A8B8-D8BB-2115-33AE-7523F9FACC92}"/>
              </a:ext>
            </a:extLst>
          </p:cNvPr>
          <p:cNvSpPr txBox="1"/>
          <p:nvPr/>
        </p:nvSpPr>
        <p:spPr>
          <a:xfrm>
            <a:off x="512618" y="5850210"/>
            <a:ext cx="10668000" cy="461665"/>
          </a:xfrm>
          <a:prstGeom prst="rect">
            <a:avLst/>
          </a:prstGeom>
          <a:noFill/>
        </p:spPr>
        <p:txBody>
          <a:bodyPr wrap="square" rtlCol="0">
            <a:spAutoFit/>
          </a:bodyPr>
          <a:lstStyle/>
          <a:p>
            <a:r>
              <a:rPr lang="en-US" sz="2400" dirty="0"/>
              <a:t>These estimates are what </a:t>
            </a:r>
            <a:r>
              <a:rPr lang="en-US" sz="2400" dirty="0" err="1"/>
              <a:t>Auclert</a:t>
            </a:r>
            <a:r>
              <a:rPr lang="en-US" sz="2400" dirty="0"/>
              <a:t> et al. call “intertemporal MPCs” or </a:t>
            </a:r>
            <a:r>
              <a:rPr lang="en-US" sz="2400" dirty="0" err="1"/>
              <a:t>iMPCs</a:t>
            </a:r>
            <a:r>
              <a:rPr lang="en-US" sz="2400" dirty="0"/>
              <a:t> for short</a:t>
            </a:r>
            <a:r>
              <a:rPr lang="en-US" dirty="0"/>
              <a:t>.</a:t>
            </a:r>
          </a:p>
        </p:txBody>
      </p:sp>
    </p:spTree>
    <p:extLst>
      <p:ext uri="{BB962C8B-B14F-4D97-AF65-F5344CB8AC3E}">
        <p14:creationId xmlns:p14="http://schemas.microsoft.com/office/powerpoint/2010/main" val="6986622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FE40D-7573-E990-7F1A-CAE70DE3760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2BAEA8B-E612-F5FC-F62B-E84789AD8C7C}"/>
              </a:ext>
            </a:extLst>
          </p:cNvPr>
          <p:cNvSpPr/>
          <p:nvPr>
            <p:custDataLst>
              <p:tags r:id="rId1"/>
            </p:custDataLst>
          </p:nvPr>
        </p:nvSpPr>
        <p:spPr>
          <a:xfrm>
            <a:off x="0" y="8792"/>
            <a:ext cx="12192000" cy="756740"/>
          </a:xfrm>
          <a:prstGeom prst="rect">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022C974F-9D16-1C43-76B4-9AFC3D2DCE29}"/>
              </a:ext>
            </a:extLst>
          </p:cNvPr>
          <p:cNvSpPr>
            <a:spLocks noGrp="1"/>
          </p:cNvSpPr>
          <p:nvPr>
            <p:ph type="sldNum" sz="quarter" idx="12"/>
            <p:custDataLst>
              <p:tags r:id="rId2"/>
            </p:custDataLst>
          </p:nvPr>
        </p:nvSpPr>
        <p:spPr/>
        <p:txBody>
          <a:bodyPr/>
          <a:lstStyle/>
          <a:p>
            <a:fld id="{EB727A59-F01E-43BC-BF0A-5533339D486C}" type="slidenum">
              <a:rPr lang="en-US" smtClean="0"/>
              <a:t>31</a:t>
            </a:fld>
            <a:endParaRPr lang="en-US"/>
          </a:p>
        </p:txBody>
      </p:sp>
      <p:sp>
        <p:nvSpPr>
          <p:cNvPr id="4" name="Title 2">
            <a:extLst>
              <a:ext uri="{FF2B5EF4-FFF2-40B4-BE49-F238E27FC236}">
                <a16:creationId xmlns:a16="http://schemas.microsoft.com/office/drawing/2014/main" id="{4D317968-1AB8-8BB3-35C9-FBAA22B272DD}"/>
              </a:ext>
            </a:extLst>
          </p:cNvPr>
          <p:cNvSpPr txBox="1">
            <a:spLocks/>
          </p:cNvSpPr>
          <p:nvPr>
            <p:custDataLst>
              <p:tags r:id="rId3"/>
            </p:custDataLst>
          </p:nvPr>
        </p:nvSpPr>
        <p:spPr>
          <a:xfrm>
            <a:off x="533400" y="76122"/>
            <a:ext cx="10439400" cy="689410"/>
          </a:xfrm>
          <a:prstGeom prst="rect">
            <a:avLst/>
          </a:prstGeom>
          <a:effectLst>
            <a:outerShdw blurRad="50800" dist="38100" dir="2700000" algn="tl" rotWithShape="0">
              <a:prstClr val="black">
                <a:alpha val="40000"/>
              </a:prstClr>
            </a:outerShdw>
          </a:effectLst>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rPr>
              <a:t>What are the GE Implications?</a:t>
            </a:r>
          </a:p>
        </p:txBody>
      </p:sp>
      <p:sp>
        <p:nvSpPr>
          <p:cNvPr id="5" name="TextBox 4">
            <a:extLst>
              <a:ext uri="{FF2B5EF4-FFF2-40B4-BE49-F238E27FC236}">
                <a16:creationId xmlns:a16="http://schemas.microsoft.com/office/drawing/2014/main" id="{3C39015B-CB72-FE42-9A69-71E2664A509B}"/>
              </a:ext>
            </a:extLst>
          </p:cNvPr>
          <p:cNvSpPr txBox="1"/>
          <p:nvPr/>
        </p:nvSpPr>
        <p:spPr>
          <a:xfrm>
            <a:off x="762000" y="1093372"/>
            <a:ext cx="10668000" cy="5262979"/>
          </a:xfrm>
          <a:prstGeom prst="rect">
            <a:avLst/>
          </a:prstGeom>
          <a:noFill/>
        </p:spPr>
        <p:txBody>
          <a:bodyPr wrap="square" rtlCol="0">
            <a:spAutoFit/>
          </a:bodyPr>
          <a:lstStyle/>
          <a:p>
            <a:pPr marL="285750" indent="-285750">
              <a:buFont typeface="Arial" panose="020B0604020202020204" pitchFamily="34" charset="0"/>
              <a:buChar char="•"/>
            </a:pPr>
            <a:r>
              <a:rPr lang="en-US" sz="2400" dirty="0"/>
              <a:t>Aggarwal, </a:t>
            </a:r>
            <a:r>
              <a:rPr lang="en-US" sz="2400" dirty="0" err="1"/>
              <a:t>Auclert</a:t>
            </a:r>
            <a:r>
              <a:rPr lang="en-US" sz="2400" dirty="0"/>
              <a:t>, Rognlie, and Straub (NBER Macro Annual 2023) analyze </a:t>
            </a:r>
            <a:r>
              <a:rPr lang="en-US" sz="2400" dirty="0">
                <a:solidFill>
                  <a:srgbClr val="FF0000"/>
                </a:solidFill>
              </a:rPr>
              <a:t>fiscal policy in small open economies with heterogeneous agents</a:t>
            </a:r>
            <a:r>
              <a:rPr lang="en-US" sz="2400" dirty="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They show: if (</a:t>
            </a:r>
            <a:r>
              <a:rPr lang="en-US" sz="2400" dirty="0" err="1"/>
              <a:t>i</a:t>
            </a:r>
            <a:r>
              <a:rPr lang="en-US" sz="2400" dirty="0"/>
              <a:t>) economy is completely open; and (ii) central bank keeps interest rates fixed, then: </a:t>
            </a:r>
          </a:p>
          <a:p>
            <a:endParaRPr lang="en-US" sz="2400" dirty="0"/>
          </a:p>
          <a:p>
            <a:pPr marL="800100" lvl="1" indent="-342900">
              <a:buFont typeface="Wingdings" panose="05000000000000000000" pitchFamily="2" charset="2"/>
              <a:buChar char="Ø"/>
            </a:pPr>
            <a:r>
              <a:rPr lang="en-US" sz="2400" dirty="0"/>
              <a:t>The response of </a:t>
            </a:r>
            <a:r>
              <a:rPr lang="en-US" sz="2400" dirty="0">
                <a:solidFill>
                  <a:srgbClr val="FF0000"/>
                </a:solidFill>
              </a:rPr>
              <a:t>aggregate consumption </a:t>
            </a:r>
            <a:r>
              <a:rPr lang="en-US" sz="2400" dirty="0"/>
              <a:t>should be identical to the </a:t>
            </a:r>
            <a:r>
              <a:rPr lang="en-US" sz="2400" dirty="0" err="1">
                <a:solidFill>
                  <a:srgbClr val="FF0000"/>
                </a:solidFill>
              </a:rPr>
              <a:t>iMPCs</a:t>
            </a:r>
            <a:r>
              <a:rPr lang="en-US" sz="2400" dirty="0">
                <a:solidFill>
                  <a:srgbClr val="FF0000"/>
                </a:solidFill>
              </a:rPr>
              <a:t> </a:t>
            </a:r>
            <a:r>
              <a:rPr lang="en-US" sz="2400" dirty="0"/>
              <a:t>from the micro data.</a:t>
            </a:r>
          </a:p>
          <a:p>
            <a:pPr marL="800100" lvl="1" indent="-342900">
              <a:buFont typeface="Wingdings" panose="05000000000000000000" pitchFamily="2" charset="2"/>
              <a:buChar char="Ø"/>
            </a:pPr>
            <a:endParaRPr lang="en-US" sz="2400" dirty="0"/>
          </a:p>
          <a:p>
            <a:pPr marL="800100" lvl="1" indent="-342900">
              <a:buFont typeface="Wingdings" panose="05000000000000000000" pitchFamily="2" charset="2"/>
              <a:buChar char="Ø"/>
            </a:pPr>
            <a:r>
              <a:rPr lang="en-US" sz="2400" dirty="0"/>
              <a:t>The response of imports should be identical to the </a:t>
            </a:r>
            <a:r>
              <a:rPr lang="en-US" sz="2400" dirty="0" err="1"/>
              <a:t>iMPCs</a:t>
            </a:r>
            <a:r>
              <a:rPr lang="en-US" sz="2400" dirty="0"/>
              <a:t> from the micro data.</a:t>
            </a:r>
          </a:p>
          <a:p>
            <a:pPr lvl="1"/>
            <a:endParaRPr lang="en-US" sz="2400" dirty="0"/>
          </a:p>
          <a:p>
            <a:pPr lvl="1"/>
            <a:endParaRPr lang="en-US" sz="2400" dirty="0"/>
          </a:p>
          <a:p>
            <a:pPr marL="342900" indent="-342900">
              <a:buFont typeface="Arial" panose="020B0604020202020204" pitchFamily="34" charset="0"/>
              <a:buChar char="•"/>
            </a:pPr>
            <a:r>
              <a:rPr lang="en-US" sz="2400" dirty="0"/>
              <a:t>Let’s look at the aggregate data in Singapore.</a:t>
            </a:r>
          </a:p>
        </p:txBody>
      </p:sp>
    </p:spTree>
    <p:extLst>
      <p:ext uri="{BB962C8B-B14F-4D97-AF65-F5344CB8AC3E}">
        <p14:creationId xmlns:p14="http://schemas.microsoft.com/office/powerpoint/2010/main" val="302247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B5F94-38E5-3A5C-90FC-430C6A9CCBB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77F241F-9711-8ACF-1D48-448896873841}"/>
              </a:ext>
            </a:extLst>
          </p:cNvPr>
          <p:cNvSpPr/>
          <p:nvPr>
            <p:custDataLst>
              <p:tags r:id="rId1"/>
            </p:custDataLst>
          </p:nvPr>
        </p:nvSpPr>
        <p:spPr>
          <a:xfrm>
            <a:off x="0" y="8792"/>
            <a:ext cx="12192000" cy="600808"/>
          </a:xfrm>
          <a:prstGeom prst="rect">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E183F90E-2CFC-1027-AD56-C6EE2481B4DF}"/>
              </a:ext>
            </a:extLst>
          </p:cNvPr>
          <p:cNvSpPr>
            <a:spLocks noGrp="1"/>
          </p:cNvSpPr>
          <p:nvPr>
            <p:ph type="sldNum" sz="quarter" idx="12"/>
            <p:custDataLst>
              <p:tags r:id="rId2"/>
            </p:custDataLst>
          </p:nvPr>
        </p:nvSpPr>
        <p:spPr/>
        <p:txBody>
          <a:bodyPr/>
          <a:lstStyle/>
          <a:p>
            <a:fld id="{EB727A59-F01E-43BC-BF0A-5533339D486C}" type="slidenum">
              <a:rPr lang="en-US" smtClean="0"/>
              <a:t>32</a:t>
            </a:fld>
            <a:endParaRPr lang="en-US"/>
          </a:p>
        </p:txBody>
      </p:sp>
      <p:sp>
        <p:nvSpPr>
          <p:cNvPr id="4" name="Title 2">
            <a:extLst>
              <a:ext uri="{FF2B5EF4-FFF2-40B4-BE49-F238E27FC236}">
                <a16:creationId xmlns:a16="http://schemas.microsoft.com/office/drawing/2014/main" id="{540AF622-9C1D-FBE5-2792-C64663155F40}"/>
              </a:ext>
            </a:extLst>
          </p:cNvPr>
          <p:cNvSpPr txBox="1">
            <a:spLocks/>
          </p:cNvSpPr>
          <p:nvPr>
            <p:custDataLst>
              <p:tags r:id="rId3"/>
            </p:custDataLst>
          </p:nvPr>
        </p:nvSpPr>
        <p:spPr>
          <a:xfrm>
            <a:off x="685800" y="62880"/>
            <a:ext cx="10439400" cy="470520"/>
          </a:xfrm>
          <a:prstGeom prst="rect">
            <a:avLst/>
          </a:prstGeom>
          <a:effectLst>
            <a:outerShdw blurRad="50800" dist="38100" dir="2700000" algn="tl" rotWithShape="0">
              <a:prstClr val="black">
                <a:alpha val="40000"/>
              </a:prstClr>
            </a:outerShdw>
          </a:effectLst>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rPr>
              <a:t>Singapore Disposable Income and Consumer Expenditures</a:t>
            </a:r>
          </a:p>
        </p:txBody>
      </p:sp>
      <p:sp>
        <p:nvSpPr>
          <p:cNvPr id="10" name="TextBox 9">
            <a:extLst>
              <a:ext uri="{FF2B5EF4-FFF2-40B4-BE49-F238E27FC236}">
                <a16:creationId xmlns:a16="http://schemas.microsoft.com/office/drawing/2014/main" id="{1F081971-683F-DCFF-6EF5-7E39ED17B329}"/>
              </a:ext>
            </a:extLst>
          </p:cNvPr>
          <p:cNvSpPr txBox="1"/>
          <p:nvPr/>
        </p:nvSpPr>
        <p:spPr>
          <a:xfrm>
            <a:off x="838200" y="5594791"/>
            <a:ext cx="9982200"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t>Payout is visible in the aggregate disposable income series.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Consumption doesn’t seem to respond much, but series is noisy.</a:t>
            </a:r>
          </a:p>
        </p:txBody>
      </p:sp>
      <p:pic>
        <p:nvPicPr>
          <p:cNvPr id="5" name="Picture 4">
            <a:extLst>
              <a:ext uri="{FF2B5EF4-FFF2-40B4-BE49-F238E27FC236}">
                <a16:creationId xmlns:a16="http://schemas.microsoft.com/office/drawing/2014/main" id="{0BBD1F24-0888-81B8-4E25-458F6E5218A3}"/>
              </a:ext>
            </a:extLst>
          </p:cNvPr>
          <p:cNvPicPr>
            <a:picLocks noChangeAspect="1"/>
          </p:cNvPicPr>
          <p:nvPr/>
        </p:nvPicPr>
        <p:blipFill>
          <a:blip r:embed="rId6"/>
          <a:stretch>
            <a:fillRect/>
          </a:stretch>
        </p:blipFill>
        <p:spPr>
          <a:xfrm>
            <a:off x="2443525" y="1000429"/>
            <a:ext cx="7090527" cy="4714571"/>
          </a:xfrm>
          <a:prstGeom prst="rect">
            <a:avLst/>
          </a:prstGeom>
        </p:spPr>
      </p:pic>
    </p:spTree>
    <p:extLst>
      <p:ext uri="{BB962C8B-B14F-4D97-AF65-F5344CB8AC3E}">
        <p14:creationId xmlns:p14="http://schemas.microsoft.com/office/powerpoint/2010/main" val="21431449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AB229-7406-F3EE-000F-717D40388C0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82CA741-D2E9-51AF-4CD5-7D75FA14D2BE}"/>
              </a:ext>
            </a:extLst>
          </p:cNvPr>
          <p:cNvSpPr/>
          <p:nvPr>
            <p:custDataLst>
              <p:tags r:id="rId1"/>
            </p:custDataLst>
          </p:nvPr>
        </p:nvSpPr>
        <p:spPr>
          <a:xfrm>
            <a:off x="0" y="8792"/>
            <a:ext cx="12192000" cy="756740"/>
          </a:xfrm>
          <a:prstGeom prst="rect">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65DD1FD1-6282-77B5-916F-83BF22DDDB65}"/>
              </a:ext>
            </a:extLst>
          </p:cNvPr>
          <p:cNvSpPr>
            <a:spLocks noGrp="1"/>
          </p:cNvSpPr>
          <p:nvPr>
            <p:ph type="sldNum" sz="quarter" idx="12"/>
            <p:custDataLst>
              <p:tags r:id="rId2"/>
            </p:custDataLst>
          </p:nvPr>
        </p:nvSpPr>
        <p:spPr/>
        <p:txBody>
          <a:bodyPr/>
          <a:lstStyle/>
          <a:p>
            <a:fld id="{EB727A59-F01E-43BC-BF0A-5533339D486C}" type="slidenum">
              <a:rPr lang="en-US" smtClean="0"/>
              <a:t>33</a:t>
            </a:fld>
            <a:endParaRPr lang="en-US"/>
          </a:p>
        </p:txBody>
      </p:sp>
      <p:sp>
        <p:nvSpPr>
          <p:cNvPr id="4" name="Title 2">
            <a:extLst>
              <a:ext uri="{FF2B5EF4-FFF2-40B4-BE49-F238E27FC236}">
                <a16:creationId xmlns:a16="http://schemas.microsoft.com/office/drawing/2014/main" id="{8D7F57F0-A690-A606-47FD-91B329D63CAC}"/>
              </a:ext>
            </a:extLst>
          </p:cNvPr>
          <p:cNvSpPr txBox="1">
            <a:spLocks/>
          </p:cNvSpPr>
          <p:nvPr>
            <p:custDataLst>
              <p:tags r:id="rId3"/>
            </p:custDataLst>
          </p:nvPr>
        </p:nvSpPr>
        <p:spPr>
          <a:xfrm>
            <a:off x="533400" y="76122"/>
            <a:ext cx="10439400" cy="689410"/>
          </a:xfrm>
          <a:prstGeom prst="rect">
            <a:avLst/>
          </a:prstGeom>
          <a:effectLst>
            <a:outerShdw blurRad="50800" dist="38100" dir="2700000" algn="tl" rotWithShape="0">
              <a:prstClr val="black">
                <a:alpha val="40000"/>
              </a:prstClr>
            </a:outerShdw>
          </a:effectLst>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rPr>
              <a:t>Serendipity – How I discovered Repeated Natural Experiments</a:t>
            </a:r>
          </a:p>
        </p:txBody>
      </p:sp>
      <p:sp>
        <p:nvSpPr>
          <p:cNvPr id="5" name="TextBox 4">
            <a:extLst>
              <a:ext uri="{FF2B5EF4-FFF2-40B4-BE49-F238E27FC236}">
                <a16:creationId xmlns:a16="http://schemas.microsoft.com/office/drawing/2014/main" id="{E457BE6C-04C5-58C7-506C-C3D885888B13}"/>
              </a:ext>
            </a:extLst>
          </p:cNvPr>
          <p:cNvSpPr txBox="1"/>
          <p:nvPr/>
        </p:nvSpPr>
        <p:spPr>
          <a:xfrm>
            <a:off x="838200" y="1121081"/>
            <a:ext cx="10668000" cy="5262979"/>
          </a:xfrm>
          <a:prstGeom prst="rect">
            <a:avLst/>
          </a:prstGeom>
          <a:noFill/>
        </p:spPr>
        <p:txBody>
          <a:bodyPr wrap="square" rtlCol="0">
            <a:spAutoFit/>
          </a:bodyPr>
          <a:lstStyle/>
          <a:p>
            <a:pPr marL="457200" indent="-457200">
              <a:buFont typeface="Arial" panose="020B0604020202020204" pitchFamily="34" charset="0"/>
              <a:buChar char="•"/>
            </a:pPr>
            <a:r>
              <a:rPr lang="en-US" sz="2400" dirty="0"/>
              <a:t>Agarwal-Qian do not discuss the </a:t>
            </a:r>
            <a:r>
              <a:rPr lang="en-US" sz="2400" dirty="0">
                <a:solidFill>
                  <a:srgbClr val="FF0000"/>
                </a:solidFill>
              </a:rPr>
              <a:t>motivation behind the government payout</a:t>
            </a:r>
            <a:r>
              <a:rPr lang="en-US" sz="2400" dirty="0"/>
              <a:t>.</a:t>
            </a:r>
          </a:p>
          <a:p>
            <a:endParaRPr lang="en-US" sz="2400" dirty="0"/>
          </a:p>
          <a:p>
            <a:pPr marL="800100" lvl="1" indent="-342900">
              <a:buFont typeface="Wingdings" panose="05000000000000000000" pitchFamily="2" charset="2"/>
              <a:buChar char="Ø"/>
            </a:pPr>
            <a:r>
              <a:rPr lang="en-US" sz="2400" dirty="0"/>
              <a:t>  I was worried about endogeneity that could affect a macro analysis.</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My research revealed that </a:t>
            </a:r>
            <a:r>
              <a:rPr lang="en-US" sz="2400" dirty="0">
                <a:solidFill>
                  <a:srgbClr val="FF0000"/>
                </a:solidFill>
              </a:rPr>
              <a:t>2011 was an election year in Singapore.</a:t>
            </a:r>
            <a:endParaRPr lang="en-US" sz="2400" dirty="0"/>
          </a:p>
          <a:p>
            <a:endParaRPr lang="en-US" sz="2400" dirty="0"/>
          </a:p>
          <a:p>
            <a:pPr marL="800100" lvl="1" indent="-342900">
              <a:buFont typeface="Wingdings" panose="05000000000000000000" pitchFamily="2" charset="2"/>
              <a:buChar char="Ø"/>
            </a:pPr>
            <a:r>
              <a:rPr lang="en-US" sz="2400" dirty="0"/>
              <a:t> Singapore parliamentary elections must be held at least every 5 years.</a:t>
            </a:r>
          </a:p>
          <a:p>
            <a:pPr marL="800100" lvl="1" indent="-342900">
              <a:buFont typeface="Wingdings" panose="05000000000000000000" pitchFamily="2" charset="2"/>
              <a:buChar char="Ø"/>
            </a:pPr>
            <a:endParaRPr lang="en-US" sz="2400" dirty="0"/>
          </a:p>
          <a:p>
            <a:pPr marL="800100" lvl="1" indent="-342900">
              <a:buFont typeface="Wingdings" panose="05000000000000000000" pitchFamily="2" charset="2"/>
              <a:buChar char="Ø"/>
            </a:pPr>
            <a:r>
              <a:rPr lang="en-US" sz="2400" dirty="0"/>
              <a:t>The government sometimes gives out large payments to citizens just before an election.</a:t>
            </a:r>
          </a:p>
          <a:p>
            <a:pPr lvl="1"/>
            <a:endParaRPr lang="en-US" sz="2400" dirty="0"/>
          </a:p>
          <a:p>
            <a:pPr marL="800100" lvl="1" indent="-342900">
              <a:buFont typeface="Wingdings" panose="05000000000000000000" pitchFamily="2" charset="2"/>
              <a:buChar char="Ø"/>
            </a:pPr>
            <a:r>
              <a:rPr lang="en-US" sz="2400" dirty="0"/>
              <a:t>The 2011 growth dividend studied by Agarwal-Qian was </a:t>
            </a:r>
            <a:r>
              <a:rPr lang="en-US" sz="2400" dirty="0">
                <a:solidFill>
                  <a:srgbClr val="FF0000"/>
                </a:solidFill>
              </a:rPr>
              <a:t>the third such payout during an election year since 2000</a:t>
            </a:r>
            <a:r>
              <a:rPr lang="en-US" sz="2400" dirty="0"/>
              <a:t>.  </a:t>
            </a:r>
          </a:p>
        </p:txBody>
      </p:sp>
    </p:spTree>
    <p:extLst>
      <p:ext uri="{BB962C8B-B14F-4D97-AF65-F5344CB8AC3E}">
        <p14:creationId xmlns:p14="http://schemas.microsoft.com/office/powerpoint/2010/main" val="116632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8054A-50F9-19F8-3D0B-370213EA9D9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6387FE6-D58F-72F3-678F-E71BBB1E8FF2}"/>
              </a:ext>
            </a:extLst>
          </p:cNvPr>
          <p:cNvSpPr/>
          <p:nvPr>
            <p:custDataLst>
              <p:tags r:id="rId1"/>
            </p:custDataLst>
          </p:nvPr>
        </p:nvSpPr>
        <p:spPr>
          <a:xfrm>
            <a:off x="0" y="8792"/>
            <a:ext cx="12192000" cy="689410"/>
          </a:xfrm>
          <a:prstGeom prst="rect">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005774E2-3C4B-769C-1DFA-50DBE27B2261}"/>
              </a:ext>
            </a:extLst>
          </p:cNvPr>
          <p:cNvSpPr>
            <a:spLocks noGrp="1"/>
          </p:cNvSpPr>
          <p:nvPr>
            <p:ph type="sldNum" sz="quarter" idx="12"/>
            <p:custDataLst>
              <p:tags r:id="rId2"/>
            </p:custDataLst>
          </p:nvPr>
        </p:nvSpPr>
        <p:spPr/>
        <p:txBody>
          <a:bodyPr/>
          <a:lstStyle/>
          <a:p>
            <a:fld id="{EB727A59-F01E-43BC-BF0A-5533339D486C}" type="slidenum">
              <a:rPr lang="en-US" smtClean="0"/>
              <a:t>34</a:t>
            </a:fld>
            <a:endParaRPr lang="en-US"/>
          </a:p>
        </p:txBody>
      </p:sp>
      <p:sp>
        <p:nvSpPr>
          <p:cNvPr id="4" name="Title 2">
            <a:extLst>
              <a:ext uri="{FF2B5EF4-FFF2-40B4-BE49-F238E27FC236}">
                <a16:creationId xmlns:a16="http://schemas.microsoft.com/office/drawing/2014/main" id="{7A300F6B-336F-5DB7-2CF3-47561AD50BAF}"/>
              </a:ext>
            </a:extLst>
          </p:cNvPr>
          <p:cNvSpPr txBox="1">
            <a:spLocks/>
          </p:cNvSpPr>
          <p:nvPr>
            <p:custDataLst>
              <p:tags r:id="rId3"/>
            </p:custDataLst>
          </p:nvPr>
        </p:nvSpPr>
        <p:spPr>
          <a:xfrm>
            <a:off x="533400" y="76122"/>
            <a:ext cx="10439400" cy="689410"/>
          </a:xfrm>
          <a:prstGeom prst="rect">
            <a:avLst/>
          </a:prstGeom>
          <a:effectLst>
            <a:outerShdw blurRad="50800" dist="38100" dir="2700000" algn="tl" rotWithShape="0">
              <a:prstClr val="black">
                <a:alpha val="40000"/>
              </a:prstClr>
            </a:outerShdw>
          </a:effectLst>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rPr>
              <a:t>Election Year Payouts to Households</a:t>
            </a:r>
          </a:p>
        </p:txBody>
      </p:sp>
      <p:sp>
        <p:nvSpPr>
          <p:cNvPr id="5" name="TextBox 4">
            <a:extLst>
              <a:ext uri="{FF2B5EF4-FFF2-40B4-BE49-F238E27FC236}">
                <a16:creationId xmlns:a16="http://schemas.microsoft.com/office/drawing/2014/main" id="{0FD56461-182D-64EF-4CBD-590268004627}"/>
              </a:ext>
            </a:extLst>
          </p:cNvPr>
          <p:cNvSpPr txBox="1"/>
          <p:nvPr/>
        </p:nvSpPr>
        <p:spPr>
          <a:xfrm>
            <a:off x="685800" y="1557743"/>
            <a:ext cx="10668000"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a:t>2001 New Singapore Shares     S$ 2.7 billion --- half could be cashed the 1</a:t>
            </a:r>
            <a:r>
              <a:rPr lang="en-US" sz="2400" baseline="30000" dirty="0"/>
              <a:t>st</a:t>
            </a:r>
            <a:r>
              <a:rPr lang="en-US" sz="2400" dirty="0"/>
              <a:t> year</a:t>
            </a:r>
          </a:p>
          <a:p>
            <a:endParaRPr lang="en-US" sz="2400" dirty="0"/>
          </a:p>
          <a:p>
            <a:endParaRPr lang="en-US" sz="2400" dirty="0"/>
          </a:p>
          <a:p>
            <a:pPr marL="342900" indent="-342900">
              <a:buFont typeface="Arial" panose="020B0604020202020204" pitchFamily="34" charset="0"/>
              <a:buChar char="•"/>
            </a:pPr>
            <a:r>
              <a:rPr lang="en-US" sz="2400" dirty="0"/>
              <a:t>2006 Progress Package       S$ 2.6 billion</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2011 Grow and Share Program   S$ 3.2 billion --- S$ 1.5 billion was transfers</a:t>
            </a:r>
          </a:p>
          <a:p>
            <a:pPr lvl="1"/>
            <a:endParaRPr lang="en-US" sz="2400" dirty="0"/>
          </a:p>
          <a:p>
            <a:pPr lvl="1"/>
            <a:endParaRPr lang="en-US" sz="2400" dirty="0"/>
          </a:p>
          <a:p>
            <a:pPr lvl="1"/>
            <a:endParaRPr lang="en-US" sz="2400" dirty="0"/>
          </a:p>
          <a:p>
            <a:r>
              <a:rPr lang="en-US" sz="2400" dirty="0"/>
              <a:t>I used narrative methods to create an </a:t>
            </a:r>
            <a:r>
              <a:rPr lang="en-US" sz="2400" dirty="0">
                <a:solidFill>
                  <a:srgbClr val="FF0000"/>
                </a:solidFill>
              </a:rPr>
              <a:t>external instrument </a:t>
            </a:r>
            <a:r>
              <a:rPr lang="en-US" sz="2400" dirty="0"/>
              <a:t>using the S$ cash values of the payouts during election years.</a:t>
            </a:r>
          </a:p>
        </p:txBody>
      </p:sp>
    </p:spTree>
    <p:extLst>
      <p:ext uri="{BB962C8B-B14F-4D97-AF65-F5344CB8AC3E}">
        <p14:creationId xmlns:p14="http://schemas.microsoft.com/office/powerpoint/2010/main" val="13971188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6EFB3-7AE0-3C90-AB98-CA3AC9C36DB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BBE55CAB-972D-0411-B15F-3FBF0393F353}"/>
              </a:ext>
            </a:extLst>
          </p:cNvPr>
          <p:cNvSpPr/>
          <p:nvPr>
            <p:custDataLst>
              <p:tags r:id="rId1"/>
            </p:custDataLst>
          </p:nvPr>
        </p:nvSpPr>
        <p:spPr>
          <a:xfrm>
            <a:off x="0" y="8792"/>
            <a:ext cx="12192000" cy="600808"/>
          </a:xfrm>
          <a:prstGeom prst="rect">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664D03D3-EA25-8A19-A74C-247430C842AF}"/>
              </a:ext>
            </a:extLst>
          </p:cNvPr>
          <p:cNvSpPr>
            <a:spLocks noGrp="1"/>
          </p:cNvSpPr>
          <p:nvPr>
            <p:ph type="sldNum" sz="quarter" idx="12"/>
            <p:custDataLst>
              <p:tags r:id="rId2"/>
            </p:custDataLst>
          </p:nvPr>
        </p:nvSpPr>
        <p:spPr/>
        <p:txBody>
          <a:bodyPr/>
          <a:lstStyle/>
          <a:p>
            <a:fld id="{EB727A59-F01E-43BC-BF0A-5533339D486C}" type="slidenum">
              <a:rPr lang="en-US" smtClean="0"/>
              <a:t>35</a:t>
            </a:fld>
            <a:endParaRPr lang="en-US"/>
          </a:p>
        </p:txBody>
      </p:sp>
      <p:sp>
        <p:nvSpPr>
          <p:cNvPr id="4" name="Title 2">
            <a:extLst>
              <a:ext uri="{FF2B5EF4-FFF2-40B4-BE49-F238E27FC236}">
                <a16:creationId xmlns:a16="http://schemas.microsoft.com/office/drawing/2014/main" id="{0DDF4A3E-48A2-709D-8B32-A19F8AEA994A}"/>
              </a:ext>
            </a:extLst>
          </p:cNvPr>
          <p:cNvSpPr txBox="1">
            <a:spLocks/>
          </p:cNvSpPr>
          <p:nvPr>
            <p:custDataLst>
              <p:tags r:id="rId3"/>
            </p:custDataLst>
          </p:nvPr>
        </p:nvSpPr>
        <p:spPr>
          <a:xfrm>
            <a:off x="533400" y="76122"/>
            <a:ext cx="10439400" cy="689410"/>
          </a:xfrm>
          <a:prstGeom prst="rect">
            <a:avLst/>
          </a:prstGeom>
          <a:effectLst>
            <a:outerShdw blurRad="50800" dist="38100" dir="2700000" algn="tl" rotWithShape="0">
              <a:prstClr val="black">
                <a:alpha val="40000"/>
              </a:prstClr>
            </a:outerShdw>
          </a:effectLst>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rPr>
              <a:t>SVAR Model with External Instrument</a:t>
            </a:r>
          </a:p>
        </p:txBody>
      </p:sp>
      <p:sp>
        <p:nvSpPr>
          <p:cNvPr id="5" name="TextBox 4">
            <a:extLst>
              <a:ext uri="{FF2B5EF4-FFF2-40B4-BE49-F238E27FC236}">
                <a16:creationId xmlns:a16="http://schemas.microsoft.com/office/drawing/2014/main" id="{782754FA-F0ED-460B-9B94-6C086D2312A6}"/>
              </a:ext>
            </a:extLst>
          </p:cNvPr>
          <p:cNvSpPr txBox="1"/>
          <p:nvPr/>
        </p:nvSpPr>
        <p:spPr>
          <a:xfrm>
            <a:off x="762000" y="1093372"/>
            <a:ext cx="10668000" cy="5262979"/>
          </a:xfrm>
          <a:prstGeom prst="rect">
            <a:avLst/>
          </a:prstGeom>
          <a:noFill/>
        </p:spPr>
        <p:txBody>
          <a:bodyPr wrap="square" rtlCol="0">
            <a:spAutoFit/>
          </a:bodyPr>
          <a:lstStyle/>
          <a:p>
            <a:pPr marL="342900" indent="-342900">
              <a:buFont typeface="Arial" panose="020B0604020202020204" pitchFamily="34" charset="0"/>
              <a:buChar char="•"/>
            </a:pPr>
            <a:r>
              <a:rPr lang="en-US" sz="2400" dirty="0"/>
              <a:t>Quarterly National Accounts data, 1999Q1 – 2019Q4    (exclude Asia crisis, COVID)</a:t>
            </a:r>
          </a:p>
          <a:p>
            <a:endParaRPr lang="en-US" sz="2400" dirty="0">
              <a:solidFill>
                <a:srgbClr val="FF0000"/>
              </a:solidFill>
            </a:endParaRPr>
          </a:p>
          <a:p>
            <a:endParaRPr lang="en-US" sz="2400" dirty="0">
              <a:solidFill>
                <a:srgbClr val="FF0000"/>
              </a:solidFill>
            </a:endParaRPr>
          </a:p>
          <a:p>
            <a:pPr marL="342900" indent="-342900">
              <a:buFont typeface="Arial" panose="020B0604020202020204" pitchFamily="34" charset="0"/>
              <a:buChar char="•"/>
            </a:pPr>
            <a:r>
              <a:rPr lang="en-US" sz="2400" dirty="0">
                <a:solidFill>
                  <a:srgbClr val="FF0000"/>
                </a:solidFill>
              </a:rPr>
              <a:t>4-variable Structural Vector Autoregressions (SVAR)</a:t>
            </a:r>
          </a:p>
          <a:p>
            <a:endParaRPr lang="en-US" sz="2400" dirty="0"/>
          </a:p>
          <a:p>
            <a:pPr marL="800100" lvl="1" indent="-342900">
              <a:buFont typeface="Wingdings" panose="05000000000000000000" pitchFamily="2" charset="2"/>
              <a:buChar char="Ø"/>
            </a:pPr>
            <a:r>
              <a:rPr lang="en-US" sz="2400" dirty="0"/>
              <a:t>External instrument first:  either announcement or actual payout</a:t>
            </a:r>
          </a:p>
          <a:p>
            <a:pPr lvl="1"/>
            <a:endParaRPr lang="en-US" sz="2400" dirty="0"/>
          </a:p>
          <a:p>
            <a:pPr marL="800100" lvl="1" indent="-342900">
              <a:buFont typeface="Wingdings" panose="05000000000000000000" pitchFamily="2" charset="2"/>
              <a:buChar char="Ø"/>
            </a:pPr>
            <a:r>
              <a:rPr lang="en-US" sz="2400" dirty="0"/>
              <a:t>Real disposable income, real consumption, real saving</a:t>
            </a:r>
          </a:p>
          <a:p>
            <a:endParaRPr lang="en-US" sz="2400" dirty="0"/>
          </a:p>
          <a:p>
            <a:pPr lvl="1"/>
            <a:r>
              <a:rPr lang="en-US" sz="2400" dirty="0"/>
              <a:t>All variables are a percent of trend disposable income, estimated from a polynomial trend.</a:t>
            </a:r>
          </a:p>
          <a:p>
            <a:pPr lvl="1"/>
            <a:endParaRPr lang="en-US" sz="2400" dirty="0"/>
          </a:p>
          <a:p>
            <a:pPr lvl="1"/>
            <a:endParaRPr lang="en-US" sz="2400" dirty="0"/>
          </a:p>
          <a:p>
            <a:pPr marL="342900" indent="-342900">
              <a:buFont typeface="Arial" panose="020B0604020202020204" pitchFamily="34" charset="0"/>
              <a:buChar char="•"/>
            </a:pPr>
            <a:r>
              <a:rPr lang="en-US" sz="2400" dirty="0"/>
              <a:t>Estimate </a:t>
            </a:r>
            <a:r>
              <a:rPr lang="en-US" sz="2400" dirty="0">
                <a:solidFill>
                  <a:srgbClr val="FF0000"/>
                </a:solidFill>
              </a:rPr>
              <a:t>impulse responses </a:t>
            </a:r>
            <a:r>
              <a:rPr lang="en-US" sz="2400" dirty="0"/>
              <a:t>to announcement or payout.</a:t>
            </a:r>
          </a:p>
        </p:txBody>
      </p:sp>
    </p:spTree>
    <p:extLst>
      <p:ext uri="{BB962C8B-B14F-4D97-AF65-F5344CB8AC3E}">
        <p14:creationId xmlns:p14="http://schemas.microsoft.com/office/powerpoint/2010/main" val="315608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FD72B-7643-E321-2F86-ADBDFC1379F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8D60A09D-222B-2BE3-4B7E-19203D878E26}"/>
              </a:ext>
            </a:extLst>
          </p:cNvPr>
          <p:cNvSpPr/>
          <p:nvPr>
            <p:custDataLst>
              <p:tags r:id="rId1"/>
            </p:custDataLst>
          </p:nvPr>
        </p:nvSpPr>
        <p:spPr>
          <a:xfrm>
            <a:off x="0" y="8792"/>
            <a:ext cx="12192000" cy="600808"/>
          </a:xfrm>
          <a:prstGeom prst="rect">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F76F5239-CA72-6E25-41D7-55C8AEAC4D7F}"/>
              </a:ext>
            </a:extLst>
          </p:cNvPr>
          <p:cNvSpPr>
            <a:spLocks noGrp="1"/>
          </p:cNvSpPr>
          <p:nvPr>
            <p:ph type="sldNum" sz="quarter" idx="12"/>
            <p:custDataLst>
              <p:tags r:id="rId2"/>
            </p:custDataLst>
          </p:nvPr>
        </p:nvSpPr>
        <p:spPr/>
        <p:txBody>
          <a:bodyPr/>
          <a:lstStyle/>
          <a:p>
            <a:fld id="{EB727A59-F01E-43BC-BF0A-5533339D486C}" type="slidenum">
              <a:rPr lang="en-US" smtClean="0"/>
              <a:t>36</a:t>
            </a:fld>
            <a:endParaRPr lang="en-US"/>
          </a:p>
        </p:txBody>
      </p:sp>
      <p:sp>
        <p:nvSpPr>
          <p:cNvPr id="4" name="Title 2">
            <a:extLst>
              <a:ext uri="{FF2B5EF4-FFF2-40B4-BE49-F238E27FC236}">
                <a16:creationId xmlns:a16="http://schemas.microsoft.com/office/drawing/2014/main" id="{C6020AC9-BE29-88F2-B7A0-A5577094EC58}"/>
              </a:ext>
            </a:extLst>
          </p:cNvPr>
          <p:cNvSpPr txBox="1">
            <a:spLocks/>
          </p:cNvSpPr>
          <p:nvPr>
            <p:custDataLst>
              <p:tags r:id="rId3"/>
            </p:custDataLst>
          </p:nvPr>
        </p:nvSpPr>
        <p:spPr>
          <a:xfrm>
            <a:off x="809719" y="62478"/>
            <a:ext cx="10439400" cy="547122"/>
          </a:xfrm>
          <a:prstGeom prst="rect">
            <a:avLst/>
          </a:prstGeom>
          <a:effectLst>
            <a:outerShdw blurRad="50800" dist="38100" dir="2700000" algn="tl" rotWithShape="0">
              <a:prstClr val="black">
                <a:alpha val="40000"/>
              </a:prstClr>
            </a:outerShdw>
          </a:effectLst>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rPr>
              <a:t>Response to Announcement</a:t>
            </a:r>
          </a:p>
        </p:txBody>
      </p:sp>
      <p:sp>
        <p:nvSpPr>
          <p:cNvPr id="10" name="TextBox 9">
            <a:extLst>
              <a:ext uri="{FF2B5EF4-FFF2-40B4-BE49-F238E27FC236}">
                <a16:creationId xmlns:a16="http://schemas.microsoft.com/office/drawing/2014/main" id="{813B47BE-8B27-EA27-5A85-90921CB1CE03}"/>
              </a:ext>
            </a:extLst>
          </p:cNvPr>
          <p:cNvSpPr txBox="1"/>
          <p:nvPr/>
        </p:nvSpPr>
        <p:spPr>
          <a:xfrm>
            <a:off x="1571719" y="6125518"/>
            <a:ext cx="9677400"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rgbClr val="FF0000"/>
                </a:solidFill>
              </a:rPr>
              <a:t>Announcement</a:t>
            </a:r>
            <a:r>
              <a:rPr lang="en-US" sz="2000" dirty="0"/>
              <a:t> shock peak normalized to 1% of trend disposable income.</a:t>
            </a:r>
          </a:p>
        </p:txBody>
      </p:sp>
      <p:pic>
        <p:nvPicPr>
          <p:cNvPr id="5" name="Picture 4">
            <a:extLst>
              <a:ext uri="{FF2B5EF4-FFF2-40B4-BE49-F238E27FC236}">
                <a16:creationId xmlns:a16="http://schemas.microsoft.com/office/drawing/2014/main" id="{90844C97-8A93-D20D-600B-9D05952FAEF9}"/>
              </a:ext>
            </a:extLst>
          </p:cNvPr>
          <p:cNvPicPr>
            <a:picLocks noChangeAspect="1"/>
          </p:cNvPicPr>
          <p:nvPr/>
        </p:nvPicPr>
        <p:blipFill>
          <a:blip r:embed="rId6"/>
          <a:stretch>
            <a:fillRect/>
          </a:stretch>
        </p:blipFill>
        <p:spPr>
          <a:xfrm>
            <a:off x="2283489" y="663287"/>
            <a:ext cx="7488948" cy="5432714"/>
          </a:xfrm>
          <a:prstGeom prst="rect">
            <a:avLst/>
          </a:prstGeom>
        </p:spPr>
      </p:pic>
    </p:spTree>
    <p:extLst>
      <p:ext uri="{BB962C8B-B14F-4D97-AF65-F5344CB8AC3E}">
        <p14:creationId xmlns:p14="http://schemas.microsoft.com/office/powerpoint/2010/main" val="33964563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D67F5-86B5-1E01-57D7-A34B045C961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111ADA7-90B1-D06E-F43D-F3526202F350}"/>
              </a:ext>
            </a:extLst>
          </p:cNvPr>
          <p:cNvSpPr/>
          <p:nvPr>
            <p:custDataLst>
              <p:tags r:id="rId1"/>
            </p:custDataLst>
          </p:nvPr>
        </p:nvSpPr>
        <p:spPr>
          <a:xfrm>
            <a:off x="0" y="8792"/>
            <a:ext cx="12192000" cy="600808"/>
          </a:xfrm>
          <a:prstGeom prst="rect">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F3AEEC76-B00E-1072-ED15-9F4126D0D878}"/>
              </a:ext>
            </a:extLst>
          </p:cNvPr>
          <p:cNvSpPr>
            <a:spLocks noGrp="1"/>
          </p:cNvSpPr>
          <p:nvPr>
            <p:ph type="sldNum" sz="quarter" idx="12"/>
            <p:custDataLst>
              <p:tags r:id="rId2"/>
            </p:custDataLst>
          </p:nvPr>
        </p:nvSpPr>
        <p:spPr/>
        <p:txBody>
          <a:bodyPr/>
          <a:lstStyle/>
          <a:p>
            <a:fld id="{EB727A59-F01E-43BC-BF0A-5533339D486C}" type="slidenum">
              <a:rPr lang="en-US" smtClean="0"/>
              <a:t>37</a:t>
            </a:fld>
            <a:endParaRPr lang="en-US"/>
          </a:p>
        </p:txBody>
      </p:sp>
      <p:sp>
        <p:nvSpPr>
          <p:cNvPr id="4" name="Title 2">
            <a:extLst>
              <a:ext uri="{FF2B5EF4-FFF2-40B4-BE49-F238E27FC236}">
                <a16:creationId xmlns:a16="http://schemas.microsoft.com/office/drawing/2014/main" id="{0DA1BF04-A425-DE60-5187-FC68837FFDA1}"/>
              </a:ext>
            </a:extLst>
          </p:cNvPr>
          <p:cNvSpPr txBox="1">
            <a:spLocks/>
          </p:cNvSpPr>
          <p:nvPr>
            <p:custDataLst>
              <p:tags r:id="rId3"/>
            </p:custDataLst>
          </p:nvPr>
        </p:nvSpPr>
        <p:spPr>
          <a:xfrm>
            <a:off x="762000" y="100299"/>
            <a:ext cx="10439400" cy="509301"/>
          </a:xfrm>
          <a:prstGeom prst="rect">
            <a:avLst/>
          </a:prstGeom>
          <a:effectLst>
            <a:outerShdw blurRad="50800" dist="38100" dir="2700000" algn="tl" rotWithShape="0">
              <a:prstClr val="black">
                <a:alpha val="40000"/>
              </a:prstClr>
            </a:outerShdw>
          </a:effectLst>
        </p:spPr>
        <p:txBody>
          <a:bodyP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rPr>
              <a:t>Response to Payout</a:t>
            </a:r>
          </a:p>
        </p:txBody>
      </p:sp>
      <p:sp>
        <p:nvSpPr>
          <p:cNvPr id="8" name="TextBox 7">
            <a:extLst>
              <a:ext uri="{FF2B5EF4-FFF2-40B4-BE49-F238E27FC236}">
                <a16:creationId xmlns:a16="http://schemas.microsoft.com/office/drawing/2014/main" id="{9C83EB73-630F-FAA2-A87D-E90F712A387E}"/>
              </a:ext>
            </a:extLst>
          </p:cNvPr>
          <p:cNvSpPr txBox="1"/>
          <p:nvPr/>
        </p:nvSpPr>
        <p:spPr>
          <a:xfrm>
            <a:off x="1676400" y="6077248"/>
            <a:ext cx="9677400"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rgbClr val="FF0000"/>
                </a:solidFill>
              </a:rPr>
              <a:t>Payout</a:t>
            </a:r>
            <a:r>
              <a:rPr lang="en-US" sz="2000" dirty="0"/>
              <a:t> shock peak normalized to 1% of trend disposable income.</a:t>
            </a:r>
          </a:p>
        </p:txBody>
      </p:sp>
      <p:pic>
        <p:nvPicPr>
          <p:cNvPr id="7" name="Picture 6">
            <a:extLst>
              <a:ext uri="{FF2B5EF4-FFF2-40B4-BE49-F238E27FC236}">
                <a16:creationId xmlns:a16="http://schemas.microsoft.com/office/drawing/2014/main" id="{B63DA8DB-CBCF-F70F-CDE3-19A6CA09BE27}"/>
              </a:ext>
            </a:extLst>
          </p:cNvPr>
          <p:cNvPicPr>
            <a:picLocks noChangeAspect="1"/>
          </p:cNvPicPr>
          <p:nvPr/>
        </p:nvPicPr>
        <p:blipFill>
          <a:blip r:embed="rId6"/>
          <a:stretch>
            <a:fillRect/>
          </a:stretch>
        </p:blipFill>
        <p:spPr>
          <a:xfrm>
            <a:off x="2644741" y="762000"/>
            <a:ext cx="7222413" cy="5239361"/>
          </a:xfrm>
          <a:prstGeom prst="rect">
            <a:avLst/>
          </a:prstGeom>
        </p:spPr>
      </p:pic>
    </p:spTree>
    <p:extLst>
      <p:ext uri="{BB962C8B-B14F-4D97-AF65-F5344CB8AC3E}">
        <p14:creationId xmlns:p14="http://schemas.microsoft.com/office/powerpoint/2010/main" val="30494348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D33B5-7977-9134-4E43-BFAAD1308DA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B81C9B59-0054-CAE9-2908-DDBB8B1C865A}"/>
              </a:ext>
            </a:extLst>
          </p:cNvPr>
          <p:cNvSpPr/>
          <p:nvPr>
            <p:custDataLst>
              <p:tags r:id="rId1"/>
            </p:custDataLst>
          </p:nvPr>
        </p:nvSpPr>
        <p:spPr>
          <a:xfrm>
            <a:off x="0" y="8792"/>
            <a:ext cx="12192000" cy="600808"/>
          </a:xfrm>
          <a:prstGeom prst="rect">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17889840-8EB7-47A2-A911-268975F3B4B5}"/>
              </a:ext>
            </a:extLst>
          </p:cNvPr>
          <p:cNvSpPr>
            <a:spLocks noGrp="1"/>
          </p:cNvSpPr>
          <p:nvPr>
            <p:ph type="sldNum" sz="quarter" idx="12"/>
            <p:custDataLst>
              <p:tags r:id="rId2"/>
            </p:custDataLst>
          </p:nvPr>
        </p:nvSpPr>
        <p:spPr/>
        <p:txBody>
          <a:bodyPr/>
          <a:lstStyle/>
          <a:p>
            <a:fld id="{EB727A59-F01E-43BC-BF0A-5533339D486C}" type="slidenum">
              <a:rPr lang="en-US" smtClean="0"/>
              <a:t>38</a:t>
            </a:fld>
            <a:endParaRPr lang="en-US"/>
          </a:p>
        </p:txBody>
      </p:sp>
      <p:sp>
        <p:nvSpPr>
          <p:cNvPr id="4" name="Title 2">
            <a:extLst>
              <a:ext uri="{FF2B5EF4-FFF2-40B4-BE49-F238E27FC236}">
                <a16:creationId xmlns:a16="http://schemas.microsoft.com/office/drawing/2014/main" id="{96BC058F-3552-4193-AB43-6405C2AFB3D6}"/>
              </a:ext>
            </a:extLst>
          </p:cNvPr>
          <p:cNvSpPr txBox="1">
            <a:spLocks/>
          </p:cNvSpPr>
          <p:nvPr>
            <p:custDataLst>
              <p:tags r:id="rId3"/>
            </p:custDataLst>
          </p:nvPr>
        </p:nvSpPr>
        <p:spPr>
          <a:xfrm>
            <a:off x="533400" y="76122"/>
            <a:ext cx="10439400" cy="533478"/>
          </a:xfrm>
          <a:prstGeom prst="rect">
            <a:avLst/>
          </a:prstGeom>
          <a:effectLst>
            <a:outerShdw blurRad="50800" dist="38100" dir="2700000" algn="tl" rotWithShape="0">
              <a:prstClr val="black">
                <a:alpha val="40000"/>
              </a:prstClr>
            </a:outerShdw>
          </a:effectLst>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rPr>
              <a:t>Summary of Singapore Macro Estimates</a:t>
            </a:r>
          </a:p>
        </p:txBody>
      </p:sp>
      <p:sp>
        <p:nvSpPr>
          <p:cNvPr id="5" name="TextBox 4">
            <a:extLst>
              <a:ext uri="{FF2B5EF4-FFF2-40B4-BE49-F238E27FC236}">
                <a16:creationId xmlns:a16="http://schemas.microsoft.com/office/drawing/2014/main" id="{95A3F340-95D2-41E0-EEB6-E54F8FE37E0E}"/>
              </a:ext>
            </a:extLst>
          </p:cNvPr>
          <p:cNvSpPr txBox="1"/>
          <p:nvPr/>
        </p:nvSpPr>
        <p:spPr>
          <a:xfrm>
            <a:off x="838200" y="692391"/>
            <a:ext cx="10668000" cy="5816977"/>
          </a:xfrm>
          <a:prstGeom prst="rect">
            <a:avLst/>
          </a:prstGeom>
          <a:noFill/>
        </p:spPr>
        <p:txBody>
          <a:bodyPr wrap="square" rtlCol="0">
            <a:spAutoFit/>
          </a:bodyPr>
          <a:lstStyle/>
          <a:p>
            <a:pPr>
              <a:lnSpc>
                <a:spcPct val="150000"/>
              </a:lnSpc>
            </a:pPr>
            <a:r>
              <a:rPr lang="en-US" sz="2400" dirty="0"/>
              <a:t>The announcement and payout shocks have quantitatively and statistically:</a:t>
            </a:r>
          </a:p>
          <a:p>
            <a:pPr marL="800100" lvl="1" indent="-342900">
              <a:lnSpc>
                <a:spcPct val="150000"/>
              </a:lnSpc>
              <a:buFont typeface="Arial" panose="020B0604020202020204" pitchFamily="34" charset="0"/>
              <a:buChar char="•"/>
            </a:pPr>
            <a:r>
              <a:rPr lang="en-US" sz="2400" dirty="0">
                <a:solidFill>
                  <a:srgbClr val="FF0000"/>
                </a:solidFill>
              </a:rPr>
              <a:t>Significant</a:t>
            </a:r>
            <a:r>
              <a:rPr lang="en-US" sz="2400" dirty="0"/>
              <a:t>  effects on </a:t>
            </a:r>
            <a:r>
              <a:rPr lang="en-US" sz="2400" dirty="0">
                <a:solidFill>
                  <a:srgbClr val="FF0000"/>
                </a:solidFill>
              </a:rPr>
              <a:t>aggregate disposable income</a:t>
            </a:r>
            <a:r>
              <a:rPr lang="en-US" sz="2400" dirty="0"/>
              <a:t>.</a:t>
            </a:r>
          </a:p>
          <a:p>
            <a:pPr marL="800100" lvl="1" indent="-342900">
              <a:lnSpc>
                <a:spcPct val="150000"/>
              </a:lnSpc>
              <a:buFont typeface="Arial" panose="020B0604020202020204" pitchFamily="34" charset="0"/>
              <a:buChar char="•"/>
            </a:pPr>
            <a:r>
              <a:rPr lang="en-US" sz="2400" dirty="0">
                <a:solidFill>
                  <a:srgbClr val="FF0000"/>
                </a:solidFill>
              </a:rPr>
              <a:t>Significant</a:t>
            </a:r>
            <a:r>
              <a:rPr lang="en-US" sz="2400" dirty="0"/>
              <a:t> effects on </a:t>
            </a:r>
            <a:r>
              <a:rPr lang="en-US" sz="2400" dirty="0">
                <a:solidFill>
                  <a:srgbClr val="FF0000"/>
                </a:solidFill>
              </a:rPr>
              <a:t>aggregate saving</a:t>
            </a:r>
            <a:r>
              <a:rPr lang="en-US" sz="2400" dirty="0"/>
              <a:t>.</a:t>
            </a:r>
          </a:p>
          <a:p>
            <a:pPr marL="800100" lvl="1" indent="-342900">
              <a:lnSpc>
                <a:spcPct val="150000"/>
              </a:lnSpc>
              <a:buFont typeface="Arial" panose="020B0604020202020204" pitchFamily="34" charset="0"/>
              <a:buChar char="•"/>
            </a:pPr>
            <a:r>
              <a:rPr lang="en-US" sz="2400" dirty="0">
                <a:solidFill>
                  <a:srgbClr val="009900"/>
                </a:solidFill>
              </a:rPr>
              <a:t>Insignificant</a:t>
            </a:r>
            <a:r>
              <a:rPr lang="en-US" sz="2400" dirty="0"/>
              <a:t> effects on </a:t>
            </a:r>
            <a:r>
              <a:rPr lang="en-US" sz="2400" dirty="0">
                <a:solidFill>
                  <a:srgbClr val="009900"/>
                </a:solidFill>
              </a:rPr>
              <a:t>aggregate consumer expenditures .</a:t>
            </a:r>
          </a:p>
          <a:p>
            <a:pPr lvl="1">
              <a:lnSpc>
                <a:spcPct val="150000"/>
              </a:lnSpc>
            </a:pPr>
            <a:endParaRPr lang="en-US" sz="2400" dirty="0">
              <a:solidFill>
                <a:srgbClr val="009900"/>
              </a:solidFill>
            </a:endParaRPr>
          </a:p>
          <a:p>
            <a:pPr>
              <a:lnSpc>
                <a:spcPct val="150000"/>
              </a:lnSpc>
            </a:pPr>
            <a:r>
              <a:rPr lang="en-US" sz="2400" dirty="0"/>
              <a:t>Robustness checks also showed:</a:t>
            </a:r>
          </a:p>
          <a:p>
            <a:pPr marL="800100" lvl="1" indent="-342900">
              <a:lnSpc>
                <a:spcPct val="150000"/>
              </a:lnSpc>
              <a:buFont typeface="Arial" panose="020B0604020202020204" pitchFamily="34" charset="0"/>
              <a:buChar char="•"/>
            </a:pPr>
            <a:r>
              <a:rPr lang="en-US" sz="2400" dirty="0">
                <a:solidFill>
                  <a:srgbClr val="009900"/>
                </a:solidFill>
              </a:rPr>
              <a:t>Insignificant</a:t>
            </a:r>
            <a:r>
              <a:rPr lang="en-US" sz="2400" dirty="0"/>
              <a:t> effects on </a:t>
            </a:r>
            <a:r>
              <a:rPr lang="en-US" sz="2400" dirty="0">
                <a:solidFill>
                  <a:srgbClr val="009900"/>
                </a:solidFill>
              </a:rPr>
              <a:t>aggregate monthly retail sales </a:t>
            </a:r>
            <a:r>
              <a:rPr lang="en-US" sz="2400" dirty="0"/>
              <a:t>.</a:t>
            </a:r>
          </a:p>
          <a:p>
            <a:pPr marL="800100" lvl="1" indent="-342900">
              <a:lnSpc>
                <a:spcPct val="150000"/>
              </a:lnSpc>
              <a:buFont typeface="Arial" panose="020B0604020202020204" pitchFamily="34" charset="0"/>
              <a:buChar char="•"/>
            </a:pPr>
            <a:r>
              <a:rPr lang="en-US" sz="2400" dirty="0">
                <a:solidFill>
                  <a:srgbClr val="009900"/>
                </a:solidFill>
              </a:rPr>
              <a:t>Insignificant</a:t>
            </a:r>
            <a:r>
              <a:rPr lang="en-US" sz="2400" dirty="0"/>
              <a:t> effects on </a:t>
            </a:r>
            <a:r>
              <a:rPr lang="en-US" sz="2400" dirty="0">
                <a:solidFill>
                  <a:srgbClr val="009900"/>
                </a:solidFill>
              </a:rPr>
              <a:t>imports</a:t>
            </a:r>
            <a:r>
              <a:rPr lang="en-US" sz="2400" dirty="0"/>
              <a:t>.</a:t>
            </a:r>
          </a:p>
          <a:p>
            <a:pPr lvl="1">
              <a:lnSpc>
                <a:spcPct val="150000"/>
              </a:lnSpc>
            </a:pPr>
            <a:endParaRPr lang="en-US" sz="2400" dirty="0"/>
          </a:p>
          <a:p>
            <a:r>
              <a:rPr lang="en-US" sz="2400" dirty="0">
                <a:solidFill>
                  <a:srgbClr val="FF0000"/>
                </a:solidFill>
              </a:rPr>
              <a:t>Puzzle</a:t>
            </a:r>
            <a:r>
              <a:rPr lang="en-US" sz="2400" dirty="0"/>
              <a:t> that needs reconciliation: Agarwal-Qian find very high household MPCs in micro data but macro data suggests MPC ≈ 0.</a:t>
            </a:r>
          </a:p>
        </p:txBody>
      </p:sp>
    </p:spTree>
    <p:extLst>
      <p:ext uri="{BB962C8B-B14F-4D97-AF65-F5344CB8AC3E}">
        <p14:creationId xmlns:p14="http://schemas.microsoft.com/office/powerpoint/2010/main" val="261280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16A61-FAB1-D304-2621-9D2CE1534B6F}"/>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733DFDFA-18B4-A9C6-7695-E8BB402A38E4}"/>
              </a:ext>
            </a:extLst>
          </p:cNvPr>
          <p:cNvSpPr/>
          <p:nvPr>
            <p:custDataLst>
              <p:tags r:id="rId1"/>
            </p:custDataLst>
          </p:nvPr>
        </p:nvSpPr>
        <p:spPr>
          <a:xfrm>
            <a:off x="1981200" y="1676400"/>
            <a:ext cx="8305800" cy="3429000"/>
          </a:xfrm>
          <a:prstGeom prst="roundRect">
            <a:avLst/>
          </a:prstGeom>
          <a:solidFill>
            <a:srgbClr val="0033CC"/>
          </a:solidFill>
          <a:ln>
            <a:solidFill>
              <a:srgbClr val="0033CC"/>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3C1E65F-3B36-3BF3-6C6A-F62E1A6298D1}"/>
              </a:ext>
            </a:extLst>
          </p:cNvPr>
          <p:cNvSpPr>
            <a:spLocks noGrp="1"/>
          </p:cNvSpPr>
          <p:nvPr>
            <p:ph type="title"/>
            <p:custDataLst>
              <p:tags r:id="rId2"/>
            </p:custDataLst>
          </p:nvPr>
        </p:nvSpPr>
        <p:spPr>
          <a:xfrm>
            <a:off x="1257300" y="2133600"/>
            <a:ext cx="9677400" cy="1981200"/>
          </a:xfrm>
          <a:effectLst>
            <a:outerShdw blurRad="50800" dist="38100" dir="2700000" algn="tl" rotWithShape="0">
              <a:prstClr val="black">
                <a:alpha val="40000"/>
              </a:prstClr>
            </a:outerShdw>
          </a:effectLst>
        </p:spPr>
        <p:txBody>
          <a:bodyPr>
            <a:noAutofit/>
          </a:bodyPr>
          <a:lstStyle/>
          <a:p>
            <a:r>
              <a:rPr lang="en-US" sz="4800" b="1" dirty="0">
                <a:solidFill>
                  <a:schemeClr val="bg1"/>
                </a:solidFill>
              </a:rPr>
              <a:t>Australia</a:t>
            </a:r>
          </a:p>
        </p:txBody>
      </p:sp>
      <p:sp>
        <p:nvSpPr>
          <p:cNvPr id="4" name="Slide Number Placeholder 3">
            <a:extLst>
              <a:ext uri="{FF2B5EF4-FFF2-40B4-BE49-F238E27FC236}">
                <a16:creationId xmlns:a16="http://schemas.microsoft.com/office/drawing/2014/main" id="{BDDF7A2E-2C85-6821-18CA-4D82CBFDF14A}"/>
              </a:ext>
            </a:extLst>
          </p:cNvPr>
          <p:cNvSpPr>
            <a:spLocks noGrp="1"/>
          </p:cNvSpPr>
          <p:nvPr>
            <p:ph type="sldNum" sz="quarter" idx="12"/>
            <p:custDataLst>
              <p:tags r:id="rId3"/>
            </p:custDataLst>
          </p:nvPr>
        </p:nvSpPr>
        <p:spPr/>
        <p:txBody>
          <a:bodyPr/>
          <a:lstStyle/>
          <a:p>
            <a:fld id="{EB727A59-F01E-43BC-BF0A-5533339D486C}" type="slidenum">
              <a:rPr lang="en-US" smtClean="0"/>
              <a:t>39</a:t>
            </a:fld>
            <a:endParaRPr lang="en-US"/>
          </a:p>
        </p:txBody>
      </p:sp>
    </p:spTree>
    <p:extLst>
      <p:ext uri="{BB962C8B-B14F-4D97-AF65-F5344CB8AC3E}">
        <p14:creationId xmlns:p14="http://schemas.microsoft.com/office/powerpoint/2010/main" val="2496939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9A44E-41FA-6531-1534-CA3A739AC92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5FB683A-CE6E-963F-4385-0D40D7142516}"/>
              </a:ext>
            </a:extLst>
          </p:cNvPr>
          <p:cNvSpPr/>
          <p:nvPr>
            <p:custDataLst>
              <p:tags r:id="rId1"/>
            </p:custDataLst>
          </p:nvPr>
        </p:nvSpPr>
        <p:spPr>
          <a:xfrm>
            <a:off x="0" y="8792"/>
            <a:ext cx="12192000" cy="600808"/>
          </a:xfrm>
          <a:prstGeom prst="rect">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FA403802-81AA-7D17-D1D7-39CE442B7BD2}"/>
              </a:ext>
            </a:extLst>
          </p:cNvPr>
          <p:cNvSpPr>
            <a:spLocks noGrp="1"/>
          </p:cNvSpPr>
          <p:nvPr>
            <p:ph type="sldNum" sz="quarter" idx="12"/>
            <p:custDataLst>
              <p:tags r:id="rId2"/>
            </p:custDataLst>
          </p:nvPr>
        </p:nvSpPr>
        <p:spPr/>
        <p:txBody>
          <a:bodyPr/>
          <a:lstStyle/>
          <a:p>
            <a:fld id="{EB727A59-F01E-43BC-BF0A-5533339D486C}" type="slidenum">
              <a:rPr lang="en-US" smtClean="0"/>
              <a:t>4</a:t>
            </a:fld>
            <a:endParaRPr lang="en-US"/>
          </a:p>
        </p:txBody>
      </p:sp>
      <p:sp>
        <p:nvSpPr>
          <p:cNvPr id="4" name="Title 2">
            <a:extLst>
              <a:ext uri="{FF2B5EF4-FFF2-40B4-BE49-F238E27FC236}">
                <a16:creationId xmlns:a16="http://schemas.microsoft.com/office/drawing/2014/main" id="{0424DD75-C739-EF41-30D1-F8E416601D6A}"/>
              </a:ext>
            </a:extLst>
          </p:cNvPr>
          <p:cNvSpPr txBox="1">
            <a:spLocks/>
          </p:cNvSpPr>
          <p:nvPr>
            <p:custDataLst>
              <p:tags r:id="rId3"/>
            </p:custDataLst>
          </p:nvPr>
        </p:nvSpPr>
        <p:spPr>
          <a:xfrm>
            <a:off x="685800" y="76122"/>
            <a:ext cx="10439400" cy="533478"/>
          </a:xfrm>
          <a:prstGeom prst="rect">
            <a:avLst/>
          </a:prstGeom>
          <a:effectLst>
            <a:outerShdw blurRad="50800" dist="38100" dir="2700000" algn="tl" rotWithShape="0">
              <a:prstClr val="black">
                <a:alpha val="40000"/>
              </a:prstClr>
            </a:outerShdw>
          </a:effectLst>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rPr>
              <a:t>The Rebirth of Keynesian Stimulus Policies</a:t>
            </a:r>
          </a:p>
        </p:txBody>
      </p:sp>
      <p:sp>
        <p:nvSpPr>
          <p:cNvPr id="5" name="TextBox 4">
            <a:extLst>
              <a:ext uri="{FF2B5EF4-FFF2-40B4-BE49-F238E27FC236}">
                <a16:creationId xmlns:a16="http://schemas.microsoft.com/office/drawing/2014/main" id="{576E3F4F-AC90-0A37-2C10-31EC5D6CA4A6}"/>
              </a:ext>
            </a:extLst>
          </p:cNvPr>
          <p:cNvSpPr txBox="1"/>
          <p:nvPr/>
        </p:nvSpPr>
        <p:spPr>
          <a:xfrm>
            <a:off x="762000" y="906602"/>
            <a:ext cx="10668000" cy="5632311"/>
          </a:xfrm>
          <a:prstGeom prst="rect">
            <a:avLst/>
          </a:prstGeom>
          <a:noFill/>
        </p:spPr>
        <p:txBody>
          <a:bodyPr wrap="square" rtlCol="0">
            <a:spAutoFit/>
          </a:bodyPr>
          <a:lstStyle/>
          <a:p>
            <a:pPr marL="285750" indent="-285750">
              <a:buFont typeface="Arial" panose="020B0604020202020204" pitchFamily="34" charset="0"/>
              <a:buChar char="•"/>
            </a:pPr>
            <a:r>
              <a:rPr lang="en-US" sz="2400" dirty="0"/>
              <a:t>Widely used as a stabilization tool 1930s - 1970s.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After 1970s, </a:t>
            </a:r>
            <a:r>
              <a:rPr lang="en-US" sz="2400" dirty="0">
                <a:solidFill>
                  <a:srgbClr val="FF0000"/>
                </a:solidFill>
              </a:rPr>
              <a:t>monetary replaced fiscal policy </a:t>
            </a:r>
            <a:r>
              <a:rPr lang="en-US" sz="2400" dirty="0"/>
              <a:t>as a stabilization tool.</a:t>
            </a:r>
          </a:p>
          <a:p>
            <a:endParaRPr lang="en-US" sz="2400" dirty="0"/>
          </a:p>
          <a:p>
            <a:pPr marL="342900" indent="-342900">
              <a:buFont typeface="Arial" panose="020B0604020202020204" pitchFamily="34" charset="0"/>
              <a:buChar char="•"/>
            </a:pPr>
            <a:r>
              <a:rPr lang="en-US" sz="2400" dirty="0"/>
              <a:t>Why?   New ideas and experience.</a:t>
            </a:r>
          </a:p>
          <a:p>
            <a:endParaRPr lang="en-US" sz="2400" dirty="0"/>
          </a:p>
          <a:p>
            <a:pPr lvl="1"/>
            <a:r>
              <a:rPr lang="en-US" sz="2400" dirty="0"/>
              <a:t>1. </a:t>
            </a:r>
            <a:r>
              <a:rPr lang="en-US" sz="2400" dirty="0">
                <a:solidFill>
                  <a:srgbClr val="FF0000"/>
                </a:solidFill>
              </a:rPr>
              <a:t>Life-Cycle Permanent Income Hypothesis </a:t>
            </a:r>
            <a:r>
              <a:rPr lang="en-US" sz="2400" dirty="0"/>
              <a:t>augmented with Rational Expectations.</a:t>
            </a:r>
          </a:p>
          <a:p>
            <a:pPr lvl="1"/>
            <a:endParaRPr lang="en-US" sz="2400" dirty="0"/>
          </a:p>
          <a:p>
            <a:pPr lvl="1"/>
            <a:r>
              <a:rPr lang="en-US" sz="2400" dirty="0"/>
              <a:t>	→ very </a:t>
            </a:r>
            <a:r>
              <a:rPr lang="en-US" sz="2400" dirty="0">
                <a:solidFill>
                  <a:srgbClr val="FF0000"/>
                </a:solidFill>
              </a:rPr>
              <a:t>small</a:t>
            </a:r>
            <a:r>
              <a:rPr lang="en-US" sz="2400" dirty="0"/>
              <a:t> marginal propensity to consume (</a:t>
            </a:r>
            <a:r>
              <a:rPr lang="en-US" sz="2400" dirty="0">
                <a:solidFill>
                  <a:srgbClr val="FF0000"/>
                </a:solidFill>
              </a:rPr>
              <a:t>MPC</a:t>
            </a:r>
            <a:r>
              <a:rPr lang="en-US" sz="2400" dirty="0"/>
              <a:t>) out of transitory income</a:t>
            </a:r>
          </a:p>
          <a:p>
            <a:pPr lvl="1"/>
            <a:endParaRPr lang="en-US" sz="2400" dirty="0"/>
          </a:p>
          <a:p>
            <a:pPr lvl="1"/>
            <a:r>
              <a:rPr lang="en-US" sz="2400" dirty="0"/>
              <a:t>2. Friedman-Schwartz evidence -- </a:t>
            </a:r>
            <a:r>
              <a:rPr lang="en-US" sz="2400" dirty="0">
                <a:solidFill>
                  <a:srgbClr val="FF0000"/>
                </a:solidFill>
              </a:rPr>
              <a:t>monetary policy is powerful</a:t>
            </a:r>
            <a:r>
              <a:rPr lang="en-US" sz="2400" dirty="0"/>
              <a:t>.</a:t>
            </a:r>
          </a:p>
          <a:p>
            <a:pPr lvl="1"/>
            <a:endParaRPr lang="en-US" sz="2400" dirty="0"/>
          </a:p>
          <a:p>
            <a:pPr lvl="1"/>
            <a:r>
              <a:rPr lang="en-US" sz="2400" dirty="0"/>
              <a:t>3. </a:t>
            </a:r>
            <a:r>
              <a:rPr lang="en-US" sz="2400" dirty="0">
                <a:solidFill>
                  <a:srgbClr val="FF0000"/>
                </a:solidFill>
              </a:rPr>
              <a:t>Fiscal policy often slow </a:t>
            </a:r>
            <a:r>
              <a:rPr lang="en-US" sz="2400" dirty="0"/>
              <a:t>to respond because of competing objectives,    monetary policy is nimble.</a:t>
            </a:r>
          </a:p>
        </p:txBody>
      </p:sp>
    </p:spTree>
    <p:extLst>
      <p:ext uri="{BB962C8B-B14F-4D97-AF65-F5344CB8AC3E}">
        <p14:creationId xmlns:p14="http://schemas.microsoft.com/office/powerpoint/2010/main" val="428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3C99B-ED4C-DA83-66DD-0FE0079DDC9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7F4A9D1-616E-5FCF-015C-BE662A14A02D}"/>
              </a:ext>
            </a:extLst>
          </p:cNvPr>
          <p:cNvSpPr/>
          <p:nvPr>
            <p:custDataLst>
              <p:tags r:id="rId1"/>
            </p:custDataLst>
          </p:nvPr>
        </p:nvSpPr>
        <p:spPr>
          <a:xfrm>
            <a:off x="0" y="8792"/>
            <a:ext cx="12192000" cy="600808"/>
          </a:xfrm>
          <a:prstGeom prst="rect">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59E13356-EB10-8436-96C6-67259232D785}"/>
              </a:ext>
            </a:extLst>
          </p:cNvPr>
          <p:cNvSpPr>
            <a:spLocks noGrp="1"/>
          </p:cNvSpPr>
          <p:nvPr>
            <p:ph type="sldNum" sz="quarter" idx="12"/>
            <p:custDataLst>
              <p:tags r:id="rId2"/>
            </p:custDataLst>
          </p:nvPr>
        </p:nvSpPr>
        <p:spPr/>
        <p:txBody>
          <a:bodyPr/>
          <a:lstStyle/>
          <a:p>
            <a:fld id="{EB727A59-F01E-43BC-BF0A-5533339D486C}" type="slidenum">
              <a:rPr lang="en-US" smtClean="0"/>
              <a:t>40</a:t>
            </a:fld>
            <a:endParaRPr lang="en-US"/>
          </a:p>
        </p:txBody>
      </p:sp>
      <p:sp>
        <p:nvSpPr>
          <p:cNvPr id="4" name="Title 2">
            <a:extLst>
              <a:ext uri="{FF2B5EF4-FFF2-40B4-BE49-F238E27FC236}">
                <a16:creationId xmlns:a16="http://schemas.microsoft.com/office/drawing/2014/main" id="{FBB23CDC-B5E5-905C-2068-2506C646B1FC}"/>
              </a:ext>
            </a:extLst>
          </p:cNvPr>
          <p:cNvSpPr txBox="1">
            <a:spLocks/>
          </p:cNvSpPr>
          <p:nvPr>
            <p:custDataLst>
              <p:tags r:id="rId3"/>
            </p:custDataLst>
          </p:nvPr>
        </p:nvSpPr>
        <p:spPr>
          <a:xfrm>
            <a:off x="685800" y="76122"/>
            <a:ext cx="10439400" cy="457278"/>
          </a:xfrm>
          <a:prstGeom prst="rect">
            <a:avLst/>
          </a:prstGeom>
          <a:effectLst>
            <a:outerShdw blurRad="50800" dist="38100" dir="2700000" algn="tl" rotWithShape="0">
              <a:prstClr val="black">
                <a:alpha val="40000"/>
              </a:prstClr>
            </a:outerShdw>
          </a:effectLst>
        </p:spPr>
        <p:txBody>
          <a:bodyP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rPr>
              <a:t>State of Australian Economy During the Global Financial Crisis</a:t>
            </a:r>
          </a:p>
        </p:txBody>
      </p:sp>
      <p:sp>
        <p:nvSpPr>
          <p:cNvPr id="5" name="TextBox 4">
            <a:extLst>
              <a:ext uri="{FF2B5EF4-FFF2-40B4-BE49-F238E27FC236}">
                <a16:creationId xmlns:a16="http://schemas.microsoft.com/office/drawing/2014/main" id="{B85066DF-9945-C277-5653-A5E200577E51}"/>
              </a:ext>
            </a:extLst>
          </p:cNvPr>
          <p:cNvSpPr txBox="1"/>
          <p:nvPr/>
        </p:nvSpPr>
        <p:spPr>
          <a:xfrm>
            <a:off x="762000" y="990600"/>
            <a:ext cx="10668000" cy="5632311"/>
          </a:xfrm>
          <a:prstGeom prst="rect">
            <a:avLst/>
          </a:prstGeom>
          <a:noFill/>
        </p:spPr>
        <p:txBody>
          <a:bodyPr wrap="square" rtlCol="0">
            <a:spAutoFit/>
          </a:bodyPr>
          <a:lstStyle/>
          <a:p>
            <a:pPr marL="800100" lvl="1" indent="-342900">
              <a:buFont typeface="Arial" panose="020B0604020202020204" pitchFamily="34" charset="0"/>
              <a:buChar char="•"/>
            </a:pPr>
            <a:r>
              <a:rPr lang="en-US" sz="2400" dirty="0"/>
              <a:t>Entered crisis period with </a:t>
            </a:r>
            <a:r>
              <a:rPr lang="en-US" sz="2400" dirty="0">
                <a:solidFill>
                  <a:srgbClr val="FF0000"/>
                </a:solidFill>
              </a:rPr>
              <a:t>budget surpluses</a:t>
            </a:r>
            <a:r>
              <a:rPr lang="en-US" sz="2400" dirty="0"/>
              <a:t>.</a:t>
            </a:r>
          </a:p>
          <a:p>
            <a:pPr lvl="1"/>
            <a:endParaRPr lang="en-US" sz="2400" dirty="0"/>
          </a:p>
          <a:p>
            <a:pPr marL="800100" lvl="1" indent="-342900">
              <a:buFont typeface="Arial" panose="020B0604020202020204" pitchFamily="34" charset="0"/>
              <a:buChar char="•"/>
            </a:pPr>
            <a:r>
              <a:rPr lang="en-US" sz="2400" dirty="0">
                <a:solidFill>
                  <a:srgbClr val="FF0000"/>
                </a:solidFill>
              </a:rPr>
              <a:t>Financial system </a:t>
            </a:r>
            <a:r>
              <a:rPr lang="en-US" sz="2400" dirty="0"/>
              <a:t>remained sound – top Australian banks still rated AA or better.</a:t>
            </a:r>
          </a:p>
          <a:p>
            <a:pPr lvl="1"/>
            <a:endParaRPr lang="en-US" sz="2400" dirty="0"/>
          </a:p>
          <a:p>
            <a:pPr marL="800100" lvl="1" indent="-342900">
              <a:buFont typeface="Arial" panose="020B0604020202020204" pitchFamily="34" charset="0"/>
              <a:buChar char="•"/>
            </a:pPr>
            <a:r>
              <a:rPr lang="en-US" sz="2400" dirty="0">
                <a:solidFill>
                  <a:srgbClr val="FF0000"/>
                </a:solidFill>
              </a:rPr>
              <a:t>Exports began to recover </a:t>
            </a:r>
            <a:r>
              <a:rPr lang="en-US" sz="2400" dirty="0"/>
              <a:t>quickly in early 2009 because of East Asian growth.</a:t>
            </a:r>
          </a:p>
          <a:p>
            <a:pPr lvl="1"/>
            <a:endParaRPr lang="en-US" sz="2400" dirty="0"/>
          </a:p>
          <a:p>
            <a:pPr marL="800100" lvl="1" indent="-342900">
              <a:buFont typeface="Arial" panose="020B0604020202020204" pitchFamily="34" charset="0"/>
              <a:buChar char="•"/>
            </a:pPr>
            <a:r>
              <a:rPr lang="en-US" sz="2400" dirty="0"/>
              <a:t>The </a:t>
            </a:r>
            <a:r>
              <a:rPr lang="en-US" sz="2400" dirty="0">
                <a:solidFill>
                  <a:srgbClr val="FF0000"/>
                </a:solidFill>
              </a:rPr>
              <a:t>RBA cash rate </a:t>
            </a:r>
            <a:r>
              <a:rPr lang="en-US" sz="2400" dirty="0"/>
              <a:t>bottomed out at 3%, far above the zero lower bound.</a:t>
            </a:r>
          </a:p>
          <a:p>
            <a:pPr lvl="1"/>
            <a:endParaRPr lang="en-US" sz="2400" dirty="0"/>
          </a:p>
          <a:p>
            <a:pPr lvl="1"/>
            <a:endParaRPr lang="en-US" sz="2400" dirty="0"/>
          </a:p>
          <a:p>
            <a:pPr lvl="1"/>
            <a:endParaRPr lang="en-US" sz="2400" dirty="0"/>
          </a:p>
          <a:p>
            <a:pPr marL="800100" lvl="1" indent="-342900">
              <a:buFont typeface="Arial" panose="020B0604020202020204" pitchFamily="34" charset="0"/>
              <a:buChar char="•"/>
            </a:pPr>
            <a:r>
              <a:rPr lang="en-US" sz="2400" dirty="0"/>
              <a:t>Nevertheless, Australia enacted </a:t>
            </a:r>
            <a:r>
              <a:rPr lang="en-US" sz="2400" dirty="0">
                <a:solidFill>
                  <a:srgbClr val="FF0000"/>
                </a:solidFill>
              </a:rPr>
              <a:t>huge fiscal stimulus. </a:t>
            </a:r>
          </a:p>
          <a:p>
            <a:pPr lvl="1"/>
            <a:endParaRPr lang="en-US" sz="2400" dirty="0">
              <a:solidFill>
                <a:srgbClr val="FF0000"/>
              </a:solidFill>
            </a:endParaRPr>
          </a:p>
          <a:p>
            <a:pPr marL="1257300" lvl="2" indent="-342900">
              <a:buFont typeface="Wingdings" panose="05000000000000000000" pitchFamily="2" charset="2"/>
              <a:buChar char="Ø"/>
            </a:pPr>
            <a:r>
              <a:rPr lang="en-US" sz="2400" dirty="0"/>
              <a:t>According to Oct. 2009 Senate report, they did so because of the dire IMF predictions for the global economy.</a:t>
            </a:r>
          </a:p>
        </p:txBody>
      </p:sp>
    </p:spTree>
    <p:extLst>
      <p:ext uri="{BB962C8B-B14F-4D97-AF65-F5344CB8AC3E}">
        <p14:creationId xmlns:p14="http://schemas.microsoft.com/office/powerpoint/2010/main" val="402886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29B43-354C-EC3B-0C62-5491B359B29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B99F3D2A-93A1-5FA6-B0EC-A252CE6A0CA1}"/>
              </a:ext>
            </a:extLst>
          </p:cNvPr>
          <p:cNvSpPr/>
          <p:nvPr>
            <p:custDataLst>
              <p:tags r:id="rId1"/>
            </p:custDataLst>
          </p:nvPr>
        </p:nvSpPr>
        <p:spPr>
          <a:xfrm>
            <a:off x="0" y="8792"/>
            <a:ext cx="12192000" cy="600808"/>
          </a:xfrm>
          <a:prstGeom prst="rect">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0CBA69DA-C5AD-F366-7859-FCE529397EFF}"/>
              </a:ext>
            </a:extLst>
          </p:cNvPr>
          <p:cNvSpPr>
            <a:spLocks noGrp="1"/>
          </p:cNvSpPr>
          <p:nvPr>
            <p:ph type="sldNum" sz="quarter" idx="12"/>
            <p:custDataLst>
              <p:tags r:id="rId2"/>
            </p:custDataLst>
          </p:nvPr>
        </p:nvSpPr>
        <p:spPr/>
        <p:txBody>
          <a:bodyPr/>
          <a:lstStyle/>
          <a:p>
            <a:fld id="{EB727A59-F01E-43BC-BF0A-5533339D486C}" type="slidenum">
              <a:rPr lang="en-US" smtClean="0"/>
              <a:t>41</a:t>
            </a:fld>
            <a:endParaRPr lang="en-US"/>
          </a:p>
        </p:txBody>
      </p:sp>
      <p:sp>
        <p:nvSpPr>
          <p:cNvPr id="4" name="Title 2">
            <a:extLst>
              <a:ext uri="{FF2B5EF4-FFF2-40B4-BE49-F238E27FC236}">
                <a16:creationId xmlns:a16="http://schemas.microsoft.com/office/drawing/2014/main" id="{6ECEC40D-FDDC-1B9C-9D3A-E5E240BF70D6}"/>
              </a:ext>
            </a:extLst>
          </p:cNvPr>
          <p:cNvSpPr txBox="1">
            <a:spLocks/>
          </p:cNvSpPr>
          <p:nvPr>
            <p:custDataLst>
              <p:tags r:id="rId3"/>
            </p:custDataLst>
          </p:nvPr>
        </p:nvSpPr>
        <p:spPr>
          <a:xfrm>
            <a:off x="685800" y="76122"/>
            <a:ext cx="10439400" cy="533478"/>
          </a:xfrm>
          <a:prstGeom prst="rect">
            <a:avLst/>
          </a:prstGeom>
          <a:effectLst>
            <a:outerShdw blurRad="50800" dist="38100" dir="2700000" algn="tl" rotWithShape="0">
              <a:prstClr val="black">
                <a:alpha val="40000"/>
              </a:prstClr>
            </a:outerShdw>
          </a:effectLst>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rPr>
              <a:t>Australia 2008-2009 Stimulus Payments</a:t>
            </a:r>
          </a:p>
        </p:txBody>
      </p:sp>
      <p:sp>
        <p:nvSpPr>
          <p:cNvPr id="5" name="TextBox 4">
            <a:extLst>
              <a:ext uri="{FF2B5EF4-FFF2-40B4-BE49-F238E27FC236}">
                <a16:creationId xmlns:a16="http://schemas.microsoft.com/office/drawing/2014/main" id="{F2D08E3E-C35A-3A06-4CDF-F4E4139CB381}"/>
              </a:ext>
            </a:extLst>
          </p:cNvPr>
          <p:cNvSpPr txBox="1"/>
          <p:nvPr/>
        </p:nvSpPr>
        <p:spPr>
          <a:xfrm>
            <a:off x="762000" y="927384"/>
            <a:ext cx="10668000" cy="5262979"/>
          </a:xfrm>
          <a:prstGeom prst="rect">
            <a:avLst/>
          </a:prstGeom>
          <a:noFill/>
        </p:spPr>
        <p:txBody>
          <a:bodyPr wrap="square" rtlCol="0">
            <a:spAutoFit/>
          </a:bodyPr>
          <a:lstStyle/>
          <a:p>
            <a:pPr marL="342900" indent="-342900">
              <a:buFont typeface="Arial" panose="020B0604020202020204" pitchFamily="34" charset="0"/>
              <a:buChar char="•"/>
            </a:pPr>
            <a:r>
              <a:rPr lang="en-US" sz="2400" dirty="0"/>
              <a:t>Australia had the third-highest stimulus payments during GFC (after USA &amp; South Korea) </a:t>
            </a:r>
            <a:r>
              <a:rPr lang="en-US" sz="2400" dirty="0">
                <a:solidFill>
                  <a:srgbClr val="FF0000"/>
                </a:solidFill>
              </a:rPr>
              <a:t>– over 4 % of 2008 GDP</a:t>
            </a:r>
            <a:r>
              <a:rPr lang="en-US" sz="2400" dirty="0"/>
              <a:t>.</a:t>
            </a:r>
          </a:p>
          <a:p>
            <a:endParaRPr lang="en-US" sz="2400" dirty="0"/>
          </a:p>
          <a:p>
            <a:endParaRPr lang="en-US" sz="2400" dirty="0"/>
          </a:p>
          <a:p>
            <a:pPr marL="342900" indent="-342900">
              <a:buFont typeface="Arial" panose="020B0604020202020204" pitchFamily="34" charset="0"/>
              <a:buChar char="•"/>
            </a:pPr>
            <a:r>
              <a:rPr lang="en-US" sz="2400" dirty="0"/>
              <a:t>AU$ </a:t>
            </a:r>
            <a:r>
              <a:rPr lang="en-US" sz="2400" dirty="0">
                <a:solidFill>
                  <a:srgbClr val="FF0000"/>
                </a:solidFill>
              </a:rPr>
              <a:t>10.4 billion </a:t>
            </a:r>
            <a:r>
              <a:rPr lang="en-US" sz="2400" dirty="0"/>
              <a:t>in transfers to households – announced Oct. 2008, disbursed Dec.</a:t>
            </a:r>
          </a:p>
          <a:p>
            <a:pPr lvl="1"/>
            <a:endParaRPr lang="en-US" sz="2400" dirty="0"/>
          </a:p>
          <a:p>
            <a:pPr lvl="1"/>
            <a:endParaRPr lang="en-US" sz="2400" dirty="0"/>
          </a:p>
          <a:p>
            <a:pPr marL="342900" indent="-342900">
              <a:buFont typeface="Arial" panose="020B0604020202020204" pitchFamily="34" charset="0"/>
              <a:buChar char="•"/>
            </a:pPr>
            <a:r>
              <a:rPr lang="en-US" sz="2400" dirty="0"/>
              <a:t>AU$ </a:t>
            </a:r>
            <a:r>
              <a:rPr lang="en-US" sz="2400" dirty="0">
                <a:solidFill>
                  <a:srgbClr val="FF0000"/>
                </a:solidFill>
              </a:rPr>
              <a:t>42 billion</a:t>
            </a:r>
            <a:r>
              <a:rPr lang="en-US" sz="2400" dirty="0"/>
              <a:t> – announced Feb. 2009</a:t>
            </a:r>
          </a:p>
          <a:p>
            <a:pPr marL="342900" indent="-342900">
              <a:buFont typeface="Arial" panose="020B0604020202020204" pitchFamily="34" charset="0"/>
              <a:buChar char="•"/>
            </a:pPr>
            <a:endParaRPr lang="en-US" sz="2400" dirty="0"/>
          </a:p>
          <a:p>
            <a:pPr marL="800100" lvl="1" indent="-342900">
              <a:buFont typeface="Wingdings" panose="05000000000000000000" pitchFamily="2" charset="2"/>
              <a:buChar char="Ø"/>
            </a:pPr>
            <a:r>
              <a:rPr lang="en-US" sz="2400" dirty="0"/>
              <a:t>AU$12.7 was transfers, disbursed in Apr. 2009</a:t>
            </a:r>
          </a:p>
          <a:p>
            <a:pPr marL="800100" lvl="1" indent="-342900">
              <a:buFont typeface="Wingdings" panose="05000000000000000000" pitchFamily="2" charset="2"/>
              <a:buChar char="Ø"/>
            </a:pPr>
            <a:r>
              <a:rPr lang="en-US" sz="2400" dirty="0"/>
              <a:t>AU$ 26 billion in infrastructure investment</a:t>
            </a:r>
          </a:p>
          <a:p>
            <a:endParaRPr lang="en-US" sz="2400" dirty="0"/>
          </a:p>
          <a:p>
            <a:endParaRPr lang="en-US" sz="2400" dirty="0"/>
          </a:p>
          <a:p>
            <a:pPr marL="342900" indent="-342900">
              <a:buFont typeface="Arial" panose="020B0604020202020204" pitchFamily="34" charset="0"/>
              <a:buChar char="•"/>
            </a:pPr>
            <a:r>
              <a:rPr lang="en-US" sz="2400" dirty="0"/>
              <a:t>AU$ </a:t>
            </a:r>
            <a:r>
              <a:rPr lang="en-US" sz="2400" dirty="0">
                <a:solidFill>
                  <a:srgbClr val="FF0000"/>
                </a:solidFill>
              </a:rPr>
              <a:t>22 billion </a:t>
            </a:r>
            <a:r>
              <a:rPr lang="en-US" sz="2400" dirty="0"/>
              <a:t>additional for infrastructure, announced May 2009.</a:t>
            </a:r>
          </a:p>
        </p:txBody>
      </p:sp>
    </p:spTree>
    <p:extLst>
      <p:ext uri="{BB962C8B-B14F-4D97-AF65-F5344CB8AC3E}">
        <p14:creationId xmlns:p14="http://schemas.microsoft.com/office/powerpoint/2010/main" val="368995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0ECEA-5249-6EEA-6E09-01739CB1551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0385BE4-768F-8362-766C-738E40E5597B}"/>
              </a:ext>
            </a:extLst>
          </p:cNvPr>
          <p:cNvSpPr/>
          <p:nvPr>
            <p:custDataLst>
              <p:tags r:id="rId1"/>
            </p:custDataLst>
          </p:nvPr>
        </p:nvSpPr>
        <p:spPr>
          <a:xfrm>
            <a:off x="0" y="8792"/>
            <a:ext cx="12192000" cy="600808"/>
          </a:xfrm>
          <a:prstGeom prst="rect">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EA4F8DF7-27A8-39C3-A66F-3F48395F882B}"/>
              </a:ext>
            </a:extLst>
          </p:cNvPr>
          <p:cNvSpPr>
            <a:spLocks noGrp="1"/>
          </p:cNvSpPr>
          <p:nvPr>
            <p:ph type="sldNum" sz="quarter" idx="12"/>
            <p:custDataLst>
              <p:tags r:id="rId2"/>
            </p:custDataLst>
          </p:nvPr>
        </p:nvSpPr>
        <p:spPr/>
        <p:txBody>
          <a:bodyPr/>
          <a:lstStyle/>
          <a:p>
            <a:fld id="{EB727A59-F01E-43BC-BF0A-5533339D486C}" type="slidenum">
              <a:rPr lang="en-US" smtClean="0"/>
              <a:t>42</a:t>
            </a:fld>
            <a:endParaRPr lang="en-US"/>
          </a:p>
        </p:txBody>
      </p:sp>
      <p:sp>
        <p:nvSpPr>
          <p:cNvPr id="4" name="Title 2">
            <a:extLst>
              <a:ext uri="{FF2B5EF4-FFF2-40B4-BE49-F238E27FC236}">
                <a16:creationId xmlns:a16="http://schemas.microsoft.com/office/drawing/2014/main" id="{45E9F3FD-230D-DF49-4B89-EB60C917743B}"/>
              </a:ext>
            </a:extLst>
          </p:cNvPr>
          <p:cNvSpPr txBox="1">
            <a:spLocks/>
          </p:cNvSpPr>
          <p:nvPr>
            <p:custDataLst>
              <p:tags r:id="rId3"/>
            </p:custDataLst>
          </p:nvPr>
        </p:nvSpPr>
        <p:spPr>
          <a:xfrm>
            <a:off x="809719" y="62478"/>
            <a:ext cx="10439400" cy="547122"/>
          </a:xfrm>
          <a:prstGeom prst="rect">
            <a:avLst/>
          </a:prstGeom>
          <a:effectLst>
            <a:outerShdw blurRad="50800" dist="38100" dir="2700000" algn="tl" rotWithShape="0">
              <a:prstClr val="black">
                <a:alpha val="40000"/>
              </a:prstClr>
            </a:outerShdw>
          </a:effectLst>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rPr>
              <a:t>Australia Disposable Income and Consumption</a:t>
            </a:r>
          </a:p>
        </p:txBody>
      </p:sp>
      <p:sp>
        <p:nvSpPr>
          <p:cNvPr id="10" name="TextBox 9">
            <a:extLst>
              <a:ext uri="{FF2B5EF4-FFF2-40B4-BE49-F238E27FC236}">
                <a16:creationId xmlns:a16="http://schemas.microsoft.com/office/drawing/2014/main" id="{A59A673A-35F4-A4CC-57FA-90D4E2107D37}"/>
              </a:ext>
            </a:extLst>
          </p:cNvPr>
          <p:cNvSpPr txBox="1"/>
          <p:nvPr/>
        </p:nvSpPr>
        <p:spPr>
          <a:xfrm>
            <a:off x="7185667" y="6184064"/>
            <a:ext cx="4063452" cy="369332"/>
          </a:xfrm>
          <a:prstGeom prst="rect">
            <a:avLst/>
          </a:prstGeom>
          <a:noFill/>
        </p:spPr>
        <p:txBody>
          <a:bodyPr wrap="square" rtlCol="0">
            <a:spAutoFit/>
          </a:bodyPr>
          <a:lstStyle/>
          <a:p>
            <a:r>
              <a:rPr lang="en-US" dirty="0"/>
              <a:t>Billions of 2008q3 AU$, quarterly rates.</a:t>
            </a:r>
          </a:p>
        </p:txBody>
      </p:sp>
      <p:pic>
        <p:nvPicPr>
          <p:cNvPr id="8" name="Picture 7">
            <a:extLst>
              <a:ext uri="{FF2B5EF4-FFF2-40B4-BE49-F238E27FC236}">
                <a16:creationId xmlns:a16="http://schemas.microsoft.com/office/drawing/2014/main" id="{71B17272-F250-88AC-357F-C716E7C337BF}"/>
              </a:ext>
            </a:extLst>
          </p:cNvPr>
          <p:cNvPicPr>
            <a:picLocks noChangeAspect="1"/>
          </p:cNvPicPr>
          <p:nvPr/>
        </p:nvPicPr>
        <p:blipFill>
          <a:blip r:embed="rId6"/>
          <a:stretch>
            <a:fillRect/>
          </a:stretch>
        </p:blipFill>
        <p:spPr>
          <a:xfrm>
            <a:off x="2057400" y="892332"/>
            <a:ext cx="7716441" cy="5152868"/>
          </a:xfrm>
          <a:prstGeom prst="rect">
            <a:avLst/>
          </a:prstGeom>
        </p:spPr>
      </p:pic>
      <p:cxnSp>
        <p:nvCxnSpPr>
          <p:cNvPr id="5" name="Straight Arrow Connector 4">
            <a:extLst>
              <a:ext uri="{FF2B5EF4-FFF2-40B4-BE49-F238E27FC236}">
                <a16:creationId xmlns:a16="http://schemas.microsoft.com/office/drawing/2014/main" id="{6127E43C-6E6A-52C1-86E6-D4BBBDA98E34}"/>
              </a:ext>
            </a:extLst>
          </p:cNvPr>
          <p:cNvCxnSpPr/>
          <p:nvPr/>
        </p:nvCxnSpPr>
        <p:spPr>
          <a:xfrm>
            <a:off x="4419600" y="1752600"/>
            <a:ext cx="304800" cy="304800"/>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 name="Straight Arrow Connector 6">
            <a:extLst>
              <a:ext uri="{FF2B5EF4-FFF2-40B4-BE49-F238E27FC236}">
                <a16:creationId xmlns:a16="http://schemas.microsoft.com/office/drawing/2014/main" id="{368C8447-FA9E-65C6-05C6-B5A9265EE2BE}"/>
              </a:ext>
            </a:extLst>
          </p:cNvPr>
          <p:cNvCxnSpPr/>
          <p:nvPr/>
        </p:nvCxnSpPr>
        <p:spPr>
          <a:xfrm>
            <a:off x="5791200" y="1295400"/>
            <a:ext cx="304800" cy="304800"/>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 name="TextBox 8">
            <a:extLst>
              <a:ext uri="{FF2B5EF4-FFF2-40B4-BE49-F238E27FC236}">
                <a16:creationId xmlns:a16="http://schemas.microsoft.com/office/drawing/2014/main" id="{10724493-1440-667D-CEC4-153F3CDC4B07}"/>
              </a:ext>
            </a:extLst>
          </p:cNvPr>
          <p:cNvSpPr txBox="1"/>
          <p:nvPr/>
        </p:nvSpPr>
        <p:spPr>
          <a:xfrm>
            <a:off x="3771900" y="1143000"/>
            <a:ext cx="1905000" cy="381000"/>
          </a:xfrm>
          <a:prstGeom prst="rect">
            <a:avLst/>
          </a:prstGeom>
          <a:noFill/>
        </p:spPr>
        <p:txBody>
          <a:bodyPr wrap="square" rtlCol="0">
            <a:spAutoFit/>
          </a:bodyPr>
          <a:lstStyle/>
          <a:p>
            <a:r>
              <a:rPr lang="en-US" dirty="0"/>
              <a:t>Transfer payments</a:t>
            </a:r>
          </a:p>
        </p:txBody>
      </p:sp>
    </p:spTree>
    <p:extLst>
      <p:ext uri="{BB962C8B-B14F-4D97-AF65-F5344CB8AC3E}">
        <p14:creationId xmlns:p14="http://schemas.microsoft.com/office/powerpoint/2010/main" val="8453897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13F66-0451-CBDC-3E2C-81AFD04AFB0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2D9B4CD-D60A-9C14-0EFD-499DB3B074BF}"/>
              </a:ext>
            </a:extLst>
          </p:cNvPr>
          <p:cNvSpPr/>
          <p:nvPr>
            <p:custDataLst>
              <p:tags r:id="rId1"/>
            </p:custDataLst>
          </p:nvPr>
        </p:nvSpPr>
        <p:spPr>
          <a:xfrm>
            <a:off x="0" y="8792"/>
            <a:ext cx="12192000" cy="600808"/>
          </a:xfrm>
          <a:prstGeom prst="rect">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B4D00CDC-0B3F-DCBC-8610-71EF9531A86D}"/>
              </a:ext>
            </a:extLst>
          </p:cNvPr>
          <p:cNvSpPr>
            <a:spLocks noGrp="1"/>
          </p:cNvSpPr>
          <p:nvPr>
            <p:ph type="sldNum" sz="quarter" idx="12"/>
            <p:custDataLst>
              <p:tags r:id="rId2"/>
            </p:custDataLst>
          </p:nvPr>
        </p:nvSpPr>
        <p:spPr/>
        <p:txBody>
          <a:bodyPr/>
          <a:lstStyle/>
          <a:p>
            <a:fld id="{EB727A59-F01E-43BC-BF0A-5533339D486C}" type="slidenum">
              <a:rPr lang="en-US" smtClean="0"/>
              <a:t>43</a:t>
            </a:fld>
            <a:endParaRPr lang="en-US"/>
          </a:p>
        </p:txBody>
      </p:sp>
      <p:sp>
        <p:nvSpPr>
          <p:cNvPr id="4" name="Title 2">
            <a:extLst>
              <a:ext uri="{FF2B5EF4-FFF2-40B4-BE49-F238E27FC236}">
                <a16:creationId xmlns:a16="http://schemas.microsoft.com/office/drawing/2014/main" id="{29877034-4FE5-45F9-6572-EE956BB12FD8}"/>
              </a:ext>
            </a:extLst>
          </p:cNvPr>
          <p:cNvSpPr txBox="1">
            <a:spLocks/>
          </p:cNvSpPr>
          <p:nvPr>
            <p:custDataLst>
              <p:tags r:id="rId3"/>
            </p:custDataLst>
          </p:nvPr>
        </p:nvSpPr>
        <p:spPr>
          <a:xfrm>
            <a:off x="809719" y="62478"/>
            <a:ext cx="10439400" cy="547122"/>
          </a:xfrm>
          <a:prstGeom prst="rect">
            <a:avLst/>
          </a:prstGeom>
          <a:effectLst>
            <a:outerShdw blurRad="50800" dist="38100" dir="2700000" algn="tl" rotWithShape="0">
              <a:prstClr val="black">
                <a:alpha val="40000"/>
              </a:prstClr>
            </a:outerShdw>
          </a:effectLst>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rPr>
              <a:t>Australia Disposable Income and Saving</a:t>
            </a:r>
          </a:p>
        </p:txBody>
      </p:sp>
      <p:pic>
        <p:nvPicPr>
          <p:cNvPr id="5" name="Picture 4">
            <a:extLst>
              <a:ext uri="{FF2B5EF4-FFF2-40B4-BE49-F238E27FC236}">
                <a16:creationId xmlns:a16="http://schemas.microsoft.com/office/drawing/2014/main" id="{3B1192DC-8F34-9023-3471-937F140B28AD}"/>
              </a:ext>
            </a:extLst>
          </p:cNvPr>
          <p:cNvPicPr>
            <a:picLocks noChangeAspect="1"/>
          </p:cNvPicPr>
          <p:nvPr/>
        </p:nvPicPr>
        <p:blipFill>
          <a:blip r:embed="rId6"/>
          <a:stretch>
            <a:fillRect/>
          </a:stretch>
        </p:blipFill>
        <p:spPr>
          <a:xfrm>
            <a:off x="2362200" y="866933"/>
            <a:ext cx="7570506" cy="5055416"/>
          </a:xfrm>
          <a:prstGeom prst="rect">
            <a:avLst/>
          </a:prstGeom>
        </p:spPr>
      </p:pic>
      <p:sp>
        <p:nvSpPr>
          <p:cNvPr id="3" name="TextBox 2">
            <a:extLst>
              <a:ext uri="{FF2B5EF4-FFF2-40B4-BE49-F238E27FC236}">
                <a16:creationId xmlns:a16="http://schemas.microsoft.com/office/drawing/2014/main" id="{D87C8088-2531-F8DD-59E5-A3A563A45290}"/>
              </a:ext>
            </a:extLst>
          </p:cNvPr>
          <p:cNvSpPr txBox="1"/>
          <p:nvPr/>
        </p:nvSpPr>
        <p:spPr>
          <a:xfrm>
            <a:off x="7185667" y="6184064"/>
            <a:ext cx="4063452" cy="369332"/>
          </a:xfrm>
          <a:prstGeom prst="rect">
            <a:avLst/>
          </a:prstGeom>
          <a:noFill/>
        </p:spPr>
        <p:txBody>
          <a:bodyPr wrap="square" rtlCol="0">
            <a:spAutoFit/>
          </a:bodyPr>
          <a:lstStyle/>
          <a:p>
            <a:r>
              <a:rPr lang="en-US" dirty="0"/>
              <a:t>Billions of 2008q3 AU$, quarterly rates.</a:t>
            </a:r>
          </a:p>
        </p:txBody>
      </p:sp>
      <p:cxnSp>
        <p:nvCxnSpPr>
          <p:cNvPr id="7" name="Straight Arrow Connector 6">
            <a:extLst>
              <a:ext uri="{FF2B5EF4-FFF2-40B4-BE49-F238E27FC236}">
                <a16:creationId xmlns:a16="http://schemas.microsoft.com/office/drawing/2014/main" id="{4AC5A5F6-4A22-0299-8F49-2EE357FAD4F7}"/>
              </a:ext>
            </a:extLst>
          </p:cNvPr>
          <p:cNvCxnSpPr/>
          <p:nvPr/>
        </p:nvCxnSpPr>
        <p:spPr>
          <a:xfrm>
            <a:off x="4724400" y="1676400"/>
            <a:ext cx="304800" cy="304800"/>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 name="Straight Arrow Connector 7">
            <a:extLst>
              <a:ext uri="{FF2B5EF4-FFF2-40B4-BE49-F238E27FC236}">
                <a16:creationId xmlns:a16="http://schemas.microsoft.com/office/drawing/2014/main" id="{870127BA-47DE-4A39-10FE-46FCC923FB68}"/>
              </a:ext>
            </a:extLst>
          </p:cNvPr>
          <p:cNvCxnSpPr/>
          <p:nvPr/>
        </p:nvCxnSpPr>
        <p:spPr>
          <a:xfrm>
            <a:off x="6029419" y="1295400"/>
            <a:ext cx="304800" cy="304800"/>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 name="TextBox 8">
            <a:extLst>
              <a:ext uri="{FF2B5EF4-FFF2-40B4-BE49-F238E27FC236}">
                <a16:creationId xmlns:a16="http://schemas.microsoft.com/office/drawing/2014/main" id="{3CE828E9-7AF5-E988-B506-8C30614A3F2A}"/>
              </a:ext>
            </a:extLst>
          </p:cNvPr>
          <p:cNvSpPr txBox="1"/>
          <p:nvPr/>
        </p:nvSpPr>
        <p:spPr>
          <a:xfrm>
            <a:off x="4076700" y="1080655"/>
            <a:ext cx="1905000" cy="381000"/>
          </a:xfrm>
          <a:prstGeom prst="rect">
            <a:avLst/>
          </a:prstGeom>
          <a:noFill/>
        </p:spPr>
        <p:txBody>
          <a:bodyPr wrap="square" rtlCol="0">
            <a:spAutoFit/>
          </a:bodyPr>
          <a:lstStyle/>
          <a:p>
            <a:r>
              <a:rPr lang="en-US" dirty="0"/>
              <a:t>Transfer payments</a:t>
            </a:r>
          </a:p>
        </p:txBody>
      </p:sp>
    </p:spTree>
    <p:extLst>
      <p:ext uri="{BB962C8B-B14F-4D97-AF65-F5344CB8AC3E}">
        <p14:creationId xmlns:p14="http://schemas.microsoft.com/office/powerpoint/2010/main" val="20121189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2F76B-C929-E8B7-DBD5-5B318B0ED314}"/>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FB3DF74F-E611-A417-5BB5-C8103543BC3C}"/>
              </a:ext>
            </a:extLst>
          </p:cNvPr>
          <p:cNvPicPr>
            <a:picLocks noChangeAspect="1"/>
          </p:cNvPicPr>
          <p:nvPr/>
        </p:nvPicPr>
        <p:blipFill>
          <a:blip r:embed="rId6"/>
          <a:stretch>
            <a:fillRect/>
          </a:stretch>
        </p:blipFill>
        <p:spPr>
          <a:xfrm>
            <a:off x="1550490" y="1174751"/>
            <a:ext cx="9091019" cy="5181600"/>
          </a:xfrm>
          <a:prstGeom prst="rect">
            <a:avLst/>
          </a:prstGeom>
        </p:spPr>
      </p:pic>
      <p:sp>
        <p:nvSpPr>
          <p:cNvPr id="6" name="Rectangle 5">
            <a:extLst>
              <a:ext uri="{FF2B5EF4-FFF2-40B4-BE49-F238E27FC236}">
                <a16:creationId xmlns:a16="http://schemas.microsoft.com/office/drawing/2014/main" id="{DD1EAC22-E3F3-C842-EE17-5068F0BFC4CA}"/>
              </a:ext>
            </a:extLst>
          </p:cNvPr>
          <p:cNvSpPr/>
          <p:nvPr>
            <p:custDataLst>
              <p:tags r:id="rId1"/>
            </p:custDataLst>
          </p:nvPr>
        </p:nvSpPr>
        <p:spPr>
          <a:xfrm>
            <a:off x="0" y="8792"/>
            <a:ext cx="12192000" cy="600808"/>
          </a:xfrm>
          <a:prstGeom prst="rect">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35832B63-365D-05FE-1EDF-E5899E179F96}"/>
              </a:ext>
            </a:extLst>
          </p:cNvPr>
          <p:cNvSpPr>
            <a:spLocks noGrp="1"/>
          </p:cNvSpPr>
          <p:nvPr>
            <p:ph type="sldNum" sz="quarter" idx="12"/>
            <p:custDataLst>
              <p:tags r:id="rId2"/>
            </p:custDataLst>
          </p:nvPr>
        </p:nvSpPr>
        <p:spPr/>
        <p:txBody>
          <a:bodyPr/>
          <a:lstStyle/>
          <a:p>
            <a:fld id="{EB727A59-F01E-43BC-BF0A-5533339D486C}" type="slidenum">
              <a:rPr lang="en-US" smtClean="0"/>
              <a:t>44</a:t>
            </a:fld>
            <a:endParaRPr lang="en-US"/>
          </a:p>
        </p:txBody>
      </p:sp>
      <p:sp>
        <p:nvSpPr>
          <p:cNvPr id="4" name="Title 2">
            <a:extLst>
              <a:ext uri="{FF2B5EF4-FFF2-40B4-BE49-F238E27FC236}">
                <a16:creationId xmlns:a16="http://schemas.microsoft.com/office/drawing/2014/main" id="{00FD1492-316D-3202-98B6-1ED08D237FAA}"/>
              </a:ext>
            </a:extLst>
          </p:cNvPr>
          <p:cNvSpPr txBox="1">
            <a:spLocks/>
          </p:cNvSpPr>
          <p:nvPr>
            <p:custDataLst>
              <p:tags r:id="rId3"/>
            </p:custDataLst>
          </p:nvPr>
        </p:nvSpPr>
        <p:spPr>
          <a:xfrm>
            <a:off x="809719" y="62478"/>
            <a:ext cx="10439400" cy="547122"/>
          </a:xfrm>
          <a:prstGeom prst="rect">
            <a:avLst/>
          </a:prstGeom>
          <a:effectLst>
            <a:outerShdw blurRad="50800" dist="38100" dir="2700000" algn="tl" rotWithShape="0">
              <a:prstClr val="black">
                <a:alpha val="40000"/>
              </a:prstClr>
            </a:outerShdw>
          </a:effectLst>
        </p:spPr>
        <p:txBody>
          <a:bodyP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rPr>
              <a:t>Australia Monetary Rates and Government Purchases</a:t>
            </a:r>
          </a:p>
        </p:txBody>
      </p:sp>
      <p:cxnSp>
        <p:nvCxnSpPr>
          <p:cNvPr id="3" name="Straight Arrow Connector 2">
            <a:extLst>
              <a:ext uri="{FF2B5EF4-FFF2-40B4-BE49-F238E27FC236}">
                <a16:creationId xmlns:a16="http://schemas.microsoft.com/office/drawing/2014/main" id="{C3461A45-F12E-60F4-1576-2087CEE6BEE2}"/>
              </a:ext>
            </a:extLst>
          </p:cNvPr>
          <p:cNvCxnSpPr/>
          <p:nvPr/>
        </p:nvCxnSpPr>
        <p:spPr>
          <a:xfrm>
            <a:off x="8534400" y="2743200"/>
            <a:ext cx="304800" cy="304800"/>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D0FA3F01-13FA-00D9-9748-A64A4B4FB7C5}"/>
              </a:ext>
            </a:extLst>
          </p:cNvPr>
          <p:cNvSpPr txBox="1"/>
          <p:nvPr/>
        </p:nvSpPr>
        <p:spPr>
          <a:xfrm>
            <a:off x="7239000" y="2178049"/>
            <a:ext cx="1752600" cy="646331"/>
          </a:xfrm>
          <a:prstGeom prst="rect">
            <a:avLst/>
          </a:prstGeom>
          <a:noFill/>
        </p:spPr>
        <p:txBody>
          <a:bodyPr wrap="square" rtlCol="0">
            <a:spAutoFit/>
          </a:bodyPr>
          <a:lstStyle/>
          <a:p>
            <a:r>
              <a:rPr lang="en-US" dirty="0"/>
              <a:t>Infrastructure spending</a:t>
            </a:r>
          </a:p>
        </p:txBody>
      </p:sp>
    </p:spTree>
    <p:extLst>
      <p:ext uri="{BB962C8B-B14F-4D97-AF65-F5344CB8AC3E}">
        <p14:creationId xmlns:p14="http://schemas.microsoft.com/office/powerpoint/2010/main" val="4883332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8A139-E2DD-7FE9-CE7D-86DF457AD54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6DDAD09-2C7F-2611-30B8-4AFC4934072E}"/>
              </a:ext>
            </a:extLst>
          </p:cNvPr>
          <p:cNvSpPr/>
          <p:nvPr>
            <p:custDataLst>
              <p:tags r:id="rId1"/>
            </p:custDataLst>
          </p:nvPr>
        </p:nvSpPr>
        <p:spPr>
          <a:xfrm>
            <a:off x="0" y="8792"/>
            <a:ext cx="12192000" cy="600808"/>
          </a:xfrm>
          <a:prstGeom prst="rect">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13B2CE6A-EF67-E955-D3BC-76434E27B88A}"/>
              </a:ext>
            </a:extLst>
          </p:cNvPr>
          <p:cNvSpPr>
            <a:spLocks noGrp="1"/>
          </p:cNvSpPr>
          <p:nvPr>
            <p:ph type="sldNum" sz="quarter" idx="12"/>
            <p:custDataLst>
              <p:tags r:id="rId2"/>
            </p:custDataLst>
          </p:nvPr>
        </p:nvSpPr>
        <p:spPr/>
        <p:txBody>
          <a:bodyPr/>
          <a:lstStyle/>
          <a:p>
            <a:fld id="{EB727A59-F01E-43BC-BF0A-5533339D486C}" type="slidenum">
              <a:rPr lang="en-US" smtClean="0"/>
              <a:t>45</a:t>
            </a:fld>
            <a:endParaRPr lang="en-US" dirty="0"/>
          </a:p>
        </p:txBody>
      </p:sp>
      <p:sp>
        <p:nvSpPr>
          <p:cNvPr id="4" name="Title 2">
            <a:extLst>
              <a:ext uri="{FF2B5EF4-FFF2-40B4-BE49-F238E27FC236}">
                <a16:creationId xmlns:a16="http://schemas.microsoft.com/office/drawing/2014/main" id="{4898D02E-1A53-4254-301E-5C2C62168BA9}"/>
              </a:ext>
            </a:extLst>
          </p:cNvPr>
          <p:cNvSpPr txBox="1">
            <a:spLocks/>
          </p:cNvSpPr>
          <p:nvPr>
            <p:custDataLst>
              <p:tags r:id="rId3"/>
            </p:custDataLst>
          </p:nvPr>
        </p:nvSpPr>
        <p:spPr>
          <a:xfrm>
            <a:off x="685800" y="76122"/>
            <a:ext cx="10439400" cy="533478"/>
          </a:xfrm>
          <a:prstGeom prst="rect">
            <a:avLst/>
          </a:prstGeom>
          <a:effectLst>
            <a:outerShdw blurRad="50800" dist="38100" dir="2700000" algn="tl" rotWithShape="0">
              <a:prstClr val="black">
                <a:alpha val="40000"/>
              </a:prstClr>
            </a:outerShdw>
          </a:effectLst>
        </p:spPr>
        <p:txBody>
          <a:bodyP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rPr>
              <a:t>How Much Did the Fiscal Payments Stimulate the Economy? </a:t>
            </a:r>
          </a:p>
        </p:txBody>
      </p:sp>
      <p:sp>
        <p:nvSpPr>
          <p:cNvPr id="5" name="TextBox 4">
            <a:extLst>
              <a:ext uri="{FF2B5EF4-FFF2-40B4-BE49-F238E27FC236}">
                <a16:creationId xmlns:a16="http://schemas.microsoft.com/office/drawing/2014/main" id="{FA4FF739-541A-D406-AD83-F8A3E783C847}"/>
              </a:ext>
            </a:extLst>
          </p:cNvPr>
          <p:cNvSpPr txBox="1"/>
          <p:nvPr/>
        </p:nvSpPr>
        <p:spPr>
          <a:xfrm>
            <a:off x="838200" y="1524000"/>
            <a:ext cx="10668000" cy="4893647"/>
          </a:xfrm>
          <a:prstGeom prst="rect">
            <a:avLst/>
          </a:prstGeom>
          <a:noFill/>
        </p:spPr>
        <p:txBody>
          <a:bodyPr wrap="square" rtlCol="0">
            <a:spAutoFit/>
          </a:bodyPr>
          <a:lstStyle/>
          <a:p>
            <a:pPr marL="342900" marR="0" indent="-342900" algn="just">
              <a:buFont typeface="Arial" panose="020B0604020202020204" pitchFamily="34" charset="0"/>
              <a:buChar char="•"/>
            </a:pPr>
            <a:r>
              <a:rPr lang="en-US" sz="2400" dirty="0"/>
              <a:t>Andrew Leigh (2012) – methods similar to Shapiro-</a:t>
            </a:r>
            <a:r>
              <a:rPr lang="en-US" sz="2400" dirty="0" err="1"/>
              <a:t>Slemrod</a:t>
            </a:r>
            <a:r>
              <a:rPr lang="en-US" sz="2400" dirty="0"/>
              <a:t> for U.S.</a:t>
            </a:r>
          </a:p>
          <a:p>
            <a:pPr marL="342900" marR="0" indent="-342900" algn="just">
              <a:buFont typeface="Arial" panose="020B0604020202020204" pitchFamily="34" charset="0"/>
              <a:buChar char="•"/>
            </a:pPr>
            <a:endParaRPr lang="en-US" sz="2400" dirty="0"/>
          </a:p>
          <a:p>
            <a:pPr marL="800100" lvl="1" indent="-342900" algn="just">
              <a:buFont typeface="Wingdings" panose="05000000000000000000" pitchFamily="2" charset="2"/>
              <a:buChar char="Ø"/>
            </a:pPr>
            <a:r>
              <a:rPr lang="en-US" sz="2400" dirty="0"/>
              <a:t>Used survey data asking consumers how much of the transfers they spent.</a:t>
            </a:r>
          </a:p>
          <a:p>
            <a:pPr marL="800100" lvl="1" indent="-342900" algn="just">
              <a:buFont typeface="Wingdings" panose="05000000000000000000" pitchFamily="2" charset="2"/>
              <a:buChar char="Ø"/>
            </a:pPr>
            <a:endParaRPr lang="en-US" sz="2400" dirty="0"/>
          </a:p>
          <a:p>
            <a:pPr marL="800100" lvl="1" indent="-342900" algn="just">
              <a:buFont typeface="Wingdings" panose="05000000000000000000" pitchFamily="2" charset="2"/>
              <a:buChar char="Ø"/>
            </a:pPr>
            <a:r>
              <a:rPr lang="en-US" sz="2400" dirty="0"/>
              <a:t>Estimated an </a:t>
            </a:r>
            <a:r>
              <a:rPr lang="en-US" sz="2400" dirty="0">
                <a:solidFill>
                  <a:srgbClr val="FF0000"/>
                </a:solidFill>
              </a:rPr>
              <a:t>MPC = 0.4</a:t>
            </a:r>
            <a:r>
              <a:rPr lang="en-US" sz="2400" dirty="0"/>
              <a:t>.</a:t>
            </a:r>
          </a:p>
          <a:p>
            <a:pPr marL="0" marR="0" algn="just"/>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en-US" sz="2400" dirty="0" err="1"/>
              <a:t>Aisbett</a:t>
            </a:r>
            <a:r>
              <a:rPr lang="en-US" sz="2400" dirty="0"/>
              <a:t>, Brueckner, Steinhauser, Wilcox (JMCB 2024) </a:t>
            </a:r>
          </a:p>
          <a:p>
            <a:pPr marL="285750" indent="-285750">
              <a:buFont typeface="Arial" panose="020B0604020202020204" pitchFamily="34" charset="0"/>
              <a:buChar char="•"/>
            </a:pPr>
            <a:endParaRPr lang="en-US" sz="2400" dirty="0"/>
          </a:p>
          <a:p>
            <a:pPr marL="800100" lvl="1" indent="-342900">
              <a:buFont typeface="Wingdings" panose="05000000000000000000" pitchFamily="2" charset="2"/>
              <a:buChar char="Ø"/>
            </a:pPr>
            <a:r>
              <a:rPr lang="en-US" sz="2400" dirty="0"/>
              <a:t>Used Nielsen household data with information on receipt of transfers.</a:t>
            </a:r>
          </a:p>
          <a:p>
            <a:pPr marL="800100" lvl="1" indent="-342900">
              <a:buFont typeface="Wingdings" panose="05000000000000000000" pitchFamily="2" charset="2"/>
              <a:buChar char="Ø"/>
            </a:pPr>
            <a:endParaRPr lang="en-US" sz="2400" dirty="0"/>
          </a:p>
          <a:p>
            <a:pPr marL="800100" lvl="1" indent="-342900">
              <a:buFont typeface="Wingdings" panose="05000000000000000000" pitchFamily="2" charset="2"/>
              <a:buChar char="Ø"/>
            </a:pPr>
            <a:r>
              <a:rPr lang="en-US" sz="2400" dirty="0"/>
              <a:t>Estimated </a:t>
            </a:r>
            <a:r>
              <a:rPr lang="en-US" sz="2400" dirty="0">
                <a:solidFill>
                  <a:srgbClr val="FF0000"/>
                </a:solidFill>
              </a:rPr>
              <a:t>MPC = 0</a:t>
            </a:r>
            <a:r>
              <a:rPr lang="en-US" sz="2400" dirty="0"/>
              <a:t>.</a:t>
            </a:r>
          </a:p>
        </p:txBody>
      </p:sp>
    </p:spTree>
    <p:extLst>
      <p:ext uri="{BB962C8B-B14F-4D97-AF65-F5344CB8AC3E}">
        <p14:creationId xmlns:p14="http://schemas.microsoft.com/office/powerpoint/2010/main" val="380083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1685B-9CCE-273E-A6C3-35A197E87B1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2E4FB43-62E3-5E94-9921-B6D07E0DD6F9}"/>
              </a:ext>
            </a:extLst>
          </p:cNvPr>
          <p:cNvSpPr/>
          <p:nvPr>
            <p:custDataLst>
              <p:tags r:id="rId1"/>
            </p:custDataLst>
          </p:nvPr>
        </p:nvSpPr>
        <p:spPr>
          <a:xfrm>
            <a:off x="0" y="8792"/>
            <a:ext cx="12192000" cy="600808"/>
          </a:xfrm>
          <a:prstGeom prst="rect">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B102EB43-7969-18C2-15CB-707EEE3AE57A}"/>
              </a:ext>
            </a:extLst>
          </p:cNvPr>
          <p:cNvSpPr>
            <a:spLocks noGrp="1"/>
          </p:cNvSpPr>
          <p:nvPr>
            <p:ph type="sldNum" sz="quarter" idx="12"/>
            <p:custDataLst>
              <p:tags r:id="rId2"/>
            </p:custDataLst>
          </p:nvPr>
        </p:nvSpPr>
        <p:spPr/>
        <p:txBody>
          <a:bodyPr/>
          <a:lstStyle/>
          <a:p>
            <a:fld id="{EB727A59-F01E-43BC-BF0A-5533339D486C}" type="slidenum">
              <a:rPr lang="en-US" smtClean="0"/>
              <a:t>46</a:t>
            </a:fld>
            <a:endParaRPr lang="en-US"/>
          </a:p>
        </p:txBody>
      </p:sp>
      <p:sp>
        <p:nvSpPr>
          <p:cNvPr id="4" name="Title 2">
            <a:extLst>
              <a:ext uri="{FF2B5EF4-FFF2-40B4-BE49-F238E27FC236}">
                <a16:creationId xmlns:a16="http://schemas.microsoft.com/office/drawing/2014/main" id="{CA8EBA01-C5E9-9D2D-6B0C-B02DA87FD77F}"/>
              </a:ext>
            </a:extLst>
          </p:cNvPr>
          <p:cNvSpPr txBox="1">
            <a:spLocks/>
          </p:cNvSpPr>
          <p:nvPr>
            <p:custDataLst>
              <p:tags r:id="rId3"/>
            </p:custDataLst>
          </p:nvPr>
        </p:nvSpPr>
        <p:spPr>
          <a:xfrm>
            <a:off x="809719" y="62478"/>
            <a:ext cx="10439400" cy="547122"/>
          </a:xfrm>
          <a:prstGeom prst="rect">
            <a:avLst/>
          </a:prstGeom>
          <a:effectLst>
            <a:outerShdw blurRad="50800" dist="38100" dir="2700000" algn="tl" rotWithShape="0">
              <a:prstClr val="black">
                <a:alpha val="40000"/>
              </a:prstClr>
            </a:outerShdw>
          </a:effectLst>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rPr>
              <a:t>Australia Counterfactuals</a:t>
            </a:r>
          </a:p>
        </p:txBody>
      </p:sp>
      <p:sp>
        <p:nvSpPr>
          <p:cNvPr id="15" name="TextBox 14">
            <a:extLst>
              <a:ext uri="{FF2B5EF4-FFF2-40B4-BE49-F238E27FC236}">
                <a16:creationId xmlns:a16="http://schemas.microsoft.com/office/drawing/2014/main" id="{53D4EEDB-3739-95F2-5607-7DFA4EF13B54}"/>
              </a:ext>
            </a:extLst>
          </p:cNvPr>
          <p:cNvSpPr txBox="1"/>
          <p:nvPr/>
        </p:nvSpPr>
        <p:spPr>
          <a:xfrm>
            <a:off x="914400" y="1524000"/>
            <a:ext cx="9906000" cy="3913059"/>
          </a:xfrm>
          <a:prstGeom prst="rect">
            <a:avLst/>
          </a:prstGeom>
          <a:noFill/>
        </p:spPr>
        <p:txBody>
          <a:bodyPr wrap="square" rtlCol="0">
            <a:spAutoFit/>
          </a:bodyPr>
          <a:lstStyle/>
          <a:p>
            <a:pPr>
              <a:lnSpc>
                <a:spcPct val="150000"/>
              </a:lnSpc>
            </a:pPr>
            <a:r>
              <a:rPr lang="en-US" sz="2400" dirty="0"/>
              <a:t>I calibrated Aggarwal, </a:t>
            </a:r>
            <a:r>
              <a:rPr lang="en-US" sz="2400" dirty="0" err="1"/>
              <a:t>Auclert</a:t>
            </a:r>
            <a:r>
              <a:rPr lang="en-US" sz="2400" dirty="0"/>
              <a:t>, Rognlie, Straub’s SOE heterogeneous agent model to </a:t>
            </a:r>
            <a:r>
              <a:rPr lang="en-US" sz="2400" dirty="0">
                <a:solidFill>
                  <a:srgbClr val="FF0000"/>
                </a:solidFill>
              </a:rPr>
              <a:t>Leigh’s estimates </a:t>
            </a:r>
            <a:r>
              <a:rPr lang="en-US" sz="2400" dirty="0"/>
              <a:t>to create counterfactuals for consumption and GDP.</a:t>
            </a:r>
          </a:p>
          <a:p>
            <a:pPr>
              <a:lnSpc>
                <a:spcPct val="150000"/>
              </a:lnSpc>
            </a:pPr>
            <a:endParaRPr lang="en-US" sz="2400" dirty="0"/>
          </a:p>
          <a:p>
            <a:pPr marL="800100" lvl="1" indent="-342900">
              <a:lnSpc>
                <a:spcPct val="150000"/>
              </a:lnSpc>
              <a:buFont typeface="Wingdings" panose="05000000000000000000" pitchFamily="2" charset="2"/>
              <a:buChar char="Ø"/>
            </a:pPr>
            <a:r>
              <a:rPr lang="en-US" sz="2400" dirty="0"/>
              <a:t>I set openness parameter at 0.2 to match Australia.</a:t>
            </a:r>
          </a:p>
          <a:p>
            <a:pPr lvl="1">
              <a:lnSpc>
                <a:spcPct val="150000"/>
              </a:lnSpc>
            </a:pPr>
            <a:endParaRPr lang="en-US" sz="2400" dirty="0"/>
          </a:p>
          <a:p>
            <a:pPr marL="800100" lvl="1" indent="-342900">
              <a:lnSpc>
                <a:spcPct val="150000"/>
              </a:lnSpc>
              <a:buFont typeface="Wingdings" panose="05000000000000000000" pitchFamily="2" charset="2"/>
              <a:buChar char="Ø"/>
            </a:pPr>
            <a:r>
              <a:rPr lang="en-US" sz="2400" dirty="0"/>
              <a:t>I included both the transfers payouts and infrastructure spending.	</a:t>
            </a:r>
          </a:p>
        </p:txBody>
      </p:sp>
    </p:spTree>
    <p:extLst>
      <p:ext uri="{BB962C8B-B14F-4D97-AF65-F5344CB8AC3E}">
        <p14:creationId xmlns:p14="http://schemas.microsoft.com/office/powerpoint/2010/main" val="154461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8BFAB-D993-3A3C-9EED-853A090BD927}"/>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BCB63B62-1645-9995-5137-AB9D7D9556D9}"/>
              </a:ext>
            </a:extLst>
          </p:cNvPr>
          <p:cNvSpPr/>
          <p:nvPr>
            <p:custDataLst>
              <p:tags r:id="rId1"/>
            </p:custDataLst>
          </p:nvPr>
        </p:nvSpPr>
        <p:spPr>
          <a:xfrm>
            <a:off x="0" y="8792"/>
            <a:ext cx="12192000" cy="600808"/>
          </a:xfrm>
          <a:prstGeom prst="rect">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0C564C63-0B6D-A5E0-19D6-4BB464CC11A4}"/>
              </a:ext>
            </a:extLst>
          </p:cNvPr>
          <p:cNvSpPr>
            <a:spLocks noGrp="1"/>
          </p:cNvSpPr>
          <p:nvPr>
            <p:ph type="sldNum" sz="quarter" idx="12"/>
            <p:custDataLst>
              <p:tags r:id="rId2"/>
            </p:custDataLst>
          </p:nvPr>
        </p:nvSpPr>
        <p:spPr/>
        <p:txBody>
          <a:bodyPr/>
          <a:lstStyle/>
          <a:p>
            <a:fld id="{EB727A59-F01E-43BC-BF0A-5533339D486C}" type="slidenum">
              <a:rPr lang="en-US" smtClean="0"/>
              <a:t>47</a:t>
            </a:fld>
            <a:endParaRPr lang="en-US"/>
          </a:p>
        </p:txBody>
      </p:sp>
      <p:sp>
        <p:nvSpPr>
          <p:cNvPr id="4" name="Title 2">
            <a:extLst>
              <a:ext uri="{FF2B5EF4-FFF2-40B4-BE49-F238E27FC236}">
                <a16:creationId xmlns:a16="http://schemas.microsoft.com/office/drawing/2014/main" id="{2DCC8103-6999-D9C5-B59E-5024353BF022}"/>
              </a:ext>
            </a:extLst>
          </p:cNvPr>
          <p:cNvSpPr txBox="1">
            <a:spLocks/>
          </p:cNvSpPr>
          <p:nvPr>
            <p:custDataLst>
              <p:tags r:id="rId3"/>
            </p:custDataLst>
          </p:nvPr>
        </p:nvSpPr>
        <p:spPr>
          <a:xfrm>
            <a:off x="809719" y="62478"/>
            <a:ext cx="10439400" cy="547122"/>
          </a:xfrm>
          <a:prstGeom prst="rect">
            <a:avLst/>
          </a:prstGeom>
          <a:effectLst>
            <a:outerShdw blurRad="50800" dist="38100" dir="2700000" algn="tl" rotWithShape="0">
              <a:prstClr val="black">
                <a:alpha val="40000"/>
              </a:prstClr>
            </a:outerShdw>
          </a:effectLst>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rPr>
              <a:t>Australia Counterfactuals</a:t>
            </a:r>
          </a:p>
        </p:txBody>
      </p:sp>
      <p:pic>
        <p:nvPicPr>
          <p:cNvPr id="13" name="Picture 12">
            <a:extLst>
              <a:ext uri="{FF2B5EF4-FFF2-40B4-BE49-F238E27FC236}">
                <a16:creationId xmlns:a16="http://schemas.microsoft.com/office/drawing/2014/main" id="{924E7953-0962-3B50-0F11-E7ED42E87332}"/>
              </a:ext>
            </a:extLst>
          </p:cNvPr>
          <p:cNvPicPr>
            <a:picLocks noChangeAspect="1"/>
          </p:cNvPicPr>
          <p:nvPr/>
        </p:nvPicPr>
        <p:blipFill>
          <a:blip r:embed="rId6"/>
          <a:stretch>
            <a:fillRect/>
          </a:stretch>
        </p:blipFill>
        <p:spPr>
          <a:xfrm>
            <a:off x="228600" y="859664"/>
            <a:ext cx="6847995" cy="4967747"/>
          </a:xfrm>
          <a:prstGeom prst="rect">
            <a:avLst/>
          </a:prstGeom>
        </p:spPr>
      </p:pic>
      <p:graphicFrame>
        <p:nvGraphicFramePr>
          <p:cNvPr id="14" name="Table 13">
            <a:extLst>
              <a:ext uri="{FF2B5EF4-FFF2-40B4-BE49-F238E27FC236}">
                <a16:creationId xmlns:a16="http://schemas.microsoft.com/office/drawing/2014/main" id="{FE2A1349-6833-3CC4-2ED9-3639DF1079F4}"/>
              </a:ext>
            </a:extLst>
          </p:cNvPr>
          <p:cNvGraphicFramePr>
            <a:graphicFrameLocks noGrp="1"/>
          </p:cNvGraphicFramePr>
          <p:nvPr/>
        </p:nvGraphicFramePr>
        <p:xfrm>
          <a:off x="7696200" y="1524000"/>
          <a:ext cx="3886200" cy="3200400"/>
        </p:xfrm>
        <a:graphic>
          <a:graphicData uri="http://schemas.openxmlformats.org/drawingml/2006/table">
            <a:tbl>
              <a:tblPr firstRow="1" bandRow="1">
                <a:tableStyleId>{5C22544A-7EE6-4342-B048-85BDC9FD1C3A}</a:tableStyleId>
              </a:tblPr>
              <a:tblGrid>
                <a:gridCol w="1943100">
                  <a:extLst>
                    <a:ext uri="{9D8B030D-6E8A-4147-A177-3AD203B41FA5}">
                      <a16:colId xmlns:a16="http://schemas.microsoft.com/office/drawing/2014/main" val="4281569661"/>
                    </a:ext>
                  </a:extLst>
                </a:gridCol>
                <a:gridCol w="1943100">
                  <a:extLst>
                    <a:ext uri="{9D8B030D-6E8A-4147-A177-3AD203B41FA5}">
                      <a16:colId xmlns:a16="http://schemas.microsoft.com/office/drawing/2014/main" val="3797836287"/>
                    </a:ext>
                  </a:extLst>
                </a:gridCol>
              </a:tblGrid>
              <a:tr h="252307">
                <a:tc>
                  <a:txBody>
                    <a:bodyPr/>
                    <a:lstStyle/>
                    <a:p>
                      <a:r>
                        <a:rPr lang="en-US" dirty="0">
                          <a:solidFill>
                            <a:schemeClr val="tx1"/>
                          </a:solidFill>
                        </a:rPr>
                        <a:t>Series &amp;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 Change in Consumption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7688830"/>
                  </a:ext>
                </a:extLst>
              </a:tr>
              <a:tr h="252307">
                <a:tc>
                  <a:txBody>
                    <a:bodyPr/>
                    <a:lstStyle/>
                    <a:p>
                      <a:r>
                        <a:rPr lang="en-US" dirty="0">
                          <a:solidFill>
                            <a:schemeClr val="tx1"/>
                          </a:solidFill>
                        </a:rPr>
                        <a:t>Australia data</a:t>
                      </a:r>
                    </a:p>
                    <a:p>
                      <a:r>
                        <a:rPr lang="en-US" dirty="0">
                          <a:solidFill>
                            <a:schemeClr val="tx1"/>
                          </a:solidFill>
                        </a:rPr>
                        <a:t>2008q1 – 2008q4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6374333"/>
                  </a:ext>
                </a:extLst>
              </a:tr>
              <a:tr h="252307">
                <a:tc>
                  <a:txBody>
                    <a:bodyPr/>
                    <a:lstStyle/>
                    <a:p>
                      <a:r>
                        <a:rPr lang="en-US" dirty="0">
                          <a:solidFill>
                            <a:srgbClr val="FF0000"/>
                          </a:solidFill>
                        </a:rPr>
                        <a:t>Counterfactual</a:t>
                      </a:r>
                    </a:p>
                    <a:p>
                      <a:r>
                        <a:rPr lang="en-US" dirty="0">
                          <a:solidFill>
                            <a:srgbClr val="FF0000"/>
                          </a:solidFill>
                        </a:rPr>
                        <a:t>2008q1 – 2009q2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rgbClr val="FF0000"/>
                          </a:solidFill>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3433942"/>
                  </a:ext>
                </a:extLst>
              </a:tr>
              <a:tr h="252307">
                <a:tc>
                  <a:txBody>
                    <a:bodyPr/>
                    <a:lstStyle/>
                    <a:p>
                      <a:r>
                        <a:rPr lang="en-US" dirty="0">
                          <a:solidFill>
                            <a:schemeClr val="tx1"/>
                          </a:solidFill>
                        </a:rPr>
                        <a:t>Australia data</a:t>
                      </a:r>
                    </a:p>
                    <a:p>
                      <a:r>
                        <a:rPr lang="en-US" dirty="0">
                          <a:solidFill>
                            <a:schemeClr val="tx1"/>
                          </a:solidFill>
                        </a:rPr>
                        <a:t>1975q2 – 1975q4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6070776"/>
                  </a:ext>
                </a:extLst>
              </a:tr>
              <a:tr h="252307">
                <a:tc>
                  <a:txBody>
                    <a:bodyPr/>
                    <a:lstStyle/>
                    <a:p>
                      <a:r>
                        <a:rPr lang="en-US" b="1" dirty="0">
                          <a:solidFill>
                            <a:schemeClr val="tx1"/>
                          </a:solidFill>
                        </a:rPr>
                        <a:t>U.S.</a:t>
                      </a:r>
                    </a:p>
                    <a:p>
                      <a:r>
                        <a:rPr lang="en-US" b="1" dirty="0">
                          <a:solidFill>
                            <a:schemeClr val="tx1"/>
                          </a:solidFill>
                        </a:rPr>
                        <a:t>2008q2 – 2009q2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a:solidFill>
                            <a:schemeClr val="tx1"/>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949474"/>
                  </a:ext>
                </a:extLst>
              </a:tr>
            </a:tbl>
          </a:graphicData>
        </a:graphic>
      </p:graphicFrame>
      <p:sp>
        <p:nvSpPr>
          <p:cNvPr id="15" name="TextBox 14">
            <a:extLst>
              <a:ext uri="{FF2B5EF4-FFF2-40B4-BE49-F238E27FC236}">
                <a16:creationId xmlns:a16="http://schemas.microsoft.com/office/drawing/2014/main" id="{0D21C74F-D4D9-A40F-7641-2C1D54AFFF6C}"/>
              </a:ext>
            </a:extLst>
          </p:cNvPr>
          <p:cNvSpPr txBox="1"/>
          <p:nvPr/>
        </p:nvSpPr>
        <p:spPr>
          <a:xfrm>
            <a:off x="7467600" y="5181600"/>
            <a:ext cx="3781519" cy="1200329"/>
          </a:xfrm>
          <a:prstGeom prst="rect">
            <a:avLst/>
          </a:prstGeom>
          <a:noFill/>
        </p:spPr>
        <p:txBody>
          <a:bodyPr wrap="square" rtlCol="0">
            <a:spAutoFit/>
          </a:bodyPr>
          <a:lstStyle/>
          <a:p>
            <a:r>
              <a:rPr lang="en-US" sz="2400" dirty="0"/>
              <a:t>How could Australia have done so much worse than the U.S.?</a:t>
            </a:r>
          </a:p>
        </p:txBody>
      </p:sp>
    </p:spTree>
    <p:extLst>
      <p:ext uri="{BB962C8B-B14F-4D97-AF65-F5344CB8AC3E}">
        <p14:creationId xmlns:p14="http://schemas.microsoft.com/office/powerpoint/2010/main" val="369774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0F242-2C75-226D-DC10-EDB50CD02AA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AA00B241-6B56-56A6-7856-B86D6DEA4002}"/>
              </a:ext>
            </a:extLst>
          </p:cNvPr>
          <p:cNvSpPr/>
          <p:nvPr>
            <p:custDataLst>
              <p:tags r:id="rId1"/>
            </p:custDataLst>
          </p:nvPr>
        </p:nvSpPr>
        <p:spPr>
          <a:xfrm>
            <a:off x="0" y="8792"/>
            <a:ext cx="12192000" cy="600808"/>
          </a:xfrm>
          <a:prstGeom prst="rect">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732E9B53-410F-8CAD-10AC-F8EDFC44053D}"/>
              </a:ext>
            </a:extLst>
          </p:cNvPr>
          <p:cNvSpPr>
            <a:spLocks noGrp="1"/>
          </p:cNvSpPr>
          <p:nvPr>
            <p:ph type="sldNum" sz="quarter" idx="12"/>
            <p:custDataLst>
              <p:tags r:id="rId2"/>
            </p:custDataLst>
          </p:nvPr>
        </p:nvSpPr>
        <p:spPr/>
        <p:txBody>
          <a:bodyPr/>
          <a:lstStyle/>
          <a:p>
            <a:fld id="{EB727A59-F01E-43BC-BF0A-5533339D486C}" type="slidenum">
              <a:rPr lang="en-US" smtClean="0"/>
              <a:t>48</a:t>
            </a:fld>
            <a:endParaRPr lang="en-US"/>
          </a:p>
        </p:txBody>
      </p:sp>
      <p:sp>
        <p:nvSpPr>
          <p:cNvPr id="4" name="Title 2">
            <a:extLst>
              <a:ext uri="{FF2B5EF4-FFF2-40B4-BE49-F238E27FC236}">
                <a16:creationId xmlns:a16="http://schemas.microsoft.com/office/drawing/2014/main" id="{86665070-9277-1AA0-745A-BD99E84B6D82}"/>
              </a:ext>
            </a:extLst>
          </p:cNvPr>
          <p:cNvSpPr txBox="1">
            <a:spLocks/>
          </p:cNvSpPr>
          <p:nvPr>
            <p:custDataLst>
              <p:tags r:id="rId3"/>
            </p:custDataLst>
          </p:nvPr>
        </p:nvSpPr>
        <p:spPr>
          <a:xfrm>
            <a:off x="685800" y="76122"/>
            <a:ext cx="10439400" cy="533478"/>
          </a:xfrm>
          <a:prstGeom prst="rect">
            <a:avLst/>
          </a:prstGeom>
          <a:effectLst>
            <a:outerShdw blurRad="50800" dist="38100" dir="2700000" algn="tl" rotWithShape="0">
              <a:prstClr val="black">
                <a:alpha val="40000"/>
              </a:prstClr>
            </a:outerShdw>
          </a:effectLst>
        </p:spPr>
        <p:txBody>
          <a:bodyP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rPr>
              <a:t>Lingering Consequences</a:t>
            </a:r>
          </a:p>
        </p:txBody>
      </p:sp>
      <p:pic>
        <p:nvPicPr>
          <p:cNvPr id="9" name="Picture 8">
            <a:extLst>
              <a:ext uri="{FF2B5EF4-FFF2-40B4-BE49-F238E27FC236}">
                <a16:creationId xmlns:a16="http://schemas.microsoft.com/office/drawing/2014/main" id="{3A288923-ADFC-461E-A10D-E822815BBC9B}"/>
              </a:ext>
            </a:extLst>
          </p:cNvPr>
          <p:cNvPicPr>
            <a:picLocks noChangeAspect="1"/>
          </p:cNvPicPr>
          <p:nvPr/>
        </p:nvPicPr>
        <p:blipFill>
          <a:blip r:embed="rId6"/>
          <a:stretch>
            <a:fillRect/>
          </a:stretch>
        </p:blipFill>
        <p:spPr>
          <a:xfrm>
            <a:off x="2133600" y="1524000"/>
            <a:ext cx="7591839" cy="4345686"/>
          </a:xfrm>
          <a:prstGeom prst="rect">
            <a:avLst/>
          </a:prstGeom>
        </p:spPr>
      </p:pic>
    </p:spTree>
    <p:extLst>
      <p:ext uri="{BB962C8B-B14F-4D97-AF65-F5344CB8AC3E}">
        <p14:creationId xmlns:p14="http://schemas.microsoft.com/office/powerpoint/2010/main" val="61817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57857-4624-8FF7-6C15-34784137B10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ED4D8DE-0DCB-1576-DE3A-132DD1469D71}"/>
              </a:ext>
            </a:extLst>
          </p:cNvPr>
          <p:cNvSpPr/>
          <p:nvPr>
            <p:custDataLst>
              <p:tags r:id="rId1"/>
            </p:custDataLst>
          </p:nvPr>
        </p:nvSpPr>
        <p:spPr>
          <a:xfrm>
            <a:off x="0" y="8792"/>
            <a:ext cx="12192000" cy="600808"/>
          </a:xfrm>
          <a:prstGeom prst="rect">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C6CF67E0-B1CC-4650-9A5D-DB454220F0E2}"/>
              </a:ext>
            </a:extLst>
          </p:cNvPr>
          <p:cNvSpPr>
            <a:spLocks noGrp="1"/>
          </p:cNvSpPr>
          <p:nvPr>
            <p:ph type="sldNum" sz="quarter" idx="12"/>
            <p:custDataLst>
              <p:tags r:id="rId2"/>
            </p:custDataLst>
          </p:nvPr>
        </p:nvSpPr>
        <p:spPr/>
        <p:txBody>
          <a:bodyPr/>
          <a:lstStyle/>
          <a:p>
            <a:fld id="{EB727A59-F01E-43BC-BF0A-5533339D486C}" type="slidenum">
              <a:rPr lang="en-US" smtClean="0"/>
              <a:t>49</a:t>
            </a:fld>
            <a:endParaRPr lang="en-US"/>
          </a:p>
        </p:txBody>
      </p:sp>
      <p:sp>
        <p:nvSpPr>
          <p:cNvPr id="4" name="Title 2">
            <a:extLst>
              <a:ext uri="{FF2B5EF4-FFF2-40B4-BE49-F238E27FC236}">
                <a16:creationId xmlns:a16="http://schemas.microsoft.com/office/drawing/2014/main" id="{B49803A6-49A8-3B54-463C-820725C95945}"/>
              </a:ext>
            </a:extLst>
          </p:cNvPr>
          <p:cNvSpPr txBox="1">
            <a:spLocks/>
          </p:cNvSpPr>
          <p:nvPr>
            <p:custDataLst>
              <p:tags r:id="rId3"/>
            </p:custDataLst>
          </p:nvPr>
        </p:nvSpPr>
        <p:spPr>
          <a:xfrm>
            <a:off x="685800" y="8792"/>
            <a:ext cx="10439400" cy="600808"/>
          </a:xfrm>
          <a:prstGeom prst="rect">
            <a:avLst/>
          </a:prstGeom>
          <a:effectLst>
            <a:outerShdw blurRad="50800" dist="38100" dir="2700000" algn="tl" rotWithShape="0">
              <a:prstClr val="black">
                <a:alpha val="40000"/>
              </a:prstClr>
            </a:outerShdw>
          </a:effectLst>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rPr>
              <a:t>Conclusions</a:t>
            </a:r>
          </a:p>
        </p:txBody>
      </p:sp>
      <p:sp>
        <p:nvSpPr>
          <p:cNvPr id="3" name="TextBox 2">
            <a:extLst>
              <a:ext uri="{FF2B5EF4-FFF2-40B4-BE49-F238E27FC236}">
                <a16:creationId xmlns:a16="http://schemas.microsoft.com/office/drawing/2014/main" id="{9516F941-D280-07DD-0FB1-BA7681E0BD13}"/>
              </a:ext>
            </a:extLst>
          </p:cNvPr>
          <p:cNvSpPr txBox="1"/>
          <p:nvPr/>
        </p:nvSpPr>
        <p:spPr>
          <a:xfrm>
            <a:off x="838200" y="914400"/>
            <a:ext cx="10515600" cy="5632311"/>
          </a:xfrm>
          <a:prstGeom prst="rect">
            <a:avLst/>
          </a:prstGeom>
          <a:noFill/>
        </p:spPr>
        <p:txBody>
          <a:bodyPr wrap="square" rtlCol="0">
            <a:spAutoFit/>
          </a:bodyPr>
          <a:lstStyle/>
          <a:p>
            <a:pPr marL="342900" indent="-342900">
              <a:buAutoNum type="arabicPeriod"/>
            </a:pPr>
            <a:r>
              <a:rPr lang="en-US" sz="2400" dirty="0">
                <a:solidFill>
                  <a:srgbClr val="FF0000"/>
                </a:solidFill>
              </a:rPr>
              <a:t>Temporary transfers </a:t>
            </a:r>
            <a:r>
              <a:rPr lang="en-US" sz="2400" dirty="0"/>
              <a:t>may not offer much stimulus in practice.</a:t>
            </a:r>
          </a:p>
          <a:p>
            <a:pPr marL="342900" indent="-342900">
              <a:buAutoNum type="arabicPeriod"/>
            </a:pPr>
            <a:endParaRPr lang="en-US" sz="2400" dirty="0"/>
          </a:p>
          <a:p>
            <a:pPr marL="742950" lvl="1" indent="-285750">
              <a:buFont typeface="Wingdings" panose="05000000000000000000" pitchFamily="2" charset="2"/>
              <a:buChar char="Ø"/>
            </a:pPr>
            <a:r>
              <a:rPr lang="en-US" sz="2400" dirty="0"/>
              <a:t>Several examples from advanced economies.</a:t>
            </a:r>
          </a:p>
          <a:p>
            <a:pPr marL="742950" lvl="1" indent="-285750">
              <a:buFont typeface="Wingdings" panose="05000000000000000000" pitchFamily="2" charset="2"/>
              <a:buChar char="Ø"/>
            </a:pPr>
            <a:endParaRPr lang="en-US" sz="2400" dirty="0"/>
          </a:p>
          <a:p>
            <a:pPr marL="742950" lvl="1" indent="-285750">
              <a:buFont typeface="Wingdings" panose="05000000000000000000" pitchFamily="2" charset="2"/>
              <a:buChar char="Ø"/>
            </a:pPr>
            <a:r>
              <a:rPr lang="en-US" sz="2400" dirty="0"/>
              <a:t>Are emerging markets and developing economies different?</a:t>
            </a:r>
          </a:p>
          <a:p>
            <a:pPr marL="342900" indent="-342900">
              <a:buFontTx/>
              <a:buAutoNum type="arabicPeriod"/>
            </a:pPr>
            <a:endParaRPr lang="en-US" sz="2400" dirty="0"/>
          </a:p>
          <a:p>
            <a:pPr marL="342900" indent="-342900">
              <a:buFontTx/>
              <a:buAutoNum type="arabicPeriod"/>
            </a:pPr>
            <a:endParaRPr lang="en-US" sz="2400" dirty="0"/>
          </a:p>
          <a:p>
            <a:pPr marL="342900" indent="-342900">
              <a:buFontTx/>
              <a:buAutoNum type="arabicPeriod"/>
            </a:pPr>
            <a:r>
              <a:rPr lang="en-US" sz="2400" dirty="0"/>
              <a:t>Maybe the </a:t>
            </a:r>
            <a:r>
              <a:rPr lang="en-US" sz="2400" dirty="0">
                <a:solidFill>
                  <a:srgbClr val="FF0000"/>
                </a:solidFill>
              </a:rPr>
              <a:t>permanent income hypothesis </a:t>
            </a:r>
            <a:r>
              <a:rPr lang="en-US" sz="2400" dirty="0"/>
              <a:t>isn’t such a bad approximation.</a:t>
            </a:r>
          </a:p>
          <a:p>
            <a:pPr marL="342900" indent="-342900">
              <a:buFontTx/>
              <a:buAutoNum type="arabicPeriod"/>
            </a:pPr>
            <a:endParaRPr lang="en-US" sz="2400" dirty="0">
              <a:solidFill>
                <a:srgbClr val="FF0000"/>
              </a:solidFill>
            </a:endParaRPr>
          </a:p>
          <a:p>
            <a:pPr marL="342900" indent="-342900">
              <a:buFontTx/>
              <a:buAutoNum type="arabicPeriod"/>
            </a:pPr>
            <a:endParaRPr lang="en-US" sz="2400" dirty="0">
              <a:solidFill>
                <a:srgbClr val="FF0000"/>
              </a:solidFill>
            </a:endParaRPr>
          </a:p>
          <a:p>
            <a:pPr marL="342900" indent="-342900">
              <a:buFontTx/>
              <a:buAutoNum type="arabicPeriod"/>
            </a:pPr>
            <a:r>
              <a:rPr lang="en-US" sz="2400" dirty="0">
                <a:solidFill>
                  <a:srgbClr val="FF0000"/>
                </a:solidFill>
              </a:rPr>
              <a:t>Historical</a:t>
            </a:r>
            <a:r>
              <a:rPr lang="en-US" sz="2400" dirty="0"/>
              <a:t> </a:t>
            </a:r>
            <a:r>
              <a:rPr lang="en-US" sz="2400" dirty="0">
                <a:solidFill>
                  <a:srgbClr val="FF0000"/>
                </a:solidFill>
              </a:rPr>
              <a:t>plausibility analysis</a:t>
            </a:r>
            <a:r>
              <a:rPr lang="en-US" sz="2400" dirty="0"/>
              <a:t> helps when choosing among estimates.</a:t>
            </a:r>
          </a:p>
          <a:p>
            <a:pPr marL="342900" indent="-342900">
              <a:buFontTx/>
              <a:buAutoNum type="arabicPeriod"/>
            </a:pPr>
            <a:endParaRPr lang="en-US" sz="2400" dirty="0"/>
          </a:p>
          <a:p>
            <a:pPr marL="342900" indent="-342900">
              <a:buFontTx/>
              <a:buAutoNum type="arabicPeriod"/>
            </a:pPr>
            <a:endParaRPr lang="en-US" sz="2400" dirty="0"/>
          </a:p>
          <a:p>
            <a:pPr marL="342900" indent="-342900">
              <a:buFontTx/>
              <a:buAutoNum type="arabicPeriod"/>
            </a:pPr>
            <a:r>
              <a:rPr lang="en-US" sz="2400" dirty="0"/>
              <a:t>The cost of the stimulus packages was high - the deficit-financed stimulus payments during the two crises raised </a:t>
            </a:r>
            <a:r>
              <a:rPr lang="en-US" sz="2400" dirty="0">
                <a:solidFill>
                  <a:srgbClr val="FF0000"/>
                </a:solidFill>
              </a:rPr>
              <a:t>debt-to-GDP</a:t>
            </a:r>
            <a:r>
              <a:rPr lang="en-US" sz="2400" dirty="0"/>
              <a:t> ratios to risky levels. </a:t>
            </a:r>
          </a:p>
        </p:txBody>
      </p:sp>
    </p:spTree>
    <p:extLst>
      <p:ext uri="{BB962C8B-B14F-4D97-AF65-F5344CB8AC3E}">
        <p14:creationId xmlns:p14="http://schemas.microsoft.com/office/powerpoint/2010/main" val="399632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567E1-9303-A463-94E5-9B74BEA4822B}"/>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5F91EAEB-3DDB-D41D-8BF1-19DD2C16CE5F}"/>
              </a:ext>
            </a:extLst>
          </p:cNvPr>
          <p:cNvSpPr/>
          <p:nvPr>
            <p:custDataLst>
              <p:tags r:id="rId1"/>
            </p:custDataLst>
          </p:nvPr>
        </p:nvSpPr>
        <p:spPr>
          <a:xfrm>
            <a:off x="0" y="8792"/>
            <a:ext cx="12192000" cy="600808"/>
          </a:xfrm>
          <a:prstGeom prst="rect">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723AB487-21B7-CDEA-609B-D7895179A21A}"/>
              </a:ext>
            </a:extLst>
          </p:cNvPr>
          <p:cNvSpPr>
            <a:spLocks noGrp="1"/>
          </p:cNvSpPr>
          <p:nvPr>
            <p:ph type="sldNum" sz="quarter" idx="12"/>
            <p:custDataLst>
              <p:tags r:id="rId2"/>
            </p:custDataLst>
          </p:nvPr>
        </p:nvSpPr>
        <p:spPr/>
        <p:txBody>
          <a:bodyPr/>
          <a:lstStyle/>
          <a:p>
            <a:fld id="{EB727A59-F01E-43BC-BF0A-5533339D486C}" type="slidenum">
              <a:rPr lang="en-US" smtClean="0"/>
              <a:t>5</a:t>
            </a:fld>
            <a:endParaRPr lang="en-US"/>
          </a:p>
        </p:txBody>
      </p:sp>
      <p:sp>
        <p:nvSpPr>
          <p:cNvPr id="4" name="Title 2">
            <a:extLst>
              <a:ext uri="{FF2B5EF4-FFF2-40B4-BE49-F238E27FC236}">
                <a16:creationId xmlns:a16="http://schemas.microsoft.com/office/drawing/2014/main" id="{5376DEF3-82AA-AC90-7FCE-F5651A165FA6}"/>
              </a:ext>
            </a:extLst>
          </p:cNvPr>
          <p:cNvSpPr txBox="1">
            <a:spLocks/>
          </p:cNvSpPr>
          <p:nvPr>
            <p:custDataLst>
              <p:tags r:id="rId3"/>
            </p:custDataLst>
          </p:nvPr>
        </p:nvSpPr>
        <p:spPr>
          <a:xfrm>
            <a:off x="685800" y="76122"/>
            <a:ext cx="10439400" cy="533478"/>
          </a:xfrm>
          <a:prstGeom prst="rect">
            <a:avLst/>
          </a:prstGeom>
          <a:effectLst>
            <a:outerShdw blurRad="50800" dist="38100" dir="2700000" algn="tl" rotWithShape="0">
              <a:prstClr val="black">
                <a:alpha val="40000"/>
              </a:prstClr>
            </a:outerShdw>
          </a:effectLst>
        </p:spPr>
        <p:txBody>
          <a:bodyP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rPr>
              <a:t>The Rebirth of Keynesian Stimulus Policies   (continued)</a:t>
            </a:r>
          </a:p>
        </p:txBody>
      </p:sp>
      <p:sp>
        <p:nvSpPr>
          <p:cNvPr id="5" name="TextBox 4">
            <a:extLst>
              <a:ext uri="{FF2B5EF4-FFF2-40B4-BE49-F238E27FC236}">
                <a16:creationId xmlns:a16="http://schemas.microsoft.com/office/drawing/2014/main" id="{CC0BB7B6-60D1-516E-0C72-50F12856F82A}"/>
              </a:ext>
            </a:extLst>
          </p:cNvPr>
          <p:cNvSpPr txBox="1"/>
          <p:nvPr/>
        </p:nvSpPr>
        <p:spPr>
          <a:xfrm>
            <a:off x="457200" y="1248225"/>
            <a:ext cx="10896600"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a:t>GFC in 2007-2009:  </a:t>
            </a:r>
            <a:r>
              <a:rPr lang="en-US" sz="2400" dirty="0">
                <a:solidFill>
                  <a:srgbClr val="FF0000"/>
                </a:solidFill>
              </a:rPr>
              <a:t>monetary policy became constrained</a:t>
            </a:r>
            <a:r>
              <a:rPr lang="en-US" sz="2400" dirty="0"/>
              <a:t> when policy rates fell to the zero lower bound.</a:t>
            </a:r>
          </a:p>
          <a:p>
            <a:pPr marL="285750" indent="-285750">
              <a:buFont typeface="Arial" panose="020B0604020202020204" pitchFamily="34" charset="0"/>
              <a:buChar char="•"/>
            </a:pPr>
            <a:endParaRPr lang="en-US" sz="2400" dirty="0"/>
          </a:p>
          <a:p>
            <a:pPr lvl="1"/>
            <a:r>
              <a:rPr lang="en-US" sz="2400" dirty="0"/>
              <a:t>	→   Return to traditional Keynesian fiscal stimulus.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Little research on </a:t>
            </a:r>
            <a:r>
              <a:rPr lang="en-US" sz="2400" dirty="0">
                <a:solidFill>
                  <a:srgbClr val="FF0000"/>
                </a:solidFill>
              </a:rPr>
              <a:t>size of fiscal multipliers </a:t>
            </a:r>
            <a:r>
              <a:rPr lang="en-US" sz="2400" dirty="0"/>
              <a:t>since the 1970s.</a:t>
            </a:r>
          </a:p>
          <a:p>
            <a:pPr marL="285750" indent="-285750">
              <a:buFont typeface="Arial" panose="020B0604020202020204" pitchFamily="34" charset="0"/>
              <a:buChar char="•"/>
            </a:pPr>
            <a:endParaRPr lang="en-US" sz="2400" dirty="0"/>
          </a:p>
          <a:p>
            <a:r>
              <a:rPr lang="en-US" sz="2400" dirty="0"/>
              <a:t>	→  No one was sure what the effects of the stimulus would be.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Events led to a subsequent </a:t>
            </a:r>
            <a:r>
              <a:rPr lang="en-US" sz="2400" dirty="0">
                <a:solidFill>
                  <a:srgbClr val="FF0000"/>
                </a:solidFill>
              </a:rPr>
              <a:t>Renaissance in fiscal research</a:t>
            </a:r>
            <a:r>
              <a:rPr lang="en-US" sz="2400" dirty="0"/>
              <a:t>.</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262714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CDEDF2-B1CA-901E-A4C6-1624DC2EDD16}"/>
              </a:ext>
            </a:extLst>
          </p:cNvPr>
          <p:cNvSpPr>
            <a:spLocks noGrp="1"/>
          </p:cNvSpPr>
          <p:nvPr>
            <p:ph type="sldNum" sz="quarter" idx="12"/>
          </p:nvPr>
        </p:nvSpPr>
        <p:spPr/>
        <p:txBody>
          <a:bodyPr/>
          <a:lstStyle/>
          <a:p>
            <a:fld id="{3B3D758B-32FC-4BB4-98D4-D9ABB61946D6}" type="slidenum">
              <a:rPr lang="en-US" smtClean="0"/>
              <a:t>50</a:t>
            </a:fld>
            <a:endParaRPr lang="en-US"/>
          </a:p>
        </p:txBody>
      </p:sp>
    </p:spTree>
    <p:extLst>
      <p:ext uri="{BB962C8B-B14F-4D97-AF65-F5344CB8AC3E}">
        <p14:creationId xmlns:p14="http://schemas.microsoft.com/office/powerpoint/2010/main" val="34741387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2B611-DE61-4314-635A-1360F60DAEF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ACF8D6AC-BF6C-049C-29B5-9AA4D3A96B74}"/>
              </a:ext>
            </a:extLst>
          </p:cNvPr>
          <p:cNvSpPr/>
          <p:nvPr>
            <p:custDataLst>
              <p:tags r:id="rId1"/>
            </p:custDataLst>
          </p:nvPr>
        </p:nvSpPr>
        <p:spPr>
          <a:xfrm>
            <a:off x="0" y="8792"/>
            <a:ext cx="12192000" cy="627780"/>
          </a:xfrm>
          <a:prstGeom prst="rect">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770E41B0-CC4C-91B1-9B5C-AF413C845E00}"/>
              </a:ext>
            </a:extLst>
          </p:cNvPr>
          <p:cNvSpPr>
            <a:spLocks noGrp="1"/>
          </p:cNvSpPr>
          <p:nvPr>
            <p:ph type="sldNum" sz="quarter" idx="12"/>
            <p:custDataLst>
              <p:tags r:id="rId2"/>
            </p:custDataLst>
          </p:nvPr>
        </p:nvSpPr>
        <p:spPr/>
        <p:txBody>
          <a:bodyPr/>
          <a:lstStyle/>
          <a:p>
            <a:fld id="{EB727A59-F01E-43BC-BF0A-5533339D486C}" type="slidenum">
              <a:rPr lang="en-US" smtClean="0"/>
              <a:t>51</a:t>
            </a:fld>
            <a:endParaRPr lang="en-US"/>
          </a:p>
        </p:txBody>
      </p:sp>
      <p:sp>
        <p:nvSpPr>
          <p:cNvPr id="4" name="Title 2">
            <a:extLst>
              <a:ext uri="{FF2B5EF4-FFF2-40B4-BE49-F238E27FC236}">
                <a16:creationId xmlns:a16="http://schemas.microsoft.com/office/drawing/2014/main" id="{9619109F-D81E-3FE5-94A5-A5D5A8C0DF4F}"/>
              </a:ext>
            </a:extLst>
          </p:cNvPr>
          <p:cNvSpPr txBox="1">
            <a:spLocks/>
          </p:cNvSpPr>
          <p:nvPr>
            <p:custDataLst>
              <p:tags r:id="rId3"/>
            </p:custDataLst>
          </p:nvPr>
        </p:nvSpPr>
        <p:spPr>
          <a:xfrm>
            <a:off x="533400" y="76122"/>
            <a:ext cx="10439400" cy="689410"/>
          </a:xfrm>
          <a:prstGeom prst="rect">
            <a:avLst/>
          </a:prstGeom>
          <a:effectLst>
            <a:outerShdw blurRad="50800" dist="38100" dir="2700000" algn="tl" rotWithShape="0">
              <a:prstClr val="black">
                <a:alpha val="40000"/>
              </a:prstClr>
            </a:outerShdw>
          </a:effectLst>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rPr>
              <a:t>The Cost of Stimulus Payments: Raising Taxes</a:t>
            </a:r>
          </a:p>
        </p:txBody>
      </p:sp>
      <p:pic>
        <p:nvPicPr>
          <p:cNvPr id="7" name="Picture 6">
            <a:extLst>
              <a:ext uri="{FF2B5EF4-FFF2-40B4-BE49-F238E27FC236}">
                <a16:creationId xmlns:a16="http://schemas.microsoft.com/office/drawing/2014/main" id="{FC0317F4-9B75-AA90-C6EB-6B5C17AD5B57}"/>
              </a:ext>
            </a:extLst>
          </p:cNvPr>
          <p:cNvPicPr>
            <a:picLocks noChangeAspect="1"/>
          </p:cNvPicPr>
          <p:nvPr/>
        </p:nvPicPr>
        <p:blipFill>
          <a:blip r:embed="rId6"/>
          <a:stretch>
            <a:fillRect/>
          </a:stretch>
        </p:blipFill>
        <p:spPr>
          <a:xfrm>
            <a:off x="659934" y="2667000"/>
            <a:ext cx="5436066" cy="3154261"/>
          </a:xfrm>
          <a:prstGeom prst="rect">
            <a:avLst/>
          </a:prstGeom>
        </p:spPr>
      </p:pic>
      <p:pic>
        <p:nvPicPr>
          <p:cNvPr id="9" name="Picture 8">
            <a:extLst>
              <a:ext uri="{FF2B5EF4-FFF2-40B4-BE49-F238E27FC236}">
                <a16:creationId xmlns:a16="http://schemas.microsoft.com/office/drawing/2014/main" id="{087BFA26-906B-8E71-4B0B-F2B1FD17BED6}"/>
              </a:ext>
            </a:extLst>
          </p:cNvPr>
          <p:cNvPicPr>
            <a:picLocks noChangeAspect="1"/>
          </p:cNvPicPr>
          <p:nvPr/>
        </p:nvPicPr>
        <p:blipFill>
          <a:blip r:embed="rId7"/>
          <a:stretch>
            <a:fillRect/>
          </a:stretch>
        </p:blipFill>
        <p:spPr>
          <a:xfrm>
            <a:off x="6400800" y="2895600"/>
            <a:ext cx="5335398" cy="2801923"/>
          </a:xfrm>
          <a:prstGeom prst="rect">
            <a:avLst/>
          </a:prstGeom>
        </p:spPr>
      </p:pic>
      <p:pic>
        <p:nvPicPr>
          <p:cNvPr id="11" name="Picture 10">
            <a:extLst>
              <a:ext uri="{FF2B5EF4-FFF2-40B4-BE49-F238E27FC236}">
                <a16:creationId xmlns:a16="http://schemas.microsoft.com/office/drawing/2014/main" id="{53CF32B0-539D-280F-BCEF-87BC728028FE}"/>
              </a:ext>
            </a:extLst>
          </p:cNvPr>
          <p:cNvPicPr>
            <a:picLocks noChangeAspect="1"/>
          </p:cNvPicPr>
          <p:nvPr/>
        </p:nvPicPr>
        <p:blipFill>
          <a:blip r:embed="rId8"/>
          <a:stretch>
            <a:fillRect/>
          </a:stretch>
        </p:blipFill>
        <p:spPr>
          <a:xfrm>
            <a:off x="5029200" y="5953679"/>
            <a:ext cx="3288484" cy="402672"/>
          </a:xfrm>
          <a:prstGeom prst="rect">
            <a:avLst/>
          </a:prstGeom>
        </p:spPr>
      </p:pic>
      <p:sp>
        <p:nvSpPr>
          <p:cNvPr id="12" name="TextBox 11">
            <a:extLst>
              <a:ext uri="{FF2B5EF4-FFF2-40B4-BE49-F238E27FC236}">
                <a16:creationId xmlns:a16="http://schemas.microsoft.com/office/drawing/2014/main" id="{1987A20A-B3CC-5726-0D69-8EDBCEAEC96A}"/>
              </a:ext>
            </a:extLst>
          </p:cNvPr>
          <p:cNvSpPr txBox="1"/>
          <p:nvPr/>
        </p:nvSpPr>
        <p:spPr>
          <a:xfrm>
            <a:off x="762000" y="1295400"/>
            <a:ext cx="10363200" cy="830997"/>
          </a:xfrm>
          <a:prstGeom prst="rect">
            <a:avLst/>
          </a:prstGeom>
          <a:noFill/>
        </p:spPr>
        <p:txBody>
          <a:bodyPr wrap="square" rtlCol="0">
            <a:spAutoFit/>
          </a:bodyPr>
          <a:lstStyle/>
          <a:p>
            <a:pPr algn="ctr"/>
            <a:r>
              <a:rPr lang="en-US" sz="2400" dirty="0"/>
              <a:t>The Effects of a 1% of GDP Fiscal Consolidation: Tax vs. Spending Based</a:t>
            </a:r>
          </a:p>
          <a:p>
            <a:pPr algn="ctr"/>
            <a:r>
              <a:rPr lang="en-US" sz="2400" dirty="0"/>
              <a:t>(WEO 2010, Chapter 3)</a:t>
            </a:r>
          </a:p>
        </p:txBody>
      </p:sp>
    </p:spTree>
    <p:extLst>
      <p:ext uri="{BB962C8B-B14F-4D97-AF65-F5344CB8AC3E}">
        <p14:creationId xmlns:p14="http://schemas.microsoft.com/office/powerpoint/2010/main" val="2237208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444AB-2A25-9402-CA04-64F0B5D40C4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C7A57EA-493E-471F-15D0-19167A8A8DA2}"/>
              </a:ext>
            </a:extLst>
          </p:cNvPr>
          <p:cNvSpPr/>
          <p:nvPr>
            <p:custDataLst>
              <p:tags r:id="rId1"/>
            </p:custDataLst>
          </p:nvPr>
        </p:nvSpPr>
        <p:spPr>
          <a:xfrm>
            <a:off x="0" y="8792"/>
            <a:ext cx="12192000" cy="600808"/>
          </a:xfrm>
          <a:prstGeom prst="rect">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4D2D640E-A806-39D0-11BA-361D6FD87EB6}"/>
              </a:ext>
            </a:extLst>
          </p:cNvPr>
          <p:cNvSpPr>
            <a:spLocks noGrp="1"/>
          </p:cNvSpPr>
          <p:nvPr>
            <p:ph type="sldNum" sz="quarter" idx="12"/>
            <p:custDataLst>
              <p:tags r:id="rId2"/>
            </p:custDataLst>
          </p:nvPr>
        </p:nvSpPr>
        <p:spPr/>
        <p:txBody>
          <a:bodyPr/>
          <a:lstStyle/>
          <a:p>
            <a:fld id="{EB727A59-F01E-43BC-BF0A-5533339D486C}" type="slidenum">
              <a:rPr lang="en-US" smtClean="0"/>
              <a:t>6</a:t>
            </a:fld>
            <a:endParaRPr lang="en-US"/>
          </a:p>
        </p:txBody>
      </p:sp>
      <p:sp>
        <p:nvSpPr>
          <p:cNvPr id="4" name="Title 2">
            <a:extLst>
              <a:ext uri="{FF2B5EF4-FFF2-40B4-BE49-F238E27FC236}">
                <a16:creationId xmlns:a16="http://schemas.microsoft.com/office/drawing/2014/main" id="{5127F7AE-43DB-B0FB-5F95-8EEDD90DD27B}"/>
              </a:ext>
            </a:extLst>
          </p:cNvPr>
          <p:cNvSpPr txBox="1">
            <a:spLocks/>
          </p:cNvSpPr>
          <p:nvPr>
            <p:custDataLst>
              <p:tags r:id="rId3"/>
            </p:custDataLst>
          </p:nvPr>
        </p:nvSpPr>
        <p:spPr>
          <a:xfrm>
            <a:off x="685800" y="76122"/>
            <a:ext cx="10439400" cy="533478"/>
          </a:xfrm>
          <a:prstGeom prst="rect">
            <a:avLst/>
          </a:prstGeom>
          <a:effectLst>
            <a:outerShdw blurRad="50800" dist="38100" dir="2700000" algn="tl" rotWithShape="0">
              <a:prstClr val="black">
                <a:alpha val="40000"/>
              </a:prstClr>
            </a:outerShdw>
          </a:effectLst>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rPr>
              <a:t>The Debt Consequences of Keynesian Fiscal Stimulus</a:t>
            </a:r>
          </a:p>
        </p:txBody>
      </p:sp>
      <p:sp>
        <p:nvSpPr>
          <p:cNvPr id="5" name="TextBox 4">
            <a:extLst>
              <a:ext uri="{FF2B5EF4-FFF2-40B4-BE49-F238E27FC236}">
                <a16:creationId xmlns:a16="http://schemas.microsoft.com/office/drawing/2014/main" id="{9ADA6124-0E08-7CF9-F1AC-F58F6BD0A433}"/>
              </a:ext>
            </a:extLst>
          </p:cNvPr>
          <p:cNvSpPr txBox="1"/>
          <p:nvPr/>
        </p:nvSpPr>
        <p:spPr>
          <a:xfrm>
            <a:off x="762000" y="1219200"/>
            <a:ext cx="10668000" cy="391305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a:t>Virtually all the stimulus packages were </a:t>
            </a:r>
            <a:r>
              <a:rPr lang="en-US" sz="2400" dirty="0">
                <a:solidFill>
                  <a:srgbClr val="FF0000"/>
                </a:solidFill>
              </a:rPr>
              <a:t>deficit-financed</a:t>
            </a:r>
            <a:r>
              <a:rPr lang="en-US" sz="2400" dirty="0"/>
              <a:t>.</a:t>
            </a:r>
          </a:p>
          <a:p>
            <a:pPr marL="285750" indent="-285750">
              <a:lnSpc>
                <a:spcPct val="150000"/>
              </a:lnSpc>
              <a:buFont typeface="Arial" panose="020B0604020202020204" pitchFamily="34" charset="0"/>
              <a:buChar char="•"/>
            </a:pPr>
            <a:endParaRPr lang="en-US" sz="2400" dirty="0"/>
          </a:p>
          <a:p>
            <a:pPr marL="285750" indent="-285750">
              <a:lnSpc>
                <a:spcPct val="150000"/>
              </a:lnSpc>
              <a:buFont typeface="Arial" panose="020B0604020202020204" pitchFamily="34" charset="0"/>
              <a:buChar char="•"/>
            </a:pPr>
            <a:r>
              <a:rPr lang="en-US" sz="2400" dirty="0"/>
              <a:t>Contrary to some theoretical arguments, deficits so far have not financed themselves (except through inflation). </a:t>
            </a:r>
          </a:p>
          <a:p>
            <a:pPr>
              <a:lnSpc>
                <a:spcPct val="150000"/>
              </a:lnSpc>
            </a:pPr>
            <a:endParaRPr lang="en-US" sz="2400" dirty="0"/>
          </a:p>
          <a:p>
            <a:pPr marL="285750" indent="-285750">
              <a:lnSpc>
                <a:spcPct val="150000"/>
              </a:lnSpc>
              <a:buFont typeface="Arial" panose="020B0604020202020204" pitchFamily="34" charset="0"/>
              <a:buChar char="•"/>
            </a:pPr>
            <a:r>
              <a:rPr lang="en-US" sz="2400" dirty="0"/>
              <a:t>In fact, every round of Keynesian stimulus has led to a </a:t>
            </a:r>
            <a:r>
              <a:rPr lang="en-US" sz="2400" dirty="0">
                <a:solidFill>
                  <a:srgbClr val="FF0000"/>
                </a:solidFill>
              </a:rPr>
              <a:t>ratchet up effect </a:t>
            </a:r>
            <a:r>
              <a:rPr lang="en-US" sz="2400" dirty="0"/>
              <a:t>on </a:t>
            </a:r>
            <a:r>
              <a:rPr lang="en-US" sz="2400" dirty="0">
                <a:solidFill>
                  <a:srgbClr val="FF0000"/>
                </a:solidFill>
              </a:rPr>
              <a:t>debt-to-GDP ratios</a:t>
            </a:r>
            <a:r>
              <a:rPr lang="en-US" sz="2400" dirty="0"/>
              <a:t>.</a:t>
            </a:r>
          </a:p>
        </p:txBody>
      </p:sp>
    </p:spTree>
    <p:extLst>
      <p:ext uri="{BB962C8B-B14F-4D97-AF65-F5344CB8AC3E}">
        <p14:creationId xmlns:p14="http://schemas.microsoft.com/office/powerpoint/2010/main" val="123115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23C17-AEBE-D467-3D86-0E49A762F24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4C52E9B-18E0-9776-3FCD-A6B8F9C3BCE6}"/>
              </a:ext>
            </a:extLst>
          </p:cNvPr>
          <p:cNvSpPr/>
          <p:nvPr>
            <p:custDataLst>
              <p:tags r:id="rId1"/>
            </p:custDataLst>
          </p:nvPr>
        </p:nvSpPr>
        <p:spPr>
          <a:xfrm>
            <a:off x="0" y="8792"/>
            <a:ext cx="12192000" cy="600808"/>
          </a:xfrm>
          <a:prstGeom prst="rect">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D71BE74C-5E15-9846-3073-BD1634A3973F}"/>
              </a:ext>
            </a:extLst>
          </p:cNvPr>
          <p:cNvSpPr>
            <a:spLocks noGrp="1"/>
          </p:cNvSpPr>
          <p:nvPr>
            <p:ph type="sldNum" sz="quarter" idx="12"/>
            <p:custDataLst>
              <p:tags r:id="rId2"/>
            </p:custDataLst>
          </p:nvPr>
        </p:nvSpPr>
        <p:spPr/>
        <p:txBody>
          <a:bodyPr/>
          <a:lstStyle/>
          <a:p>
            <a:fld id="{EB727A59-F01E-43BC-BF0A-5533339D486C}" type="slidenum">
              <a:rPr lang="en-US" smtClean="0"/>
              <a:t>7</a:t>
            </a:fld>
            <a:endParaRPr lang="en-US"/>
          </a:p>
        </p:txBody>
      </p:sp>
      <p:sp>
        <p:nvSpPr>
          <p:cNvPr id="4" name="Title 2">
            <a:extLst>
              <a:ext uri="{FF2B5EF4-FFF2-40B4-BE49-F238E27FC236}">
                <a16:creationId xmlns:a16="http://schemas.microsoft.com/office/drawing/2014/main" id="{7ECA4577-A28A-8810-1E4A-C635CAB1CA80}"/>
              </a:ext>
            </a:extLst>
          </p:cNvPr>
          <p:cNvSpPr txBox="1">
            <a:spLocks/>
          </p:cNvSpPr>
          <p:nvPr>
            <p:custDataLst>
              <p:tags r:id="rId3"/>
            </p:custDataLst>
          </p:nvPr>
        </p:nvSpPr>
        <p:spPr>
          <a:xfrm>
            <a:off x="809719" y="62478"/>
            <a:ext cx="10439400" cy="547122"/>
          </a:xfrm>
          <a:prstGeom prst="rect">
            <a:avLst/>
          </a:prstGeom>
          <a:effectLst>
            <a:outerShdw blurRad="50800" dist="38100" dir="2700000" algn="tl" rotWithShape="0">
              <a:prstClr val="black">
                <a:alpha val="40000"/>
              </a:prstClr>
            </a:outerShdw>
          </a:effectLst>
        </p:spPr>
        <p:txBody>
          <a:bodyP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rPr>
              <a:t>The Ratchet Effect of Crises on Government Debt</a:t>
            </a:r>
          </a:p>
        </p:txBody>
      </p:sp>
      <p:pic>
        <p:nvPicPr>
          <p:cNvPr id="5" name="Picture 4">
            <a:extLst>
              <a:ext uri="{FF2B5EF4-FFF2-40B4-BE49-F238E27FC236}">
                <a16:creationId xmlns:a16="http://schemas.microsoft.com/office/drawing/2014/main" id="{1AA58189-B5F5-D64E-9866-6AD1A1600626}"/>
              </a:ext>
            </a:extLst>
          </p:cNvPr>
          <p:cNvPicPr>
            <a:picLocks noChangeAspect="1"/>
          </p:cNvPicPr>
          <p:nvPr/>
        </p:nvPicPr>
        <p:blipFill>
          <a:blip r:embed="rId6"/>
          <a:stretch>
            <a:fillRect/>
          </a:stretch>
        </p:blipFill>
        <p:spPr>
          <a:xfrm>
            <a:off x="1412883" y="759768"/>
            <a:ext cx="8791385" cy="5010818"/>
          </a:xfrm>
          <a:prstGeom prst="rect">
            <a:avLst/>
          </a:prstGeom>
        </p:spPr>
      </p:pic>
      <p:sp>
        <p:nvSpPr>
          <p:cNvPr id="3" name="TextBox 2">
            <a:extLst>
              <a:ext uri="{FF2B5EF4-FFF2-40B4-BE49-F238E27FC236}">
                <a16:creationId xmlns:a16="http://schemas.microsoft.com/office/drawing/2014/main" id="{3FB5EFDE-3A56-FD38-F74A-6A4172B66CA5}"/>
              </a:ext>
            </a:extLst>
          </p:cNvPr>
          <p:cNvSpPr txBox="1"/>
          <p:nvPr/>
        </p:nvSpPr>
        <p:spPr>
          <a:xfrm>
            <a:off x="3048000" y="6019800"/>
            <a:ext cx="5715000" cy="369332"/>
          </a:xfrm>
          <a:prstGeom prst="rect">
            <a:avLst/>
          </a:prstGeom>
          <a:noFill/>
        </p:spPr>
        <p:txBody>
          <a:bodyPr wrap="square" rtlCol="0">
            <a:spAutoFit/>
          </a:bodyPr>
          <a:lstStyle/>
          <a:p>
            <a:r>
              <a:rPr lang="en-US" dirty="0"/>
              <a:t>Gross general government debt % of GDP; WEO April 2024</a:t>
            </a:r>
          </a:p>
        </p:txBody>
      </p:sp>
    </p:spTree>
    <p:extLst>
      <p:ext uri="{BB962C8B-B14F-4D97-AF65-F5344CB8AC3E}">
        <p14:creationId xmlns:p14="http://schemas.microsoft.com/office/powerpoint/2010/main" val="3009495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07F3C-5DBB-8BC5-AAD0-05C6D8932E5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AF388D49-8C7F-17A3-E2B6-333AD1A4B4B6}"/>
              </a:ext>
            </a:extLst>
          </p:cNvPr>
          <p:cNvSpPr/>
          <p:nvPr>
            <p:custDataLst>
              <p:tags r:id="rId1"/>
            </p:custDataLst>
          </p:nvPr>
        </p:nvSpPr>
        <p:spPr>
          <a:xfrm>
            <a:off x="0" y="8792"/>
            <a:ext cx="12192000" cy="600808"/>
          </a:xfrm>
          <a:prstGeom prst="rect">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941CCA1C-84B3-298A-FE15-EB7A5BCCFB82}"/>
              </a:ext>
            </a:extLst>
          </p:cNvPr>
          <p:cNvSpPr>
            <a:spLocks noGrp="1"/>
          </p:cNvSpPr>
          <p:nvPr>
            <p:ph type="sldNum" sz="quarter" idx="12"/>
            <p:custDataLst>
              <p:tags r:id="rId2"/>
            </p:custDataLst>
          </p:nvPr>
        </p:nvSpPr>
        <p:spPr/>
        <p:txBody>
          <a:bodyPr/>
          <a:lstStyle/>
          <a:p>
            <a:fld id="{EB727A59-F01E-43BC-BF0A-5533339D486C}" type="slidenum">
              <a:rPr lang="en-US" smtClean="0"/>
              <a:t>8</a:t>
            </a:fld>
            <a:endParaRPr lang="en-US"/>
          </a:p>
        </p:txBody>
      </p:sp>
      <p:sp>
        <p:nvSpPr>
          <p:cNvPr id="4" name="Title 2">
            <a:extLst>
              <a:ext uri="{FF2B5EF4-FFF2-40B4-BE49-F238E27FC236}">
                <a16:creationId xmlns:a16="http://schemas.microsoft.com/office/drawing/2014/main" id="{731CEF5D-C606-80E5-3DA3-BD058AEED3BC}"/>
              </a:ext>
            </a:extLst>
          </p:cNvPr>
          <p:cNvSpPr txBox="1">
            <a:spLocks/>
          </p:cNvSpPr>
          <p:nvPr>
            <p:custDataLst>
              <p:tags r:id="rId3"/>
            </p:custDataLst>
          </p:nvPr>
        </p:nvSpPr>
        <p:spPr>
          <a:xfrm>
            <a:off x="809719" y="62478"/>
            <a:ext cx="10439400" cy="547122"/>
          </a:xfrm>
          <a:prstGeom prst="rect">
            <a:avLst/>
          </a:prstGeom>
          <a:effectLst>
            <a:outerShdw blurRad="50800" dist="38100" dir="2700000" algn="tl" rotWithShape="0">
              <a:prstClr val="black">
                <a:alpha val="40000"/>
              </a:prstClr>
            </a:outerShdw>
          </a:effectLst>
        </p:spPr>
        <p:txBody>
          <a:bodyP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rPr>
              <a:t>The US debt increase has been particularly large</a:t>
            </a:r>
          </a:p>
        </p:txBody>
      </p:sp>
      <p:pic>
        <p:nvPicPr>
          <p:cNvPr id="7" name="Picture 6">
            <a:extLst>
              <a:ext uri="{FF2B5EF4-FFF2-40B4-BE49-F238E27FC236}">
                <a16:creationId xmlns:a16="http://schemas.microsoft.com/office/drawing/2014/main" id="{B99823D1-AB5D-F5AA-F4F1-350B5D8D55CA}"/>
              </a:ext>
            </a:extLst>
          </p:cNvPr>
          <p:cNvPicPr>
            <a:picLocks noChangeAspect="1"/>
          </p:cNvPicPr>
          <p:nvPr/>
        </p:nvPicPr>
        <p:blipFill>
          <a:blip r:embed="rId6"/>
          <a:stretch>
            <a:fillRect/>
          </a:stretch>
        </p:blipFill>
        <p:spPr>
          <a:xfrm>
            <a:off x="1295400" y="730241"/>
            <a:ext cx="9372600" cy="5342092"/>
          </a:xfrm>
          <a:prstGeom prst="rect">
            <a:avLst/>
          </a:prstGeom>
        </p:spPr>
      </p:pic>
      <p:sp>
        <p:nvSpPr>
          <p:cNvPr id="3" name="TextBox 2">
            <a:extLst>
              <a:ext uri="{FF2B5EF4-FFF2-40B4-BE49-F238E27FC236}">
                <a16:creationId xmlns:a16="http://schemas.microsoft.com/office/drawing/2014/main" id="{F7EFE820-4537-BE28-313E-45EF922BC198}"/>
              </a:ext>
            </a:extLst>
          </p:cNvPr>
          <p:cNvSpPr txBox="1"/>
          <p:nvPr/>
        </p:nvSpPr>
        <p:spPr>
          <a:xfrm>
            <a:off x="3687618" y="5954138"/>
            <a:ext cx="5029200" cy="584775"/>
          </a:xfrm>
          <a:prstGeom prst="rect">
            <a:avLst/>
          </a:prstGeom>
          <a:noFill/>
        </p:spPr>
        <p:txBody>
          <a:bodyPr wrap="square" rtlCol="0">
            <a:spAutoFit/>
          </a:bodyPr>
          <a:lstStyle/>
          <a:p>
            <a:pPr algn="ctr"/>
            <a:r>
              <a:rPr lang="en-US" sz="3200" dirty="0"/>
              <a:t>Was it worth it?</a:t>
            </a:r>
          </a:p>
        </p:txBody>
      </p:sp>
    </p:spTree>
    <p:extLst>
      <p:ext uri="{BB962C8B-B14F-4D97-AF65-F5344CB8AC3E}">
        <p14:creationId xmlns:p14="http://schemas.microsoft.com/office/powerpoint/2010/main" val="3665285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A344A-A968-9F4F-C078-CB6B8F050FC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24D8EAE-0EED-C93D-8F64-F2B82A5538FF}"/>
              </a:ext>
            </a:extLst>
          </p:cNvPr>
          <p:cNvSpPr/>
          <p:nvPr>
            <p:custDataLst>
              <p:tags r:id="rId1"/>
            </p:custDataLst>
          </p:nvPr>
        </p:nvSpPr>
        <p:spPr>
          <a:xfrm>
            <a:off x="0" y="8792"/>
            <a:ext cx="12192000" cy="600808"/>
          </a:xfrm>
          <a:prstGeom prst="rect">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DB5E467B-2530-D68B-1684-DA1CB171B953}"/>
              </a:ext>
            </a:extLst>
          </p:cNvPr>
          <p:cNvSpPr>
            <a:spLocks noGrp="1"/>
          </p:cNvSpPr>
          <p:nvPr>
            <p:ph type="sldNum" sz="quarter" idx="12"/>
            <p:custDataLst>
              <p:tags r:id="rId2"/>
            </p:custDataLst>
          </p:nvPr>
        </p:nvSpPr>
        <p:spPr/>
        <p:txBody>
          <a:bodyPr/>
          <a:lstStyle/>
          <a:p>
            <a:fld id="{EB727A59-F01E-43BC-BF0A-5533339D486C}" type="slidenum">
              <a:rPr lang="en-US" smtClean="0"/>
              <a:t>9</a:t>
            </a:fld>
            <a:endParaRPr lang="en-US"/>
          </a:p>
        </p:txBody>
      </p:sp>
      <p:sp>
        <p:nvSpPr>
          <p:cNvPr id="4" name="Title 2">
            <a:extLst>
              <a:ext uri="{FF2B5EF4-FFF2-40B4-BE49-F238E27FC236}">
                <a16:creationId xmlns:a16="http://schemas.microsoft.com/office/drawing/2014/main" id="{9ECE6430-F351-EF2D-9199-0E01FADBB097}"/>
              </a:ext>
            </a:extLst>
          </p:cNvPr>
          <p:cNvSpPr txBox="1">
            <a:spLocks/>
          </p:cNvSpPr>
          <p:nvPr>
            <p:custDataLst>
              <p:tags r:id="rId3"/>
            </p:custDataLst>
          </p:nvPr>
        </p:nvSpPr>
        <p:spPr>
          <a:xfrm>
            <a:off x="685800" y="76122"/>
            <a:ext cx="10439400" cy="533478"/>
          </a:xfrm>
          <a:prstGeom prst="rect">
            <a:avLst/>
          </a:prstGeom>
          <a:effectLst>
            <a:outerShdw blurRad="50800" dist="38100" dir="2700000" algn="tl" rotWithShape="0">
              <a:prstClr val="black">
                <a:alpha val="40000"/>
              </a:prstClr>
            </a:outerShdw>
          </a:effectLst>
        </p:spPr>
        <p:txBody>
          <a:bodyP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rPr>
              <a:t>Why Many Believe that Transfers Can Stimulate the Economy</a:t>
            </a:r>
          </a:p>
        </p:txBody>
      </p:sp>
      <p:sp>
        <p:nvSpPr>
          <p:cNvPr id="5" name="TextBox 4">
            <a:extLst>
              <a:ext uri="{FF2B5EF4-FFF2-40B4-BE49-F238E27FC236}">
                <a16:creationId xmlns:a16="http://schemas.microsoft.com/office/drawing/2014/main" id="{7EE2CE77-15F9-FD04-BF9C-4DB590CCE9F4}"/>
              </a:ext>
            </a:extLst>
          </p:cNvPr>
          <p:cNvSpPr txBox="1"/>
          <p:nvPr/>
        </p:nvSpPr>
        <p:spPr>
          <a:xfrm>
            <a:off x="533400" y="914400"/>
            <a:ext cx="10896600" cy="5509200"/>
          </a:xfrm>
          <a:prstGeom prst="rect">
            <a:avLst/>
          </a:prstGeom>
          <a:noFill/>
        </p:spPr>
        <p:txBody>
          <a:bodyPr wrap="square" rtlCol="0">
            <a:spAutoFit/>
          </a:bodyPr>
          <a:lstStyle/>
          <a:p>
            <a:pPr marL="285750" indent="-285750">
              <a:buFont typeface="Arial" panose="020B0604020202020204" pitchFamily="34" charset="0"/>
              <a:buChar char="•"/>
            </a:pPr>
            <a:r>
              <a:rPr lang="en-US" sz="2400" dirty="0"/>
              <a:t>Since 1980s, active literature estimating consumption responses in household data. </a:t>
            </a:r>
          </a:p>
          <a:p>
            <a:pPr marL="285750" indent="-285750">
              <a:buFont typeface="Arial" panose="020B0604020202020204" pitchFamily="34" charset="0"/>
              <a:buChar char="•"/>
            </a:pPr>
            <a:endParaRPr lang="en-US" sz="2400" dirty="0"/>
          </a:p>
          <a:p>
            <a:pPr marL="800100" lvl="1" indent="-342900">
              <a:buFont typeface="Wingdings" panose="05000000000000000000" pitchFamily="2" charset="2"/>
              <a:buChar char="Ø"/>
            </a:pPr>
            <a:r>
              <a:rPr lang="en-US" sz="2400" dirty="0"/>
              <a:t>many of these papers estimated MPCs that were higher than those predicted by the </a:t>
            </a:r>
            <a:r>
              <a:rPr lang="en-US" sz="2400" dirty="0">
                <a:solidFill>
                  <a:srgbClr val="FF0000"/>
                </a:solidFill>
              </a:rPr>
              <a:t>permanent income hypothesis </a:t>
            </a:r>
            <a:r>
              <a:rPr lang="en-US" sz="2400" dirty="0"/>
              <a:t>.</a:t>
            </a:r>
            <a:r>
              <a:rPr lang="en-US" sz="2400" dirty="0">
                <a:solidFill>
                  <a:srgbClr val="FF0000"/>
                </a:solidFill>
              </a:rPr>
              <a:t> </a:t>
            </a:r>
          </a:p>
          <a:p>
            <a:pPr marL="800100" lvl="1" indent="-342900">
              <a:buFont typeface="Wingdings" panose="05000000000000000000" pitchFamily="2" charset="2"/>
              <a:buChar char="Ø"/>
            </a:pPr>
            <a:endParaRPr lang="en-US" sz="2400" dirty="0">
              <a:solidFill>
                <a:srgbClr val="FF0000"/>
              </a:solidFill>
            </a:endParaRPr>
          </a:p>
          <a:p>
            <a:pPr lvl="1"/>
            <a:r>
              <a:rPr lang="en-US" sz="2000" dirty="0"/>
              <a:t>e.g. Agarwal, </a:t>
            </a:r>
            <a:r>
              <a:rPr lang="en-US" sz="2000" dirty="0" err="1"/>
              <a:t>Fagereng</a:t>
            </a:r>
            <a:r>
              <a:rPr lang="en-US" sz="2000" dirty="0"/>
              <a:t>, </a:t>
            </a:r>
            <a:r>
              <a:rPr lang="en-US" sz="2000" dirty="0" err="1"/>
              <a:t>Japelli</a:t>
            </a:r>
            <a:r>
              <a:rPr lang="en-US" sz="2000" dirty="0"/>
              <a:t>, Kueng, Parker, </a:t>
            </a:r>
            <a:r>
              <a:rPr lang="en-US" sz="2000" dirty="0" err="1"/>
              <a:t>Pistaferri</a:t>
            </a:r>
            <a:r>
              <a:rPr lang="en-US" sz="2000" dirty="0"/>
              <a:t>, </a:t>
            </a:r>
            <a:r>
              <a:rPr lang="en-US" sz="2000" dirty="0" err="1"/>
              <a:t>Souleles</a:t>
            </a:r>
            <a:r>
              <a:rPr lang="en-US" sz="2000" dirty="0"/>
              <a:t>, Shapiro, </a:t>
            </a:r>
            <a:r>
              <a:rPr lang="en-US" sz="2000" dirty="0" err="1"/>
              <a:t>Slemrod</a:t>
            </a:r>
            <a:r>
              <a:rPr lang="en-US" sz="2000" dirty="0"/>
              <a:t>, </a:t>
            </a:r>
            <a:r>
              <a:rPr lang="en-US" sz="2000" dirty="0" err="1"/>
              <a:t>Zeldes</a:t>
            </a:r>
            <a:endParaRPr lang="en-US" sz="2000" dirty="0">
              <a:solidFill>
                <a:srgbClr val="FF0000"/>
              </a:solidFill>
            </a:endParaRPr>
          </a:p>
          <a:p>
            <a:endParaRPr lang="en-US" sz="2400" dirty="0"/>
          </a:p>
          <a:p>
            <a:endParaRPr lang="en-US" sz="2400" dirty="0">
              <a:solidFill>
                <a:srgbClr val="FF0000"/>
              </a:solidFill>
            </a:endParaRPr>
          </a:p>
          <a:p>
            <a:pPr marL="342900" indent="-342900">
              <a:buFont typeface="Arial" panose="020B0604020202020204" pitchFamily="34" charset="0"/>
              <a:buChar char="•"/>
            </a:pPr>
            <a:r>
              <a:rPr lang="en-US" sz="2400" dirty="0"/>
              <a:t>Micro estimates → important </a:t>
            </a:r>
            <a:r>
              <a:rPr lang="en-US" sz="2400" dirty="0">
                <a:solidFill>
                  <a:srgbClr val="FF0000"/>
                </a:solidFill>
              </a:rPr>
              <a:t>new macro models </a:t>
            </a:r>
            <a:r>
              <a:rPr lang="en-US" sz="2400" dirty="0"/>
              <a:t>with heterogeneous households, some with </a:t>
            </a:r>
            <a:r>
              <a:rPr lang="en-US" sz="2400" dirty="0">
                <a:solidFill>
                  <a:srgbClr val="FF0000"/>
                </a:solidFill>
              </a:rPr>
              <a:t>high MPCs </a:t>
            </a:r>
            <a:r>
              <a:rPr lang="en-US" sz="2400" dirty="0"/>
              <a:t>because of myopic behavior or financial rigidities.</a:t>
            </a:r>
          </a:p>
          <a:p>
            <a:pPr marL="342900" indent="-342900">
              <a:buFont typeface="Arial" panose="020B0604020202020204" pitchFamily="34" charset="0"/>
              <a:buChar char="•"/>
            </a:pPr>
            <a:endParaRPr lang="en-US" sz="2400" dirty="0"/>
          </a:p>
          <a:p>
            <a:pPr lvl="1"/>
            <a:r>
              <a:rPr lang="en-US" sz="2000" dirty="0"/>
              <a:t>e.g. </a:t>
            </a:r>
            <a:r>
              <a:rPr lang="en-US" sz="2000" dirty="0" err="1"/>
              <a:t>Auclert</a:t>
            </a:r>
            <a:r>
              <a:rPr lang="en-US" sz="2000" dirty="0"/>
              <a:t>, </a:t>
            </a:r>
            <a:r>
              <a:rPr lang="en-US" sz="2000" dirty="0" err="1"/>
              <a:t>Bilbiie</a:t>
            </a:r>
            <a:r>
              <a:rPr lang="en-US" sz="2000" dirty="0"/>
              <a:t>, Gali, Kaplan, Rognlie, Straub, Violante</a:t>
            </a:r>
          </a:p>
          <a:p>
            <a:endParaRPr lang="en-US" sz="2400" dirty="0"/>
          </a:p>
          <a:p>
            <a:pPr lvl="1"/>
            <a:endParaRPr lang="en-US" sz="2400" dirty="0"/>
          </a:p>
          <a:p>
            <a:pPr marL="342900" indent="-342900">
              <a:buFont typeface="Arial" panose="020B0604020202020204" pitchFamily="34" charset="0"/>
              <a:buChar char="•"/>
            </a:pPr>
            <a:r>
              <a:rPr lang="en-US" sz="2400" dirty="0"/>
              <a:t>Macro models calibrated with micro MPCs imply </a:t>
            </a:r>
            <a:r>
              <a:rPr lang="en-US" sz="2400" dirty="0">
                <a:solidFill>
                  <a:srgbClr val="FF0000"/>
                </a:solidFill>
              </a:rPr>
              <a:t>sizeable multipliers</a:t>
            </a:r>
            <a:r>
              <a:rPr lang="en-US" sz="2400" dirty="0"/>
              <a:t>.</a:t>
            </a:r>
          </a:p>
        </p:txBody>
      </p:sp>
    </p:spTree>
    <p:extLst>
      <p:ext uri="{BB962C8B-B14F-4D97-AF65-F5344CB8AC3E}">
        <p14:creationId xmlns:p14="http://schemas.microsoft.com/office/powerpoint/2010/main" val="54510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17609</TotalTime>
  <Words>3069</Words>
  <Application>Microsoft Office PowerPoint</Application>
  <PresentationFormat>Widescreen</PresentationFormat>
  <Paragraphs>547</Paragraphs>
  <Slides>51</Slides>
  <Notes>49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Aptos</vt:lpstr>
      <vt:lpstr>Arial</vt:lpstr>
      <vt:lpstr>AvenirNextWorld-Demi</vt:lpstr>
      <vt:lpstr>Calibri</vt:lpstr>
      <vt:lpstr>NewBaskervilleStd-Roman</vt:lpstr>
      <vt:lpstr>NimbusSanL-Regu</vt:lpstr>
      <vt:lpstr>Wingdings</vt:lpstr>
      <vt:lpstr>Office Theme</vt:lpstr>
      <vt:lpstr>Do Cash Transfers Stimulate the Macroeconomy?   By Valerie A. Ramey  Hoover Institution, NBER, CEPR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Singapore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Australia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Valerie</dc:creator>
  <cp:lastModifiedBy>Valerie Ramey</cp:lastModifiedBy>
  <cp:revision>1841</cp:revision>
  <cp:lastPrinted>2020-04-02T16:41:33Z</cp:lastPrinted>
  <dcterms:created xsi:type="dcterms:W3CDTF">2018-07-07T18:30:24Z</dcterms:created>
  <dcterms:modified xsi:type="dcterms:W3CDTF">2024-11-14T01:06:19Z</dcterms:modified>
</cp:coreProperties>
</file>