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88" r:id="rId3"/>
    <p:sldId id="332" r:id="rId4"/>
    <p:sldId id="306" r:id="rId5"/>
    <p:sldId id="295" r:id="rId6"/>
    <p:sldId id="260" r:id="rId7"/>
    <p:sldId id="307" r:id="rId8"/>
    <p:sldId id="309" r:id="rId9"/>
    <p:sldId id="308" r:id="rId10"/>
    <p:sldId id="310" r:id="rId11"/>
    <p:sldId id="311" r:id="rId12"/>
    <p:sldId id="305" r:id="rId13"/>
    <p:sldId id="266" r:id="rId14"/>
    <p:sldId id="333" r:id="rId15"/>
    <p:sldId id="313" r:id="rId16"/>
    <p:sldId id="314" r:id="rId17"/>
    <p:sldId id="315" r:id="rId18"/>
    <p:sldId id="317" r:id="rId19"/>
    <p:sldId id="267" r:id="rId20"/>
    <p:sldId id="303" r:id="rId21"/>
    <p:sldId id="304" r:id="rId22"/>
    <p:sldId id="277" r:id="rId23"/>
    <p:sldId id="324" r:id="rId24"/>
    <p:sldId id="296" r:id="rId25"/>
    <p:sldId id="297" r:id="rId26"/>
    <p:sldId id="281" r:id="rId27"/>
    <p:sldId id="300" r:id="rId28"/>
    <p:sldId id="335" r:id="rId29"/>
    <p:sldId id="336" r:id="rId30"/>
    <p:sldId id="325" r:id="rId31"/>
    <p:sldId id="321"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18" autoAdjust="0"/>
  </p:normalViewPr>
  <p:slideViewPr>
    <p:cSldViewPr snapToGrid="0">
      <p:cViewPr varScale="1">
        <p:scale>
          <a:sx n="73" d="100"/>
          <a:sy n="73" d="100"/>
        </p:scale>
        <p:origin x="10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04372-950F-47B3-88C5-21B9DFB06E06}"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D5570-F3B4-4DA3-9338-DDABABBD4E1E}" type="slidenum">
              <a:rPr lang="en-US" smtClean="0"/>
              <a:t>‹#›</a:t>
            </a:fld>
            <a:endParaRPr lang="en-US"/>
          </a:p>
        </p:txBody>
      </p:sp>
    </p:spTree>
    <p:extLst>
      <p:ext uri="{BB962C8B-B14F-4D97-AF65-F5344CB8AC3E}">
        <p14:creationId xmlns:p14="http://schemas.microsoft.com/office/powerpoint/2010/main" val="18018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zanupf.org.zw/"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hrw.org/world-report/2017/country-chapters/zimbabwe" TargetMode="External"/><Relationship Id="rId4" Type="http://schemas.openxmlformats.org/officeDocument/2006/relationships/hyperlink" Target="http://www.mdc.co.zw/"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Today, we will be presenting our work on the economic consequences of conflict in sub-Saharan Africa that is part of the recent sub-Saharan Africa (SSA) Regional Economic Outlook. </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1</a:t>
            </a:fld>
            <a:endParaRPr lang="en-US"/>
          </a:p>
        </p:txBody>
      </p:sp>
    </p:spTree>
    <p:extLst>
      <p:ext uri="{BB962C8B-B14F-4D97-AF65-F5344CB8AC3E}">
        <p14:creationId xmlns:p14="http://schemas.microsoft.com/office/powerpoint/2010/main" val="294328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often difficult to clearly distinguish between different types of conflict, our data does seem to point towards </a:t>
            </a:r>
            <a:r>
              <a:rPr lang="en-US" b="1" dirty="0"/>
              <a:t>a change in the nature of conflicts in the region.</a:t>
            </a:r>
          </a:p>
          <a:p>
            <a:endParaRPr lang="en-US" dirty="0"/>
          </a:p>
          <a:p>
            <a:r>
              <a:rPr lang="en-US" dirty="0"/>
              <a:t>Large-scale, </a:t>
            </a:r>
            <a:r>
              <a:rPr lang="en-US" b="1" dirty="0"/>
              <a:t>state-based conflicts largely drove developments in conflict-related deaths in SSA during the pre-2000 period </a:t>
            </a:r>
            <a:r>
              <a:rPr lang="en-US" dirty="0"/>
              <a:t>(such as those in Angola, Eritrea, Ethiopia, and Sierra Leone). </a:t>
            </a:r>
          </a:p>
          <a:p>
            <a:endParaRPr lang="en-US" dirty="0"/>
          </a:p>
          <a:p>
            <a:r>
              <a:rPr lang="en-US" dirty="0"/>
              <a:t>Since then, however, the share of </a:t>
            </a:r>
            <a:r>
              <a:rPr lang="en-US" b="1" dirty="0"/>
              <a:t>non-state-based conflict deaths—involving nongovernmental armed groups and terrorist attacks targeting civilians</a:t>
            </a:r>
            <a:r>
              <a:rPr lang="en-US" dirty="0"/>
              <a:t>—has increased significantly. </a:t>
            </a:r>
          </a:p>
          <a:p>
            <a:endParaRPr lang="en-US" dirty="0"/>
          </a:p>
          <a:p>
            <a:r>
              <a:rPr lang="en-US" dirty="0"/>
              <a:t>The number of terrorist incidents has increased not just in the Sahel region, but elsewhere as well, with the Democratic Republic of the Congo, Kenya, and Nigeria affected the most.</a:t>
            </a:r>
          </a:p>
        </p:txBody>
      </p:sp>
      <p:sp>
        <p:nvSpPr>
          <p:cNvPr id="4" name="Slide Number Placeholder 3"/>
          <p:cNvSpPr>
            <a:spLocks noGrp="1"/>
          </p:cNvSpPr>
          <p:nvPr>
            <p:ph type="sldNum" sz="quarter" idx="10"/>
          </p:nvPr>
        </p:nvSpPr>
        <p:spPr/>
        <p:txBody>
          <a:bodyPr/>
          <a:lstStyle/>
          <a:p>
            <a:fld id="{3F2C3D9E-556B-4FC9-8BBA-C02DE84C9EBF}" type="slidenum">
              <a:rPr lang="en-US" smtClean="0"/>
              <a:t>10</a:t>
            </a:fld>
            <a:endParaRPr lang="en-US"/>
          </a:p>
        </p:txBody>
      </p:sp>
    </p:spTree>
    <p:extLst>
      <p:ext uri="{BB962C8B-B14F-4D97-AF65-F5344CB8AC3E}">
        <p14:creationId xmlns:p14="http://schemas.microsoft.com/office/powerpoint/2010/main" val="56810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in sub-Saharan Africa also tends to be persistent, although there is considerable variation in the duration of conflicts across the region.</a:t>
            </a:r>
          </a:p>
          <a:p>
            <a:r>
              <a:rPr lang="en-US" dirty="0"/>
              <a:t> </a:t>
            </a:r>
          </a:p>
          <a:p>
            <a:r>
              <a:rPr lang="en-US" dirty="0"/>
              <a:t>The </a:t>
            </a:r>
            <a:r>
              <a:rPr lang="en-US" b="1" dirty="0"/>
              <a:t>persistence of conflicts has generally declined over time, except in the Sahel region. </a:t>
            </a:r>
            <a:r>
              <a:rPr lang="en-US" dirty="0"/>
              <a:t>For SSA as a whole,  the probability of a country exiting conflict has increased from 20 percent in the pre-2000 period to about 24 percent afterward. </a:t>
            </a:r>
          </a:p>
        </p:txBody>
      </p:sp>
      <p:sp>
        <p:nvSpPr>
          <p:cNvPr id="4" name="Slide Number Placeholder 3"/>
          <p:cNvSpPr>
            <a:spLocks noGrp="1"/>
          </p:cNvSpPr>
          <p:nvPr>
            <p:ph type="sldNum" sz="quarter" idx="10"/>
          </p:nvPr>
        </p:nvSpPr>
        <p:spPr/>
        <p:txBody>
          <a:bodyPr/>
          <a:lstStyle/>
          <a:p>
            <a:fld id="{3F2C3D9E-556B-4FC9-8BBA-C02DE84C9EBF}" type="slidenum">
              <a:rPr lang="en-US" smtClean="0"/>
              <a:t>11</a:t>
            </a:fld>
            <a:endParaRPr lang="en-US"/>
          </a:p>
        </p:txBody>
      </p:sp>
    </p:spTree>
    <p:extLst>
      <p:ext uri="{BB962C8B-B14F-4D97-AF65-F5344CB8AC3E}">
        <p14:creationId xmlns:p14="http://schemas.microsoft.com/office/powerpoint/2010/main" val="225807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also been a significant increase in the number of (United Nations-recognized) persons of concern from sub-Saharan African countries. </a:t>
            </a:r>
          </a:p>
          <a:p>
            <a:endParaRPr lang="en-US" dirty="0"/>
          </a:p>
          <a:p>
            <a:r>
              <a:rPr lang="en-US" dirty="0"/>
              <a:t>The number of </a:t>
            </a:r>
            <a:r>
              <a:rPr lang="en-US" b="1" dirty="0"/>
              <a:t>internally displaced persons, asylum seekers, and refugees has more than tripled, rising from fewer than 5 million in the 1980s to 18 million in 2017</a:t>
            </a:r>
            <a:r>
              <a:rPr lang="en-US" dirty="0"/>
              <a:t>.</a:t>
            </a:r>
          </a:p>
          <a:p>
            <a:endParaRPr lang="en-US" dirty="0"/>
          </a:p>
          <a:p>
            <a:pPr defTabSz="947044">
              <a:defRPr/>
            </a:pPr>
            <a:r>
              <a:rPr lang="en-US" dirty="0"/>
              <a:t>Notably, as of 2017, the majority of the </a:t>
            </a:r>
            <a:r>
              <a:rPr lang="en-US" b="1" dirty="0"/>
              <a:t>close to 7 million refugees and asylum seekers who originated in sub-Saharan Africa had resettled within the region</a:t>
            </a:r>
            <a:r>
              <a:rPr lang="en-US" dirty="0"/>
              <a:t>. Refugees constituted more than 3 percent of the population of Chad and Uganda in 2017 (only Jordan, Lebanon, and Turkey, following the Syrian crisis, have a higher refugee-to-population ratio). </a:t>
            </a:r>
          </a:p>
          <a:p>
            <a:pPr defTabSz="947044">
              <a:defRPr/>
            </a:pPr>
            <a:endParaRPr lang="en-US" dirty="0"/>
          </a:p>
          <a:p>
            <a:pPr defTabSz="947044">
              <a:defRPr/>
            </a:pPr>
            <a:r>
              <a:rPr lang="en-US" dirty="0"/>
              <a:t>Similarly, the number of internally displaced people in the region is five times higher—rising from fewer than 2 million to 10 million over the past two decades.</a:t>
            </a:r>
          </a:p>
        </p:txBody>
      </p:sp>
      <p:sp>
        <p:nvSpPr>
          <p:cNvPr id="4" name="Slide Number Placeholder 3"/>
          <p:cNvSpPr>
            <a:spLocks noGrp="1"/>
          </p:cNvSpPr>
          <p:nvPr>
            <p:ph type="sldNum" sz="quarter" idx="5"/>
          </p:nvPr>
        </p:nvSpPr>
        <p:spPr/>
        <p:txBody>
          <a:bodyPr/>
          <a:lstStyle/>
          <a:p>
            <a:fld id="{3F2C3D9E-556B-4FC9-8BBA-C02DE84C9EBF}" type="slidenum">
              <a:rPr lang="en-US" smtClean="0"/>
              <a:t>12</a:t>
            </a:fld>
            <a:endParaRPr lang="en-US"/>
          </a:p>
        </p:txBody>
      </p:sp>
    </p:spTree>
    <p:extLst>
      <p:ext uri="{BB962C8B-B14F-4D97-AF65-F5344CB8AC3E}">
        <p14:creationId xmlns:p14="http://schemas.microsoft.com/office/powerpoint/2010/main" val="11746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what are the overall economic implications of these conflicts? To answer this question we apply different methodologies, approaching the question from different angles. These include (</a:t>
            </a:r>
            <a:r>
              <a:rPr lang="en-US" dirty="0" err="1"/>
              <a:t>i</a:t>
            </a:r>
            <a:r>
              <a:rPr lang="en-US" dirty="0"/>
              <a:t>) </a:t>
            </a:r>
            <a:r>
              <a:rPr lang="en-US" b="1" dirty="0"/>
              <a:t>standard growth regressions</a:t>
            </a:r>
            <a:r>
              <a:rPr lang="en-US" dirty="0"/>
              <a:t>, where we look at the direct effect of conflict, non-linear effects, and do several robustness checks; (ii) </a:t>
            </a:r>
            <a:r>
              <a:rPr lang="en-US" b="1" dirty="0"/>
              <a:t>local projection methods </a:t>
            </a:r>
            <a:r>
              <a:rPr lang="en-US" dirty="0"/>
              <a:t>to get at dynamic effects; and (iii) </a:t>
            </a:r>
            <a:r>
              <a:rPr lang="en-US" b="1" dirty="0"/>
              <a:t>counterfactual analysis </a:t>
            </a:r>
            <a:r>
              <a:rPr lang="en-US" dirty="0"/>
              <a:t>using 11 clearly identified conflict episodes in SSA. </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13</a:t>
            </a:fld>
            <a:endParaRPr lang="en-US"/>
          </a:p>
        </p:txBody>
      </p:sp>
    </p:spTree>
    <p:extLst>
      <p:ext uri="{BB962C8B-B14F-4D97-AF65-F5344CB8AC3E}">
        <p14:creationId xmlns:p14="http://schemas.microsoft.com/office/powerpoint/2010/main" val="87585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But before getting into formal econometric analysis, it would be instructive to look at a simple </a:t>
            </a:r>
            <a:r>
              <a:rPr lang="en-US" b="1" dirty="0"/>
              <a:t>unconditional comparison of economic growth rates </a:t>
            </a:r>
            <a:r>
              <a:rPr lang="en-US" b="0" dirty="0"/>
              <a:t>in conflict vs. non-conflict cases, which</a:t>
            </a:r>
            <a:r>
              <a:rPr lang="en-US" b="1" dirty="0"/>
              <a:t> </a:t>
            </a:r>
            <a:r>
              <a:rPr lang="en-US" dirty="0"/>
              <a:t>suggests that real GDP growth is, on average, about 2.5 percentage points lower where there is conflict.</a:t>
            </a:r>
          </a:p>
          <a:p>
            <a:pPr defTabSz="947044">
              <a:defRPr/>
            </a:pPr>
            <a:endParaRPr lang="en-US" dirty="0"/>
          </a:p>
          <a:p>
            <a:pPr defTabSz="947044">
              <a:defRPr/>
            </a:pPr>
            <a:r>
              <a:rPr lang="en-US" b="1" dirty="0"/>
              <a:t>Growth tends to be lower in conflict cases across all country groups, but commodity exporters (especially, non-oil commodity exporters) have suffered the most</a:t>
            </a:r>
            <a:r>
              <a:rPr lang="en-US" dirty="0"/>
              <a:t>. This reflects in part the intense conflicts in many of these countries (Central African Republic, Democratic Republic of the Congo, Liberia, and Sierra Leone).</a:t>
            </a:r>
          </a:p>
          <a:p>
            <a:pPr defTabSz="947044">
              <a:defRPr/>
            </a:pPr>
            <a:endParaRPr lang="en-US" dirty="0"/>
          </a:p>
          <a:p>
            <a:r>
              <a:rPr lang="en-US" dirty="0"/>
              <a:t>When focusing on </a:t>
            </a:r>
            <a:r>
              <a:rPr lang="en-US" b="1" dirty="0"/>
              <a:t>11 conflict episodes where the onset of  intense conflict episodes can be clearly identified (right chart)</a:t>
            </a:r>
            <a:r>
              <a:rPr lang="en-US" dirty="0"/>
              <a:t>, the conflict’s effect on growth is, in general, seen to be most pronounced in the first year of the conflict, after which it gradually declines. However, as growth rates remain negative on average over an extended period of time, the cumulative effect on output increases, with real GDP per capita being 12 percent lower five years after the onset of the conflict.</a:t>
            </a:r>
          </a:p>
          <a:p>
            <a:pPr defTabSz="947044">
              <a:defRPr/>
            </a:pPr>
            <a:endParaRPr lang="en-US" dirty="0"/>
          </a:p>
          <a:p>
            <a:endParaRPr lang="en-US" dirty="0"/>
          </a:p>
        </p:txBody>
      </p:sp>
      <p:sp>
        <p:nvSpPr>
          <p:cNvPr id="4" name="Slide Number Placeholder 3"/>
          <p:cNvSpPr>
            <a:spLocks noGrp="1"/>
          </p:cNvSpPr>
          <p:nvPr>
            <p:ph type="sldNum" sz="quarter" idx="10"/>
          </p:nvPr>
        </p:nvSpPr>
        <p:spPr/>
        <p:txBody>
          <a:bodyPr/>
          <a:lstStyle/>
          <a:p>
            <a:fld id="{3F2C3D9E-556B-4FC9-8BBA-C02DE84C9EBF}" type="slidenum">
              <a:rPr lang="en-US" smtClean="0"/>
              <a:t>14</a:t>
            </a:fld>
            <a:endParaRPr lang="en-US"/>
          </a:p>
        </p:txBody>
      </p:sp>
    </p:spTree>
    <p:extLst>
      <p:ext uri="{BB962C8B-B14F-4D97-AF65-F5344CB8AC3E}">
        <p14:creationId xmlns:p14="http://schemas.microsoft.com/office/powerpoint/2010/main" val="231668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are confirmed by more rigorous empirical analysis, which—while controlling for other standard determinants of growth—shows that conflicts have a significantly negative effect on economic growth in SSA. </a:t>
            </a:r>
          </a:p>
          <a:p>
            <a:endParaRPr lang="en-US" dirty="0"/>
          </a:p>
          <a:p>
            <a:r>
              <a:rPr lang="en-US" dirty="0"/>
              <a:t>An increase in the conflict-intensity measure from no conflict to the top quartile of conflict (29 conflict-related deaths per million people) is, on average, associated with </a:t>
            </a:r>
            <a:r>
              <a:rPr lang="en-US" b="1" dirty="0"/>
              <a:t>a reduction in real GDP per capita growth of 3.2 percentage points a year</a:t>
            </a:r>
            <a:r>
              <a:rPr lang="en-US" dirty="0"/>
              <a:t>.</a:t>
            </a:r>
          </a:p>
          <a:p>
            <a:r>
              <a:rPr lang="en-US" dirty="0"/>
              <a:t> </a:t>
            </a:r>
          </a:p>
          <a:p>
            <a:r>
              <a:rPr lang="en-US" b="1" dirty="0"/>
              <a:t>Furthermore, the effects on growth appear to be non-linear </a:t>
            </a:r>
            <a:r>
              <a:rPr lang="en-US" dirty="0"/>
              <a:t>(right panel). Conflicts in the bottom two quartiles of the conflict intensity distribution (which constitute less than 5 conflict-related deaths per million people), on average, do not have a statistically strong effect on growth. However, being in the top two quartiles of conflict intensity can lower growth by 2 to 4 percentage points.</a:t>
            </a:r>
          </a:p>
        </p:txBody>
      </p:sp>
      <p:sp>
        <p:nvSpPr>
          <p:cNvPr id="4" name="Slide Number Placeholder 3"/>
          <p:cNvSpPr>
            <a:spLocks noGrp="1"/>
          </p:cNvSpPr>
          <p:nvPr>
            <p:ph type="sldNum" sz="quarter" idx="10"/>
          </p:nvPr>
        </p:nvSpPr>
        <p:spPr/>
        <p:txBody>
          <a:bodyPr/>
          <a:lstStyle/>
          <a:p>
            <a:fld id="{3F2C3D9E-556B-4FC9-8BBA-C02DE84C9EBF}" type="slidenum">
              <a:rPr lang="en-US" smtClean="0"/>
              <a:t>15</a:t>
            </a:fld>
            <a:endParaRPr lang="en-US"/>
          </a:p>
        </p:txBody>
      </p:sp>
    </p:spTree>
    <p:extLst>
      <p:ext uri="{BB962C8B-B14F-4D97-AF65-F5344CB8AC3E}">
        <p14:creationId xmlns:p14="http://schemas.microsoft.com/office/powerpoint/2010/main" val="30782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a:t>
            </a:r>
            <a:r>
              <a:rPr lang="en-US" b="1" dirty="0"/>
              <a:t>the effect of conflicts on growth also appears to be conditional on some macroeconomic characteristics—notably, institutional quality and fiscal fundamentals</a:t>
            </a:r>
            <a:r>
              <a:rPr lang="en-US" dirty="0"/>
              <a:t>—at the onset of the conflict.</a:t>
            </a:r>
          </a:p>
          <a:p>
            <a:endParaRPr lang="en-US" dirty="0"/>
          </a:p>
          <a:p>
            <a:r>
              <a:rPr lang="en-US" dirty="0"/>
              <a:t>Specifically, an increase in conflict intensity is associated with about </a:t>
            </a:r>
            <a:r>
              <a:rPr lang="en-US" b="1" dirty="0"/>
              <a:t>1.5 percentage points lower growth in countries with relatively strong institutions</a:t>
            </a:r>
            <a:r>
              <a:rPr lang="en-US" dirty="0"/>
              <a:t> (defined as falling in the top quartile of the distribution of the Institutional Quality Index) </a:t>
            </a:r>
            <a:r>
              <a:rPr lang="en-US" b="1" dirty="0"/>
              <a:t>compared with 3 percentage points where institutions are weaker</a:t>
            </a:r>
            <a:r>
              <a:rPr lang="en-US" dirty="0"/>
              <a:t> (in the bottom</a:t>
            </a:r>
            <a:r>
              <a:rPr lang="en-US" baseline="30000" dirty="0"/>
              <a:t> </a:t>
            </a:r>
            <a:r>
              <a:rPr lang="en-US" dirty="0"/>
              <a:t>quartile of the distribution). </a:t>
            </a:r>
          </a:p>
          <a:p>
            <a:endParaRPr lang="en-US" dirty="0"/>
          </a:p>
          <a:p>
            <a:r>
              <a:rPr lang="en-US" dirty="0"/>
              <a:t>Similarly, countries with weaker fiscal fundamentals, in terms of higher deficits or debt, experience a larger decline in growth, presumably because there is less room to respond to the destruction caused by conflict. In particular</a:t>
            </a:r>
            <a:r>
              <a:rPr lang="en-US" b="1" dirty="0"/>
              <a:t>, a country with a negligible fiscal deficit experiences a growth decline of 2.4 percentage points</a:t>
            </a:r>
            <a:r>
              <a:rPr lang="en-US" dirty="0"/>
              <a:t> as conflict breaks out relative to a </a:t>
            </a:r>
            <a:r>
              <a:rPr lang="en-US" b="1" dirty="0"/>
              <a:t>decline of 3.4 percentage points for a country with a fiscal deficit of 5 percent of GDP</a:t>
            </a:r>
            <a:r>
              <a:rPr lang="en-US" dirty="0"/>
              <a:t>.</a:t>
            </a:r>
          </a:p>
        </p:txBody>
      </p:sp>
      <p:sp>
        <p:nvSpPr>
          <p:cNvPr id="4" name="Slide Number Placeholder 3"/>
          <p:cNvSpPr>
            <a:spLocks noGrp="1"/>
          </p:cNvSpPr>
          <p:nvPr>
            <p:ph type="sldNum" sz="quarter" idx="10"/>
          </p:nvPr>
        </p:nvSpPr>
        <p:spPr/>
        <p:txBody>
          <a:bodyPr/>
          <a:lstStyle/>
          <a:p>
            <a:fld id="{3F2C3D9E-556B-4FC9-8BBA-C02DE84C9EBF}" type="slidenum">
              <a:rPr lang="en-US" smtClean="0"/>
              <a:t>16</a:t>
            </a:fld>
            <a:endParaRPr lang="en-US"/>
          </a:p>
        </p:txBody>
      </p:sp>
    </p:spTree>
    <p:extLst>
      <p:ext uri="{BB962C8B-B14F-4D97-AF65-F5344CB8AC3E}">
        <p14:creationId xmlns:p14="http://schemas.microsoft.com/office/powerpoint/2010/main" val="240634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 effects of conflicts are dynamic, lasting at least five years after the onset of the conflict.</a:t>
            </a:r>
          </a:p>
          <a:p>
            <a:endParaRPr lang="en-US" dirty="0"/>
          </a:p>
          <a:p>
            <a:r>
              <a:rPr lang="en-US" dirty="0"/>
              <a:t>Tracing out dynamic effects using the local projection method, the onset of a high-intensity conflict (29 conflict-related deaths per million or 75th percentile of the distribution) is estimated to </a:t>
            </a:r>
            <a:r>
              <a:rPr lang="en-US" b="1" dirty="0"/>
              <a:t>lower growth by 5 percent in the first year, with the cumulative effect reaching about 7.5 percent after five years and remaining statistically significant</a:t>
            </a:r>
            <a:r>
              <a:rPr lang="en-US" dirty="0"/>
              <a:t>.  </a:t>
            </a:r>
          </a:p>
          <a:p>
            <a:endParaRPr lang="en-US" dirty="0"/>
          </a:p>
        </p:txBody>
      </p:sp>
      <p:sp>
        <p:nvSpPr>
          <p:cNvPr id="4" name="Slide Number Placeholder 3"/>
          <p:cNvSpPr>
            <a:spLocks noGrp="1"/>
          </p:cNvSpPr>
          <p:nvPr>
            <p:ph type="sldNum" sz="quarter" idx="10"/>
          </p:nvPr>
        </p:nvSpPr>
        <p:spPr/>
        <p:txBody>
          <a:bodyPr/>
          <a:lstStyle/>
          <a:p>
            <a:fld id="{3F2C3D9E-556B-4FC9-8BBA-C02DE84C9EBF}" type="slidenum">
              <a:rPr lang="en-US" smtClean="0"/>
              <a:t>17</a:t>
            </a:fld>
            <a:endParaRPr lang="en-US"/>
          </a:p>
        </p:txBody>
      </p:sp>
    </p:spTree>
    <p:extLst>
      <p:ext uri="{BB962C8B-B14F-4D97-AF65-F5344CB8AC3E}">
        <p14:creationId xmlns:p14="http://schemas.microsoft.com/office/powerpoint/2010/main" val="127957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Finally, we try and estimate </a:t>
            </a:r>
            <a:r>
              <a:rPr lang="en-US" b="1" dirty="0"/>
              <a:t>permanent output losses from conflict based on 11 conflict episodes</a:t>
            </a:r>
            <a:r>
              <a:rPr lang="en-US" dirty="0"/>
              <a:t>. These episodes represent major conflict events which occurred after a period of relative peace marking a clear uptick in conflict</a:t>
            </a:r>
          </a:p>
          <a:p>
            <a:pPr lvl="0"/>
            <a:endParaRPr lang="en-US" dirty="0"/>
          </a:p>
          <a:p>
            <a:pPr lvl="0"/>
            <a:r>
              <a:rPr lang="en-US" dirty="0"/>
              <a:t>We use two methods to estimate permanent output losses</a:t>
            </a:r>
          </a:p>
          <a:p>
            <a:pPr lvl="0"/>
            <a:endParaRPr lang="en-US" dirty="0"/>
          </a:p>
          <a:p>
            <a:pPr lvl="0"/>
            <a:r>
              <a:rPr lang="en-US" dirty="0"/>
              <a:t>First, we </a:t>
            </a:r>
            <a:r>
              <a:rPr lang="en-US" b="1" dirty="0"/>
              <a:t>compare the actual evolution of per-capita GDP in these episodes to the projection made before the start of the conflict</a:t>
            </a:r>
            <a:r>
              <a:rPr lang="en-US" dirty="0"/>
              <a:t>. As the left panel shows, per-capita GDP on average fell by over 8 percent, compared to a forecast of a 7 percent rise, suggesting </a:t>
            </a:r>
            <a:r>
              <a:rPr lang="en-US" b="1" dirty="0"/>
              <a:t>that output was over 15 percent below its potential level 5 years after the start of the conflict.</a:t>
            </a:r>
          </a:p>
          <a:p>
            <a:pPr lvl="0"/>
            <a:endParaRPr lang="en-US" dirty="0"/>
          </a:p>
          <a:p>
            <a:pPr lvl="0"/>
            <a:r>
              <a:rPr lang="en-US" dirty="0"/>
              <a:t>We also estimate permanent output loses using the </a:t>
            </a:r>
            <a:r>
              <a:rPr lang="en-US" b="1" dirty="0"/>
              <a:t>synthetic control method</a:t>
            </a:r>
            <a:r>
              <a:rPr lang="en-US" dirty="0"/>
              <a:t>. This involves creating a control group for each conflict episode where the control group is simply a weighted average of non-conflict countries which resembles the conflict countries characteristics before the start of violence. </a:t>
            </a:r>
          </a:p>
          <a:p>
            <a:pPr lvl="0"/>
            <a:endParaRPr lang="en-US" dirty="0"/>
          </a:p>
          <a:p>
            <a:pPr lvl="0"/>
            <a:r>
              <a:rPr lang="en-US" dirty="0"/>
              <a:t>As the right panel shows, this method finds that </a:t>
            </a:r>
            <a:r>
              <a:rPr lang="en-US" b="1" dirty="0"/>
              <a:t>5 years into the conflict, output is over 20 percent below where is could have been in the absence of conflict.</a:t>
            </a:r>
          </a:p>
          <a:p>
            <a:endParaRPr lang="en-US" dirty="0"/>
          </a:p>
        </p:txBody>
      </p:sp>
      <p:sp>
        <p:nvSpPr>
          <p:cNvPr id="4" name="Slide Number Placeholder 3"/>
          <p:cNvSpPr>
            <a:spLocks noGrp="1"/>
          </p:cNvSpPr>
          <p:nvPr>
            <p:ph type="sldNum" sz="quarter" idx="10"/>
          </p:nvPr>
        </p:nvSpPr>
        <p:spPr/>
        <p:txBody>
          <a:bodyPr/>
          <a:lstStyle/>
          <a:p>
            <a:fld id="{3F2C3D9E-556B-4FC9-8BBA-C02DE84C9EBF}" type="slidenum">
              <a:rPr lang="en-US" smtClean="0"/>
              <a:t>18</a:t>
            </a:fld>
            <a:endParaRPr lang="en-US"/>
          </a:p>
        </p:txBody>
      </p:sp>
    </p:spTree>
    <p:extLst>
      <p:ext uri="{BB962C8B-B14F-4D97-AF65-F5344CB8AC3E}">
        <p14:creationId xmlns:p14="http://schemas.microsoft.com/office/powerpoint/2010/main" val="124976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2C3D9E-556B-4FC9-8BBA-C02DE84C9EBF}" type="slidenum">
              <a:rPr lang="en-US" smtClean="0"/>
              <a:t>19</a:t>
            </a:fld>
            <a:endParaRPr lang="en-US"/>
          </a:p>
        </p:txBody>
      </p:sp>
    </p:spTree>
    <p:extLst>
      <p:ext uri="{BB962C8B-B14F-4D97-AF65-F5344CB8AC3E}">
        <p14:creationId xmlns:p14="http://schemas.microsoft.com/office/powerpoint/2010/main" val="228058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What was the motivation to look at the economic consequences of conflict in SSA?</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a:t>
            </a:fld>
            <a:endParaRPr lang="en-US"/>
          </a:p>
        </p:txBody>
      </p:sp>
    </p:spTree>
    <p:extLst>
      <p:ext uri="{BB962C8B-B14F-4D97-AF65-F5344CB8AC3E}">
        <p14:creationId xmlns:p14="http://schemas.microsoft.com/office/powerpoint/2010/main" val="217251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key channels through which conflicts tend to have such large and persistent effects? </a:t>
            </a:r>
          </a:p>
          <a:p>
            <a:endParaRPr lang="en-US" dirty="0"/>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20</a:t>
            </a:fld>
            <a:endParaRPr lang="en-US"/>
          </a:p>
        </p:txBody>
      </p:sp>
    </p:spTree>
    <p:extLst>
      <p:ext uri="{BB962C8B-B14F-4D97-AF65-F5344CB8AC3E}">
        <p14:creationId xmlns:p14="http://schemas.microsoft.com/office/powerpoint/2010/main" val="1342455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Investment, trade, and productivity</a:t>
            </a:r>
            <a:r>
              <a:rPr lang="en-US" dirty="0"/>
              <a:t> are all affected significantly by conflict. </a:t>
            </a:r>
          </a:p>
          <a:p>
            <a:endParaRPr lang="en-US" dirty="0"/>
          </a:p>
          <a:p>
            <a:r>
              <a:rPr lang="en-US" dirty="0"/>
              <a:t>Increasing conflict intensity from no conflict to the top quartile is associated with lower real investment growth of 4.5 percentage points, driven partly by a decline in private sector credit growth. </a:t>
            </a:r>
          </a:p>
          <a:p>
            <a:endParaRPr lang="en-US" dirty="0"/>
          </a:p>
          <a:p>
            <a:r>
              <a:rPr lang="en-US" dirty="0"/>
              <a:t>Conflicts also reduce export and productivity growth by 5.5 and 1.3 percentage points, respectively. </a:t>
            </a:r>
          </a:p>
          <a:p>
            <a:endParaRPr lang="en-US" dirty="0"/>
          </a:p>
          <a:p>
            <a:r>
              <a:rPr lang="en-US" dirty="0"/>
              <a:t>Importantly, </a:t>
            </a:r>
            <a:r>
              <a:rPr lang="en-US" b="1" dirty="0"/>
              <a:t>conflicts also destroy human capital</a:t>
            </a:r>
            <a:r>
              <a:rPr lang="en-US" b="0" dirty="0"/>
              <a:t>, which may take years to re-develop</a:t>
            </a:r>
            <a:r>
              <a:rPr lang="en-US" dirty="0"/>
              <a:t>. </a:t>
            </a:r>
          </a:p>
          <a:p>
            <a:endParaRPr lang="en-US" dirty="0"/>
          </a:p>
          <a:p>
            <a:r>
              <a:rPr lang="en-US" dirty="0"/>
              <a:t>On average, </a:t>
            </a:r>
            <a:r>
              <a:rPr lang="en-US" b="1" dirty="0"/>
              <a:t>primary school enrollment rates for girls and boys are almost 13 and 9 percentage points lower</a:t>
            </a:r>
            <a:r>
              <a:rPr lang="en-US" dirty="0"/>
              <a:t>, respectively, in intense-conflict cases than in non-conflict cases. Life expectancy is significantly lower during conflicts, partly due to direct conflict-related deaths. However, other health indicators such as</a:t>
            </a:r>
            <a:r>
              <a:rPr lang="en-US" b="1" dirty="0"/>
              <a:t> maternal mortality also deteriorate</a:t>
            </a:r>
            <a:r>
              <a:rPr lang="en-US" dirty="0"/>
              <a:t>.</a:t>
            </a:r>
          </a:p>
        </p:txBody>
      </p:sp>
      <p:sp>
        <p:nvSpPr>
          <p:cNvPr id="4" name="Slide Number Placeholder 3"/>
          <p:cNvSpPr>
            <a:spLocks noGrp="1"/>
          </p:cNvSpPr>
          <p:nvPr>
            <p:ph type="sldNum" sz="quarter" idx="5"/>
          </p:nvPr>
        </p:nvSpPr>
        <p:spPr/>
        <p:txBody>
          <a:bodyPr/>
          <a:lstStyle/>
          <a:p>
            <a:fld id="{3F2C3D9E-556B-4FC9-8BBA-C02DE84C9EBF}" type="slidenum">
              <a:rPr lang="en-US" smtClean="0"/>
              <a:t>21</a:t>
            </a:fld>
            <a:endParaRPr lang="en-US"/>
          </a:p>
        </p:txBody>
      </p:sp>
    </p:spTree>
    <p:extLst>
      <p:ext uri="{BB962C8B-B14F-4D97-AF65-F5344CB8AC3E}">
        <p14:creationId xmlns:p14="http://schemas.microsoft.com/office/powerpoint/2010/main" val="2285701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2C3D9E-556B-4FC9-8BBA-C02DE84C9EBF}" type="slidenum">
              <a:rPr lang="en-US" smtClean="0"/>
              <a:t>22</a:t>
            </a:fld>
            <a:endParaRPr lang="en-US"/>
          </a:p>
        </p:txBody>
      </p:sp>
    </p:spTree>
    <p:extLst>
      <p:ext uri="{BB962C8B-B14F-4D97-AF65-F5344CB8AC3E}">
        <p14:creationId xmlns:p14="http://schemas.microsoft.com/office/powerpoint/2010/main" val="305302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Conflicts in SSA are often localized</a:t>
            </a:r>
            <a:r>
              <a:rPr lang="en-US" dirty="0"/>
              <a:t> and concentrated in particular regions within a country—in fact, conditional on a country being in conflict, on average only 40 percent of states within the country experience conflict-related deaths. </a:t>
            </a:r>
          </a:p>
          <a:p>
            <a:endParaRPr lang="en-US" dirty="0"/>
          </a:p>
          <a:p>
            <a:r>
              <a:rPr lang="en-US" dirty="0"/>
              <a:t>Thus, the impact of conflicts is unlikely to be uniform across the country. However, lack of data availability on economic activity at a spatially disaggregated level makes it difficult to investigate the impact of conflict at the local level, or its potential spillover effects to nearby regions within (or across) countries. </a:t>
            </a:r>
          </a:p>
          <a:p>
            <a:endParaRPr lang="en-US" dirty="0"/>
          </a:p>
          <a:p>
            <a:pPr defTabSz="947044">
              <a:defRPr/>
            </a:pPr>
            <a:r>
              <a:rPr lang="en-US" b="0" dirty="0"/>
              <a:t>We</a:t>
            </a:r>
            <a:r>
              <a:rPr lang="en-US" b="1" dirty="0"/>
              <a:t> use satellite based night lights data </a:t>
            </a:r>
            <a:r>
              <a:rPr lang="en-US" dirty="0"/>
              <a:t>(</a:t>
            </a:r>
            <a:r>
              <a:rPr lang="en-US" sz="1200" kern="1200" dirty="0">
                <a:solidFill>
                  <a:schemeClr val="tx1"/>
                </a:solidFill>
                <a:latin typeface="+mn-lt"/>
                <a:ea typeface="+mn-ea"/>
                <a:cs typeface="+mn-cs"/>
              </a:rPr>
              <a:t>from National Oceanic and Atmospheric Administration) to construct proxy for local economic activity.</a:t>
            </a:r>
          </a:p>
        </p:txBody>
      </p:sp>
      <p:sp>
        <p:nvSpPr>
          <p:cNvPr id="4" name="Slide Number Placeholder 3"/>
          <p:cNvSpPr>
            <a:spLocks noGrp="1"/>
          </p:cNvSpPr>
          <p:nvPr>
            <p:ph type="sldNum" sz="quarter" idx="5"/>
          </p:nvPr>
        </p:nvSpPr>
        <p:spPr/>
        <p:txBody>
          <a:bodyPr/>
          <a:lstStyle/>
          <a:p>
            <a:fld id="{3F2C3D9E-556B-4FC9-8BBA-C02DE84C9EBF}" type="slidenum">
              <a:rPr lang="en-US" smtClean="0"/>
              <a:t>23</a:t>
            </a:fld>
            <a:endParaRPr lang="en-US"/>
          </a:p>
        </p:txBody>
      </p:sp>
    </p:spTree>
    <p:extLst>
      <p:ext uri="{BB962C8B-B14F-4D97-AF65-F5344CB8AC3E}">
        <p14:creationId xmlns:p14="http://schemas.microsoft.com/office/powerpoint/2010/main" val="253857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these data, it is apparent that economic activity in northeast Nigeria, for example, declined after 2010, when the Boko Haram insurgency became more violent.</a:t>
            </a:r>
          </a:p>
        </p:txBody>
      </p:sp>
      <p:sp>
        <p:nvSpPr>
          <p:cNvPr id="4" name="Slide Number Placeholder 3"/>
          <p:cNvSpPr>
            <a:spLocks noGrp="1"/>
          </p:cNvSpPr>
          <p:nvPr>
            <p:ph type="sldNum" sz="quarter" idx="5"/>
          </p:nvPr>
        </p:nvSpPr>
        <p:spPr/>
        <p:txBody>
          <a:bodyPr/>
          <a:lstStyle/>
          <a:p>
            <a:fld id="{3F2C3D9E-556B-4FC9-8BBA-C02DE84C9EBF}" type="slidenum">
              <a:rPr lang="en-US" smtClean="0"/>
              <a:t>24</a:t>
            </a:fld>
            <a:endParaRPr lang="en-US"/>
          </a:p>
        </p:txBody>
      </p:sp>
    </p:spTree>
    <p:extLst>
      <p:ext uri="{BB962C8B-B14F-4D97-AF65-F5344CB8AC3E}">
        <p14:creationId xmlns:p14="http://schemas.microsoft.com/office/powerpoint/2010/main" val="1074614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Econometric analysis confirms that there is a statistically and economically strong adverse effect of conflict on night-light growth at the state level</a:t>
            </a:r>
            <a:r>
              <a:rPr lang="en-US" dirty="0"/>
              <a:t>. Conflicts that result in 100 fatalities (around the median of the distribution of conflict-related deaths at the state level) are associated with about 6.5 percent lower real GDP growth at the state level. </a:t>
            </a:r>
          </a:p>
          <a:p>
            <a:r>
              <a:rPr lang="en-US" dirty="0"/>
              <a:t> </a:t>
            </a:r>
          </a:p>
          <a:p>
            <a:r>
              <a:rPr lang="en-US" dirty="0"/>
              <a:t>In addition to the direct effect of conflict in sub-Saharan Africa, </a:t>
            </a:r>
            <a:r>
              <a:rPr lang="en-US" b="1" dirty="0"/>
              <a:t>there is also evidence of significant spillover effects </a:t>
            </a:r>
            <a:r>
              <a:rPr lang="en-US" dirty="0"/>
              <a:t>of conflict to neighboring states, though the effect declines with the distance of the neighbor. Specifically, 100 fatalities in neighboring states within 500 kilometers (“Spillover 1” in chart) are associated with about a 2 percentage point reduction in growth; the effect is statistically insignificant for more distant states (“Spillover 2”).</a:t>
            </a:r>
          </a:p>
        </p:txBody>
      </p:sp>
      <p:sp>
        <p:nvSpPr>
          <p:cNvPr id="4" name="Slide Number Placeholder 3"/>
          <p:cNvSpPr>
            <a:spLocks noGrp="1"/>
          </p:cNvSpPr>
          <p:nvPr>
            <p:ph type="sldNum" sz="quarter" idx="5"/>
          </p:nvPr>
        </p:nvSpPr>
        <p:spPr/>
        <p:txBody>
          <a:bodyPr/>
          <a:lstStyle/>
          <a:p>
            <a:fld id="{3F2C3D9E-556B-4FC9-8BBA-C02DE84C9EBF}" type="slidenum">
              <a:rPr lang="en-US" smtClean="0"/>
              <a:t>25</a:t>
            </a:fld>
            <a:endParaRPr lang="en-US"/>
          </a:p>
        </p:txBody>
      </p:sp>
    </p:spTree>
    <p:extLst>
      <p:ext uri="{BB962C8B-B14F-4D97-AF65-F5344CB8AC3E}">
        <p14:creationId xmlns:p14="http://schemas.microsoft.com/office/powerpoint/2010/main" val="233952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Conflicts can also have substantial effects on the public finances of a country…</a:t>
            </a:r>
          </a:p>
        </p:txBody>
      </p:sp>
      <p:sp>
        <p:nvSpPr>
          <p:cNvPr id="4" name="Slide Number Placeholder 3"/>
          <p:cNvSpPr>
            <a:spLocks noGrp="1"/>
          </p:cNvSpPr>
          <p:nvPr>
            <p:ph type="sldNum" sz="quarter" idx="5"/>
          </p:nvPr>
        </p:nvSpPr>
        <p:spPr/>
        <p:txBody>
          <a:bodyPr/>
          <a:lstStyle/>
          <a:p>
            <a:fld id="{3F2C3D9E-556B-4FC9-8BBA-C02DE84C9EBF}" type="slidenum">
              <a:rPr lang="en-US" smtClean="0"/>
              <a:t>26</a:t>
            </a:fld>
            <a:endParaRPr lang="en-US"/>
          </a:p>
        </p:txBody>
      </p:sp>
    </p:spTree>
    <p:extLst>
      <p:ext uri="{BB962C8B-B14F-4D97-AF65-F5344CB8AC3E}">
        <p14:creationId xmlns:p14="http://schemas.microsoft.com/office/powerpoint/2010/main" val="407157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…affecting both the revenue and expenditure sides. </a:t>
            </a:r>
          </a:p>
          <a:p>
            <a:endParaRPr lang="en-US" dirty="0"/>
          </a:p>
          <a:p>
            <a:r>
              <a:rPr lang="en-US" dirty="0"/>
              <a:t>On the </a:t>
            </a:r>
            <a:r>
              <a:rPr lang="en-US" b="1" dirty="0"/>
              <a:t>revenue side</a:t>
            </a:r>
            <a:r>
              <a:rPr lang="en-US" dirty="0"/>
              <a:t>, conflicts can reduce collections by disrupting economic activity, destroying part of the tax base, and potentially lowering the efficiency of tax administration. There is evidence of these channels being potentially important for sub-Saharan Africa, where </a:t>
            </a:r>
            <a:r>
              <a:rPr lang="en-US" b="1" dirty="0"/>
              <a:t>an increase in conflict intensity is associated with a decline in total revenue of about 12 percent in real terms </a:t>
            </a:r>
            <a:r>
              <a:rPr lang="en-US" dirty="0"/>
              <a:t>or about 2 percent as a share of GDP. </a:t>
            </a:r>
          </a:p>
          <a:p>
            <a:r>
              <a:rPr lang="en-US" dirty="0"/>
              <a:t> </a:t>
            </a:r>
          </a:p>
          <a:p>
            <a:r>
              <a:rPr lang="en-US" dirty="0"/>
              <a:t>On the </a:t>
            </a:r>
            <a:r>
              <a:rPr lang="en-US" b="1" dirty="0"/>
              <a:t>expenditure side</a:t>
            </a:r>
            <a:r>
              <a:rPr lang="en-US" dirty="0"/>
              <a:t>, an increase in conflict intensity is associated with, on average, </a:t>
            </a:r>
            <a:r>
              <a:rPr lang="en-US" b="1" dirty="0"/>
              <a:t>9 percent higher real budgetary military spending</a:t>
            </a:r>
            <a:r>
              <a:rPr lang="en-US" dirty="0"/>
              <a:t> (or about 0.6 percent of GDP), while </a:t>
            </a:r>
            <a:r>
              <a:rPr lang="en-US" b="1" dirty="0"/>
              <a:t>real capital expenditures decrease by about 9 percent</a:t>
            </a:r>
            <a:r>
              <a:rPr lang="en-US" dirty="0"/>
              <a:t>. Total public spending, therefore, does not increase significantly during conflicts. This suggests that security concerns lead to a shift in spending from growth-friendly capital expenditures to military spending. </a:t>
            </a:r>
          </a:p>
          <a:p>
            <a:endParaRPr lang="en-US" dirty="0"/>
          </a:p>
          <a:p>
            <a:r>
              <a:rPr lang="en-US" dirty="0"/>
              <a:t>Moreover, the net effect of an increase in conflict intensity is thus an </a:t>
            </a:r>
            <a:r>
              <a:rPr lang="en-US" b="1" dirty="0"/>
              <a:t>increase in the fiscal deficit of about 1.7 percent of GDP</a:t>
            </a:r>
            <a:r>
              <a:rPr lang="en-US" dirty="0"/>
              <a:t>, while debt to GDP ratio increases by about 9 ppts on average.</a:t>
            </a:r>
          </a:p>
          <a:p>
            <a:r>
              <a:rPr lang="en-US" dirty="0"/>
              <a:t> </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27</a:t>
            </a:fld>
            <a:endParaRPr lang="en-US"/>
          </a:p>
        </p:txBody>
      </p:sp>
    </p:spTree>
    <p:extLst>
      <p:ext uri="{BB962C8B-B14F-4D97-AF65-F5344CB8AC3E}">
        <p14:creationId xmlns:p14="http://schemas.microsoft.com/office/powerpoint/2010/main" val="230384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independence in 1980, Robert Mugabe’s political party, the </a:t>
            </a:r>
            <a:r>
              <a:rPr lang="en-US" dirty="0">
                <a:hlinkClick r:id="rId3"/>
              </a:rPr>
              <a:t>Zimbabwe African National Union-Patriotic Front</a:t>
            </a:r>
            <a:r>
              <a:rPr lang="en-US" dirty="0"/>
              <a:t> (ZANU-PF), entrenched control over state institutions and the economy.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contest between ZANU-PF and the </a:t>
            </a:r>
            <a:r>
              <a:rPr lang="en-US" dirty="0">
                <a:hlinkClick r:id="rId4"/>
              </a:rPr>
              <a:t>Movement for Democratic Change</a:t>
            </a:r>
            <a:r>
              <a:rPr lang="en-US" dirty="0"/>
              <a:t>, post 1999, has maintained violence and political landscape continues to be characterized by mistrust and attempts to eliminate challenges to power.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Zimbabwe continues to face problems relating to corruption, </a:t>
            </a:r>
            <a:r>
              <a:rPr lang="en-US" dirty="0">
                <a:hlinkClick r:id="rId5"/>
              </a:rPr>
              <a:t>human rights violations</a:t>
            </a:r>
            <a:r>
              <a:rPr lang="en-US" dirty="0"/>
              <a:t>, and a stagnant economy. Economic hardships have worsened, heightening social tensions, resulting in protests – the January 2019 protests.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was some peace during the GNU.</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28</a:t>
            </a:fld>
            <a:endParaRPr lang="en-US"/>
          </a:p>
        </p:txBody>
      </p:sp>
    </p:spTree>
    <p:extLst>
      <p:ext uri="{BB962C8B-B14F-4D97-AF65-F5344CB8AC3E}">
        <p14:creationId xmlns:p14="http://schemas.microsoft.com/office/powerpoint/2010/main" val="47813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key channels through which conflicts tend to have such large and persistent effects? </a:t>
            </a:r>
          </a:p>
          <a:p>
            <a:endParaRPr lang="en-US" dirty="0"/>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29</a:t>
            </a:fld>
            <a:endParaRPr lang="en-US"/>
          </a:p>
        </p:txBody>
      </p:sp>
    </p:spTree>
    <p:extLst>
      <p:ext uri="{BB962C8B-B14F-4D97-AF65-F5344CB8AC3E}">
        <p14:creationId xmlns:p14="http://schemas.microsoft.com/office/powerpoint/2010/main" val="166189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 has been marred by conflicts during the past several decades, with </a:t>
            </a:r>
            <a:r>
              <a:rPr lang="en-US" b="1" dirty="0"/>
              <a:t>more than a million verified conflict-related deaths since 1989 and a further 18 million displaced persons </a:t>
            </a:r>
            <a:r>
              <a:rPr lang="en-US" dirty="0"/>
              <a:t>originating from the region.</a:t>
            </a:r>
          </a:p>
          <a:p>
            <a:endParaRPr lang="en-US" dirty="0"/>
          </a:p>
          <a:p>
            <a:r>
              <a:rPr lang="en-US" dirty="0"/>
              <a:t>And while the intensity and distribution of conflicts have varied over time, the </a:t>
            </a:r>
            <a:r>
              <a:rPr lang="en-US" b="1" dirty="0"/>
              <a:t>region remains prone to conflict</a:t>
            </a:r>
            <a:r>
              <a:rPr lang="en-US" dirty="0"/>
              <a:t> even today.</a:t>
            </a:r>
          </a:p>
        </p:txBody>
      </p:sp>
      <p:sp>
        <p:nvSpPr>
          <p:cNvPr id="4" name="Slide Number Placeholder 3"/>
          <p:cNvSpPr>
            <a:spLocks noGrp="1"/>
          </p:cNvSpPr>
          <p:nvPr>
            <p:ph type="sldNum" sz="quarter" idx="5"/>
          </p:nvPr>
        </p:nvSpPr>
        <p:spPr/>
        <p:txBody>
          <a:bodyPr/>
          <a:lstStyle/>
          <a:p>
            <a:fld id="{3F2C3D9E-556B-4FC9-8BBA-C02DE84C9EBF}" type="slidenum">
              <a:rPr lang="en-US" smtClean="0"/>
              <a:t>3</a:t>
            </a:fld>
            <a:endParaRPr lang="en-US"/>
          </a:p>
        </p:txBody>
      </p:sp>
    </p:spTree>
    <p:extLst>
      <p:ext uri="{BB962C8B-B14F-4D97-AF65-F5344CB8AC3E}">
        <p14:creationId xmlns:p14="http://schemas.microsoft.com/office/powerpoint/2010/main" val="3354629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2C3D9E-556B-4FC9-8BBA-C02DE84C9EBF}" type="slidenum">
              <a:rPr lang="en-US" smtClean="0"/>
              <a:t>30</a:t>
            </a:fld>
            <a:endParaRPr lang="en-US"/>
          </a:p>
        </p:txBody>
      </p:sp>
    </p:spTree>
    <p:extLst>
      <p:ext uri="{BB962C8B-B14F-4D97-AF65-F5344CB8AC3E}">
        <p14:creationId xmlns:p14="http://schemas.microsoft.com/office/powerpoint/2010/main" val="1608697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summarize some of the key results of our research:</a:t>
            </a:r>
          </a:p>
          <a:p>
            <a:pPr marL="342900" indent="-342900">
              <a:lnSpc>
                <a:spcPct val="110000"/>
              </a:lnSpc>
              <a:spcBef>
                <a:spcPts val="600"/>
              </a:spcBef>
              <a:spcAft>
                <a:spcPts val="600"/>
              </a:spcAft>
              <a:buFont typeface="Arial" panose="020B0604020202020204" pitchFamily="34" charset="0"/>
              <a:buChar char="•"/>
            </a:pPr>
            <a:r>
              <a:rPr lang="en-US" sz="1200" dirty="0"/>
              <a:t>There has been a worrying uptick in conflict prevalence and intensity in SSA since 2013 after a decline through the 2000s</a:t>
            </a:r>
          </a:p>
          <a:p>
            <a:pPr marL="342900" indent="-342900">
              <a:lnSpc>
                <a:spcPct val="110000"/>
              </a:lnSpc>
              <a:spcBef>
                <a:spcPts val="600"/>
              </a:spcBef>
              <a:spcAft>
                <a:spcPts val="600"/>
              </a:spcAft>
              <a:buFont typeface="Arial" panose="020B0604020202020204" pitchFamily="34" charset="0"/>
              <a:buChar char="•"/>
            </a:pPr>
            <a:r>
              <a:rPr lang="en-US" sz="1200" dirty="0"/>
              <a:t>Conflicts impose significant economic costs:</a:t>
            </a:r>
          </a:p>
          <a:p>
            <a:pPr marL="800100" lvl="1" indent="-342900">
              <a:lnSpc>
                <a:spcPct val="110000"/>
              </a:lnSpc>
              <a:spcBef>
                <a:spcPts val="600"/>
              </a:spcBef>
              <a:spcAft>
                <a:spcPts val="600"/>
              </a:spcAft>
              <a:buFont typeface="Arial" panose="020B0604020202020204" pitchFamily="34" charset="0"/>
              <a:buChar char="•"/>
            </a:pPr>
            <a:r>
              <a:rPr lang="en-US" sz="1200" dirty="0"/>
              <a:t>The impact on growth is large and persistent, and increasing in the intensity of conflicts</a:t>
            </a:r>
          </a:p>
          <a:p>
            <a:pPr marL="800100" lvl="1" indent="-342900">
              <a:lnSpc>
                <a:spcPct val="110000"/>
              </a:lnSpc>
              <a:spcBef>
                <a:spcPts val="600"/>
              </a:spcBef>
              <a:spcAft>
                <a:spcPts val="600"/>
              </a:spcAft>
              <a:buFont typeface="Arial" panose="020B0604020202020204" pitchFamily="34" charset="0"/>
              <a:buChar char="•"/>
            </a:pPr>
            <a:r>
              <a:rPr lang="en-US" sz="1200" dirty="0"/>
              <a:t>This is largely driven by a decline in investment, trade and productivity, and destruction of physical and human capital</a:t>
            </a:r>
          </a:p>
          <a:p>
            <a:pPr marL="800100" lvl="1" indent="-342900">
              <a:lnSpc>
                <a:spcPct val="110000"/>
              </a:lnSpc>
              <a:spcBef>
                <a:spcPts val="600"/>
              </a:spcBef>
              <a:spcAft>
                <a:spcPts val="600"/>
              </a:spcAft>
              <a:buFont typeface="Arial" panose="020B0604020202020204" pitchFamily="34" charset="0"/>
              <a:buChar char="•"/>
            </a:pPr>
            <a:r>
              <a:rPr lang="en-US" sz="1200" dirty="0"/>
              <a:t>Conflicts also have significant spillover effects on nearby regions, though the effect is smaller than that on the country involved in conflict.</a:t>
            </a:r>
          </a:p>
          <a:p>
            <a:pPr marL="800100" lvl="1" indent="-342900">
              <a:lnSpc>
                <a:spcPct val="110000"/>
              </a:lnSpc>
              <a:spcBef>
                <a:spcPts val="600"/>
              </a:spcBef>
              <a:spcAft>
                <a:spcPts val="600"/>
              </a:spcAft>
              <a:buFont typeface="Arial" panose="020B0604020202020204" pitchFamily="34" charset="0"/>
              <a:buChar char="•"/>
            </a:pPr>
            <a:r>
              <a:rPr lang="en-US" sz="1200" dirty="0"/>
              <a:t>Conflicts also have negative fiscal implications—on average</a:t>
            </a:r>
            <a:r>
              <a:rPr lang="en-US" sz="1200" b="0" i="0" u="none" strike="noStrike" kern="1200" baseline="0" dirty="0">
                <a:solidFill>
                  <a:schemeClr val="tx1"/>
                </a:solidFill>
                <a:latin typeface="+mn-lt"/>
                <a:ea typeface="+mn-ea"/>
                <a:cs typeface="+mn-cs"/>
              </a:rPr>
              <a:t>, lowering revenue while raising military expenditures and shifting resources away from much-needed social and developmental spending. This further accentuates the debilitating consequences of conflicts.</a:t>
            </a:r>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31</a:t>
            </a:fld>
            <a:endParaRPr lang="en-US"/>
          </a:p>
        </p:txBody>
      </p:sp>
    </p:spTree>
    <p:extLst>
      <p:ext uri="{BB962C8B-B14F-4D97-AF65-F5344CB8AC3E}">
        <p14:creationId xmlns:p14="http://schemas.microsoft.com/office/powerpoint/2010/main" val="642065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Given the large humanitarian and economic costs associated with conflicts, it is imperative to </a:t>
            </a:r>
            <a:r>
              <a:rPr lang="en-US" b="1" i="1" dirty="0"/>
              <a:t>prevent conflicts</a:t>
            </a:r>
            <a:r>
              <a:rPr lang="en-US" i="1" dirty="0"/>
              <a:t>.</a:t>
            </a:r>
            <a:r>
              <a:rPr lang="en-US" b="1" dirty="0"/>
              <a:t> </a:t>
            </a:r>
            <a:r>
              <a:rPr lang="en-US" dirty="0"/>
              <a:t>The causes of conflict are often complex, encompassing a host of economic, social and political factors. Low income levels, poor growth outcomes, weak state capacity, and inequality of opportunity—especially across ethnic, religious, and regional groups—tend to be associated with a greater likelihood of conflict. These factors point to the need to build institutional capacity, promote inclusive growth, and foster social cohesion. Moreover, economic policy alone is unlikely to be enough, with the political process playing a pivotal role in conflict prevention.</a:t>
            </a:r>
          </a:p>
          <a:p>
            <a:pPr lvl="0"/>
            <a:endParaRPr lang="en-US" i="1" dirty="0"/>
          </a:p>
          <a:p>
            <a:pPr lvl="0"/>
            <a:r>
              <a:rPr lang="en-US" b="1" i="1" dirty="0"/>
              <a:t>Mitigating the Negative Effects</a:t>
            </a:r>
            <a:r>
              <a:rPr lang="en-US" i="1" dirty="0"/>
              <a:t>: </a:t>
            </a:r>
            <a:r>
              <a:rPr lang="en-US" dirty="0"/>
              <a:t>For countries in conflict, efforts should focus on limiting the loss of human and physical capital, including by protecting social and development spending. Maintaining well-functioning institutions and fiscal fundamentals can help to mitigate the adverse effects of conflicts by providing room for governments to respond.</a:t>
            </a:r>
          </a:p>
          <a:p>
            <a:pPr lvl="0"/>
            <a:endParaRPr lang="en-US" dirty="0"/>
          </a:p>
          <a:p>
            <a:pPr lvl="0"/>
            <a:r>
              <a:rPr lang="en-US" b="1" i="1" dirty="0"/>
              <a:t>Role of External Assistance</a:t>
            </a:r>
            <a:r>
              <a:rPr lang="en-US" i="1" dirty="0"/>
              <a:t>: </a:t>
            </a:r>
            <a:r>
              <a:rPr lang="en-US" dirty="0"/>
              <a:t>Well-targeted and coordinated humanitarian aid and concessional external assistance can create room to respond to the ravaging effects of conflict. External assistance may also be essential for countries suffering from the spillover effects of conflict to protect displaced populations and alleviate the strains generated in host countries.</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32</a:t>
            </a:fld>
            <a:endParaRPr lang="en-US"/>
          </a:p>
        </p:txBody>
      </p:sp>
    </p:spTree>
    <p:extLst>
      <p:ext uri="{BB962C8B-B14F-4D97-AF65-F5344CB8AC3E}">
        <p14:creationId xmlns:p14="http://schemas.microsoft.com/office/powerpoint/2010/main" val="208517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fact, SSA is one of the most conflict prone regions in the world, with only the MENA region having slightly higher incidence of conflict.</a:t>
            </a:r>
          </a:p>
          <a:p>
            <a:pPr lvl="0"/>
            <a:endParaRPr lang="en-US" dirty="0"/>
          </a:p>
          <a:p>
            <a:pPr lvl="0"/>
            <a:r>
              <a:rPr lang="en-US" b="1" dirty="0"/>
              <a:t>In the 1990s, about 35 percent of countries </a:t>
            </a:r>
            <a:r>
              <a:rPr lang="en-US" dirty="0"/>
              <a:t>in the region were affected by conflict. </a:t>
            </a:r>
          </a:p>
          <a:p>
            <a:pPr lvl="0"/>
            <a:endParaRPr lang="en-US" dirty="0"/>
          </a:p>
          <a:p>
            <a:pPr lvl="0"/>
            <a:r>
              <a:rPr lang="en-US" dirty="0"/>
              <a:t>And while there was a decline in the number of countries in conflict in the region in the first decade of the new millennium, we have seen an </a:t>
            </a:r>
            <a:r>
              <a:rPr lang="en-US" b="1" dirty="0"/>
              <a:t>uptick in the number of conflict afflicted countries in recent years.</a:t>
            </a:r>
          </a:p>
          <a:p>
            <a:pPr lvl="0"/>
            <a:endParaRPr lang="en-US" dirty="0"/>
          </a:p>
          <a:p>
            <a:pPr lvl="0"/>
            <a:r>
              <a:rPr lang="en-US" sz="800" i="1" dirty="0"/>
              <a:t>Note:  A country is defined to be in conflict </a:t>
            </a:r>
            <a:r>
              <a:rPr lang="en-US" sz="800" i="1" kern="1200" dirty="0">
                <a:solidFill>
                  <a:schemeClr val="tx1"/>
                </a:solidFill>
                <a:latin typeface="+mn-lt"/>
                <a:ea typeface="+mn-ea"/>
                <a:cs typeface="+mn-cs"/>
              </a:rPr>
              <a:t>in a given year if it had at least 25 conflict-related deaths.</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4</a:t>
            </a:fld>
            <a:endParaRPr lang="en-US"/>
          </a:p>
        </p:txBody>
      </p:sp>
    </p:spTree>
    <p:extLst>
      <p:ext uri="{BB962C8B-B14F-4D97-AF65-F5344CB8AC3E}">
        <p14:creationId xmlns:p14="http://schemas.microsoft.com/office/powerpoint/2010/main" val="177489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Given this background, in our work we focus on five questions:</a:t>
            </a:r>
          </a:p>
          <a:p>
            <a:pPr lvl="0"/>
            <a:endParaRPr lang="en-US" dirty="0"/>
          </a:p>
          <a:p>
            <a:pPr marL="236761" indent="-236761">
              <a:buFont typeface="+mj-lt"/>
              <a:buAutoNum type="arabicPeriod"/>
            </a:pPr>
            <a:r>
              <a:rPr lang="en-US" dirty="0"/>
              <a:t>How have the prevalence and intensity of conflict evolved over time?</a:t>
            </a:r>
          </a:p>
          <a:p>
            <a:pPr marL="236761" indent="-236761">
              <a:buFont typeface="+mj-lt"/>
              <a:buAutoNum type="arabicPeriod"/>
            </a:pPr>
            <a:r>
              <a:rPr lang="en-US" dirty="0"/>
              <a:t>What is the impact of conflict on economic growth and what factors determine the size of the impact? </a:t>
            </a:r>
          </a:p>
          <a:p>
            <a:pPr marL="236761" indent="-236761">
              <a:buFont typeface="+mj-lt"/>
              <a:buAutoNum type="arabicPeriod"/>
            </a:pPr>
            <a:r>
              <a:rPr lang="en-US" dirty="0"/>
              <a:t>What are the key channels through which conflict affects economic growth?</a:t>
            </a:r>
          </a:p>
          <a:p>
            <a:pPr marL="236761" indent="-236761">
              <a:buFont typeface="+mj-lt"/>
              <a:buAutoNum type="arabicPeriod"/>
            </a:pPr>
            <a:r>
              <a:rPr lang="en-US" dirty="0"/>
              <a:t>Are the effects of conflict only felt locally in the area where conflicts occur, or do they have substantial spillover effects as well?</a:t>
            </a:r>
          </a:p>
          <a:p>
            <a:pPr marL="236761" indent="-236761">
              <a:buFont typeface="+mj-lt"/>
              <a:buAutoNum type="arabicPeriod"/>
            </a:pPr>
            <a:r>
              <a:rPr lang="en-US" dirty="0"/>
              <a:t>What are the fiscal implications of conflict?</a:t>
            </a:r>
          </a:p>
          <a:p>
            <a:pPr marL="0" indent="0">
              <a:buFont typeface="+mj-lt"/>
              <a:buNone/>
            </a:pPr>
            <a:endParaRPr lang="en-US" dirty="0"/>
          </a:p>
          <a:p>
            <a:pPr marL="0" indent="0">
              <a:buFont typeface="+mj-lt"/>
              <a:buNone/>
            </a:pPr>
            <a:r>
              <a:rPr lang="en-US" dirty="0"/>
              <a:t>Our sample comprises the 45 sub-Saharan African countries covering the last three decades.</a:t>
            </a:r>
          </a:p>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5</a:t>
            </a:fld>
            <a:endParaRPr lang="en-US"/>
          </a:p>
        </p:txBody>
      </p:sp>
    </p:spTree>
    <p:extLst>
      <p:ext uri="{BB962C8B-B14F-4D97-AF65-F5344CB8AC3E}">
        <p14:creationId xmlns:p14="http://schemas.microsoft.com/office/powerpoint/2010/main" val="154558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some stylized facts regarding conflicts in the region…</a:t>
            </a:r>
          </a:p>
        </p:txBody>
      </p:sp>
      <p:sp>
        <p:nvSpPr>
          <p:cNvPr id="4" name="Slide Number Placeholder 3"/>
          <p:cNvSpPr>
            <a:spLocks noGrp="1"/>
          </p:cNvSpPr>
          <p:nvPr>
            <p:ph type="sldNum" sz="quarter" idx="5"/>
          </p:nvPr>
        </p:nvSpPr>
        <p:spPr/>
        <p:txBody>
          <a:bodyPr/>
          <a:lstStyle/>
          <a:p>
            <a:fld id="{3F2C3D9E-556B-4FC9-8BBA-C02DE84C9EBF}" type="slidenum">
              <a:rPr lang="en-US" smtClean="0"/>
              <a:t>6</a:t>
            </a:fld>
            <a:endParaRPr lang="en-US"/>
          </a:p>
        </p:txBody>
      </p:sp>
    </p:spTree>
    <p:extLst>
      <p:ext uri="{BB962C8B-B14F-4D97-AF65-F5344CB8AC3E}">
        <p14:creationId xmlns:p14="http://schemas.microsoft.com/office/powerpoint/2010/main" val="197130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apparent that conflicts in SSA have been particularly deadly. </a:t>
            </a:r>
          </a:p>
          <a:p>
            <a:endParaRPr lang="en-US" dirty="0"/>
          </a:p>
          <a:p>
            <a:r>
              <a:rPr lang="en-US" dirty="0"/>
              <a:t>While the exact number of conflict-related deaths is difficult to ascertain, estimates suggest that </a:t>
            </a:r>
            <a:r>
              <a:rPr lang="en-US" b="1" dirty="0"/>
              <a:t>in the 1990s alone, verified conflict-related deaths in the SSA region totaled at least 825,000 (over two-thirds of global conflict deaths)</a:t>
            </a:r>
            <a:r>
              <a:rPr lang="en-US" dirty="0"/>
              <a:t>. The high death toll was driven by the genocide against the Tutsi in Rwanda; the Ethiopian-Eritrean war; and protracted violence in Angola, the DRC, Liberia, and Sierra Leone. </a:t>
            </a:r>
          </a:p>
          <a:p>
            <a:endParaRPr lang="en-US" dirty="0"/>
          </a:p>
          <a:p>
            <a:r>
              <a:rPr lang="en-US" b="1" dirty="0"/>
              <a:t>The number of conflict-related deaths in the region fell sharply in the 2000s</a:t>
            </a:r>
            <a:r>
              <a:rPr lang="en-US" dirty="0"/>
              <a:t> as many of these conflicts ended. </a:t>
            </a:r>
            <a:r>
              <a:rPr lang="en-US" b="1" dirty="0"/>
              <a:t>A resurgence in violence in recent years</a:t>
            </a:r>
            <a:r>
              <a:rPr lang="en-US" dirty="0"/>
              <a:t>, however, implies an increase in conflict-related deaths, which have averaged about 14,000 a year since 2014 (compared to only 2,200 in 2010).</a:t>
            </a:r>
          </a:p>
          <a:p>
            <a:r>
              <a:rPr lang="en-US" dirty="0"/>
              <a:t> </a:t>
            </a:r>
          </a:p>
          <a:p>
            <a:r>
              <a:rPr lang="en-US" dirty="0"/>
              <a:t>We use the </a:t>
            </a:r>
            <a:r>
              <a:rPr lang="en-US" b="1" dirty="0"/>
              <a:t>number of conflict-related deaths in relation to total population as a measure of conflict intensity </a:t>
            </a:r>
            <a:r>
              <a:rPr lang="en-US" dirty="0"/>
              <a:t>(right panel). In the 1990s, eight SSA countries, on average, were in the top quartile of the world distribution of conflict intensity. By 2010 there was no SSA country in the top quartile, but since 2013 about four countries have (on average) experienced intense conflict that places them in the top quartile (including CAR, DRC, South Sudan, and several Sahel countries).</a:t>
            </a:r>
          </a:p>
        </p:txBody>
      </p:sp>
      <p:sp>
        <p:nvSpPr>
          <p:cNvPr id="4" name="Slide Number Placeholder 3"/>
          <p:cNvSpPr>
            <a:spLocks noGrp="1"/>
          </p:cNvSpPr>
          <p:nvPr>
            <p:ph type="sldNum" sz="quarter" idx="5"/>
          </p:nvPr>
        </p:nvSpPr>
        <p:spPr/>
        <p:txBody>
          <a:bodyPr/>
          <a:lstStyle/>
          <a:p>
            <a:fld id="{3F2C3D9E-556B-4FC9-8BBA-C02DE84C9EBF}" type="slidenum">
              <a:rPr lang="en-US" smtClean="0"/>
              <a:t>7</a:t>
            </a:fld>
            <a:endParaRPr lang="en-US"/>
          </a:p>
        </p:txBody>
      </p:sp>
    </p:spTree>
    <p:extLst>
      <p:ext uri="{BB962C8B-B14F-4D97-AF65-F5344CB8AC3E}">
        <p14:creationId xmlns:p14="http://schemas.microsoft.com/office/powerpoint/2010/main" val="120036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overall prevalence of conflict in the 2000s has declined compared with the 1990s, </a:t>
            </a:r>
            <a:r>
              <a:rPr lang="en-US" b="1" dirty="0"/>
              <a:t>the Sahel region has experienced a significant increase in violence since 2010</a:t>
            </a:r>
            <a:r>
              <a:rPr lang="en-US" dirty="0"/>
              <a:t>. </a:t>
            </a:r>
          </a:p>
          <a:p>
            <a:endParaRPr lang="en-US" dirty="0"/>
          </a:p>
          <a:p>
            <a:r>
              <a:rPr lang="en-US" dirty="0"/>
              <a:t>Across the Sahel countries, </a:t>
            </a:r>
            <a:r>
              <a:rPr lang="en-US" b="1" dirty="0"/>
              <a:t>the Lake Chad Basin (where Nigeria, Cameroon, Chad, and Niger share a border) has seen a particularly significant increase in violence</a:t>
            </a:r>
            <a:r>
              <a:rPr lang="en-US" dirty="0"/>
              <a:t>, with the number of deaths in the region accounting for 77‍ percent of all conflict-related deaths in the Sahel, and about  40 percent of all conflict-related deaths in sub-Saharan Africa, over 2010–17.</a:t>
            </a:r>
          </a:p>
        </p:txBody>
      </p:sp>
      <p:sp>
        <p:nvSpPr>
          <p:cNvPr id="4" name="Slide Number Placeholder 3"/>
          <p:cNvSpPr>
            <a:spLocks noGrp="1"/>
          </p:cNvSpPr>
          <p:nvPr>
            <p:ph type="sldNum" sz="quarter" idx="10"/>
          </p:nvPr>
        </p:nvSpPr>
        <p:spPr/>
        <p:txBody>
          <a:bodyPr/>
          <a:lstStyle/>
          <a:p>
            <a:fld id="{3F2C3D9E-556B-4FC9-8BBA-C02DE84C9EBF}" type="slidenum">
              <a:rPr lang="en-US" smtClean="0"/>
              <a:t>8</a:t>
            </a:fld>
            <a:endParaRPr lang="en-US"/>
          </a:p>
        </p:txBody>
      </p:sp>
    </p:spTree>
    <p:extLst>
      <p:ext uri="{BB962C8B-B14F-4D97-AF65-F5344CB8AC3E}">
        <p14:creationId xmlns:p14="http://schemas.microsoft.com/office/powerpoint/2010/main" val="164854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Across the region, there has been some change in the geographic distribution of conflicts over time. </a:t>
            </a:r>
            <a:r>
              <a:rPr lang="en-US" b="1" dirty="0"/>
              <a:t>Southern Africa has become relatively peaceful since the turn of the century, but conflict remains widespread elsewhere</a:t>
            </a:r>
            <a:r>
              <a:rPr lang="en-US" dirty="0"/>
              <a:t>. Central Africa remains the most prone to conflict followed by East Africa.</a:t>
            </a:r>
          </a:p>
          <a:p>
            <a:endParaRPr lang="en-US" dirty="0"/>
          </a:p>
          <a:p>
            <a:r>
              <a:rPr lang="en-US" dirty="0"/>
              <a:t>Among the different types of countries (resource-intensive and non-resource-intensive countries), </a:t>
            </a:r>
            <a:r>
              <a:rPr lang="en-US" b="1" dirty="0"/>
              <a:t>conflict continues to be more prevalent among oil exporters</a:t>
            </a:r>
            <a:r>
              <a:rPr lang="en-US" dirty="0"/>
              <a:t> and least prevalent among non-resource-intensive countries.</a:t>
            </a:r>
          </a:p>
        </p:txBody>
      </p:sp>
      <p:sp>
        <p:nvSpPr>
          <p:cNvPr id="4" name="Slide Number Placeholder 3"/>
          <p:cNvSpPr>
            <a:spLocks noGrp="1"/>
          </p:cNvSpPr>
          <p:nvPr>
            <p:ph type="sldNum" sz="quarter" idx="5"/>
          </p:nvPr>
        </p:nvSpPr>
        <p:spPr/>
        <p:txBody>
          <a:bodyPr/>
          <a:lstStyle/>
          <a:p>
            <a:fld id="{3F2C3D9E-556B-4FC9-8BBA-C02DE84C9EBF}" type="slidenum">
              <a:rPr lang="en-US" smtClean="0"/>
              <a:t>9</a:t>
            </a:fld>
            <a:endParaRPr lang="en-US"/>
          </a:p>
        </p:txBody>
      </p:sp>
    </p:spTree>
    <p:extLst>
      <p:ext uri="{BB962C8B-B14F-4D97-AF65-F5344CB8AC3E}">
        <p14:creationId xmlns:p14="http://schemas.microsoft.com/office/powerpoint/2010/main" val="385522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9050"/>
            <a:ext cx="12192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sz="1800" dirty="0"/>
            </a:p>
          </p:txBody>
        </p:sp>
        <p:grpSp>
          <p:nvGrpSpPr>
            <p:cNvPr id="3" name="Group 4"/>
            <p:cNvGrpSpPr>
              <a:grpSpLocks/>
            </p:cNvGrpSpPr>
            <p:nvPr/>
          </p:nvGrpSpPr>
          <p:grpSpPr bwMode="auto">
            <a:xfrm>
              <a:off x="-1261" y="-157"/>
              <a:ext cx="7021" cy="1190"/>
              <a:chOff x="-1261" y="-154"/>
              <a:chExt cx="7021" cy="1190"/>
            </a:xfrm>
          </p:grpSpPr>
          <p:sp>
            <p:nvSpPr>
              <p:cNvPr id="8" name="Freeform 5"/>
              <p:cNvSpPr>
                <a:spLocks/>
              </p:cNvSpPr>
              <p:nvPr/>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sz="1800" dirty="0"/>
              </a:p>
            </p:txBody>
          </p:sp>
          <p:grpSp>
            <p:nvGrpSpPr>
              <p:cNvPr id="4" name="Group 6"/>
              <p:cNvGrpSpPr>
                <a:grpSpLocks/>
              </p:cNvGrpSpPr>
              <p:nvPr/>
            </p:nvGrpSpPr>
            <p:grpSpPr bwMode="auto">
              <a:xfrm>
                <a:off x="333" y="-9"/>
                <a:ext cx="5176" cy="1044"/>
                <a:chOff x="333" y="-9"/>
                <a:chExt cx="5176" cy="1044"/>
              </a:xfrm>
            </p:grpSpPr>
            <p:sp>
              <p:nvSpPr>
                <p:cNvPr id="38" name="Freeform 7"/>
                <p:cNvSpPr>
                  <a:spLocks/>
                </p:cNvSpPr>
                <p:nvPr/>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39" name="Freeform 8"/>
                <p:cNvSpPr>
                  <a:spLocks/>
                </p:cNvSpPr>
                <p:nvPr/>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0" name="Freeform 9"/>
                <p:cNvSpPr>
                  <a:spLocks/>
                </p:cNvSpPr>
                <p:nvPr/>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1" name="Freeform 10"/>
                <p:cNvSpPr>
                  <a:spLocks/>
                </p:cNvSpPr>
                <p:nvPr/>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2" name="Freeform 11"/>
                <p:cNvSpPr>
                  <a:spLocks/>
                </p:cNvSpPr>
                <p:nvPr/>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3" name="Freeform 12"/>
                <p:cNvSpPr>
                  <a:spLocks/>
                </p:cNvSpPr>
                <p:nvPr/>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4" name="Freeform 13"/>
                <p:cNvSpPr>
                  <a:spLocks/>
                </p:cNvSpPr>
                <p:nvPr/>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5" name="Freeform 14"/>
                <p:cNvSpPr>
                  <a:spLocks/>
                </p:cNvSpPr>
                <p:nvPr/>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6" name="Freeform 15"/>
                <p:cNvSpPr>
                  <a:spLocks/>
                </p:cNvSpPr>
                <p:nvPr/>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7" name="Freeform 16"/>
                <p:cNvSpPr>
                  <a:spLocks/>
                </p:cNvSpPr>
                <p:nvPr/>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8" name="Freeform 17"/>
                <p:cNvSpPr>
                  <a:spLocks/>
                </p:cNvSpPr>
                <p:nvPr/>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49" name="Freeform 18"/>
                <p:cNvSpPr>
                  <a:spLocks/>
                </p:cNvSpPr>
                <p:nvPr/>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0" name="Freeform 19"/>
                <p:cNvSpPr>
                  <a:spLocks/>
                </p:cNvSpPr>
                <p:nvPr/>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1" name="Freeform 20"/>
                <p:cNvSpPr>
                  <a:spLocks/>
                </p:cNvSpPr>
                <p:nvPr/>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2" name="Freeform 21"/>
                <p:cNvSpPr>
                  <a:spLocks/>
                </p:cNvSpPr>
                <p:nvPr/>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3" name="Freeform 22"/>
                <p:cNvSpPr>
                  <a:spLocks/>
                </p:cNvSpPr>
                <p:nvPr/>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4" name="Freeform 23"/>
                <p:cNvSpPr>
                  <a:spLocks/>
                </p:cNvSpPr>
                <p:nvPr/>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5" name="Freeform 24"/>
                <p:cNvSpPr>
                  <a:spLocks/>
                </p:cNvSpPr>
                <p:nvPr/>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6" name="Freeform 25"/>
                <p:cNvSpPr>
                  <a:spLocks/>
                </p:cNvSpPr>
                <p:nvPr/>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7" name="Freeform 26"/>
                <p:cNvSpPr>
                  <a:spLocks/>
                </p:cNvSpPr>
                <p:nvPr/>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8" name="Freeform 27"/>
                <p:cNvSpPr>
                  <a:spLocks/>
                </p:cNvSpPr>
                <p:nvPr/>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59" name="Freeform 28"/>
                <p:cNvSpPr>
                  <a:spLocks/>
                </p:cNvSpPr>
                <p:nvPr/>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0" name="Freeform 29"/>
                <p:cNvSpPr>
                  <a:spLocks/>
                </p:cNvSpPr>
                <p:nvPr/>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1" name="Freeform 30"/>
                <p:cNvSpPr>
                  <a:spLocks/>
                </p:cNvSpPr>
                <p:nvPr/>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sz="1800" dirty="0"/>
                </a:p>
              </p:txBody>
            </p:sp>
            <p:sp>
              <p:nvSpPr>
                <p:cNvPr id="62" name="Freeform 31"/>
                <p:cNvSpPr>
                  <a:spLocks/>
                </p:cNvSpPr>
                <p:nvPr/>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3" name="Freeform 32"/>
                <p:cNvSpPr>
                  <a:spLocks/>
                </p:cNvSpPr>
                <p:nvPr/>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4" name="Freeform 33"/>
                <p:cNvSpPr>
                  <a:spLocks/>
                </p:cNvSpPr>
                <p:nvPr/>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5" name="Freeform 34"/>
                <p:cNvSpPr>
                  <a:spLocks/>
                </p:cNvSpPr>
                <p:nvPr/>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6" name="Freeform 35"/>
                <p:cNvSpPr>
                  <a:spLocks/>
                </p:cNvSpPr>
                <p:nvPr/>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7" name="Freeform 36"/>
                <p:cNvSpPr>
                  <a:spLocks/>
                </p:cNvSpPr>
                <p:nvPr/>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8" name="Freeform 37"/>
                <p:cNvSpPr>
                  <a:spLocks/>
                </p:cNvSpPr>
                <p:nvPr/>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69" name="Freeform 38"/>
                <p:cNvSpPr>
                  <a:spLocks/>
                </p:cNvSpPr>
                <p:nvPr/>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0" name="Freeform 39"/>
                <p:cNvSpPr>
                  <a:spLocks/>
                </p:cNvSpPr>
                <p:nvPr/>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1" name="Freeform 40"/>
                <p:cNvSpPr>
                  <a:spLocks/>
                </p:cNvSpPr>
                <p:nvPr/>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2" name="Freeform 41"/>
                <p:cNvSpPr>
                  <a:spLocks/>
                </p:cNvSpPr>
                <p:nvPr/>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 name="Freeform 42"/>
                <p:cNvSpPr>
                  <a:spLocks/>
                </p:cNvSpPr>
                <p:nvPr/>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4" name="Freeform 43"/>
                <p:cNvSpPr>
                  <a:spLocks/>
                </p:cNvSpPr>
                <p:nvPr/>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5" name="Freeform 44"/>
                <p:cNvSpPr>
                  <a:spLocks/>
                </p:cNvSpPr>
                <p:nvPr/>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6" name="Freeform 45"/>
                <p:cNvSpPr>
                  <a:spLocks/>
                </p:cNvSpPr>
                <p:nvPr/>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7" name="Freeform 46"/>
                <p:cNvSpPr>
                  <a:spLocks/>
                </p:cNvSpPr>
                <p:nvPr/>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8" name="Freeform 47"/>
                <p:cNvSpPr>
                  <a:spLocks/>
                </p:cNvSpPr>
                <p:nvPr/>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9" name="Freeform 48"/>
                <p:cNvSpPr>
                  <a:spLocks/>
                </p:cNvSpPr>
                <p:nvPr/>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0" name="Freeform 49"/>
                <p:cNvSpPr>
                  <a:spLocks/>
                </p:cNvSpPr>
                <p:nvPr/>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1" name="Freeform 50"/>
                <p:cNvSpPr>
                  <a:spLocks/>
                </p:cNvSpPr>
                <p:nvPr/>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2" name="Freeform 51"/>
                <p:cNvSpPr>
                  <a:spLocks/>
                </p:cNvSpPr>
                <p:nvPr/>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3" name="Freeform 52"/>
                <p:cNvSpPr>
                  <a:spLocks/>
                </p:cNvSpPr>
                <p:nvPr/>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4" name="Freeform 53"/>
                <p:cNvSpPr>
                  <a:spLocks/>
                </p:cNvSpPr>
                <p:nvPr/>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5" name="Freeform 54"/>
                <p:cNvSpPr>
                  <a:spLocks/>
                </p:cNvSpPr>
                <p:nvPr/>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6" name="Freeform 55"/>
                <p:cNvSpPr>
                  <a:spLocks/>
                </p:cNvSpPr>
                <p:nvPr/>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7" name="Freeform 56"/>
                <p:cNvSpPr>
                  <a:spLocks/>
                </p:cNvSpPr>
                <p:nvPr/>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8" name="Freeform 57"/>
                <p:cNvSpPr>
                  <a:spLocks/>
                </p:cNvSpPr>
                <p:nvPr/>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89" name="Freeform 58"/>
                <p:cNvSpPr>
                  <a:spLocks/>
                </p:cNvSpPr>
                <p:nvPr/>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90" name="Freeform 59"/>
                <p:cNvSpPr>
                  <a:spLocks/>
                </p:cNvSpPr>
                <p:nvPr/>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91" name="Freeform 60"/>
                <p:cNvSpPr>
                  <a:spLocks/>
                </p:cNvSpPr>
                <p:nvPr/>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92" name="Freeform 61"/>
                <p:cNvSpPr>
                  <a:spLocks/>
                </p:cNvSpPr>
                <p:nvPr/>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93" name="Freeform 62"/>
                <p:cNvSpPr>
                  <a:spLocks/>
                </p:cNvSpPr>
                <p:nvPr/>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sz="1800" dirty="0"/>
                </a:p>
              </p:txBody>
            </p:sp>
          </p:grpSp>
          <p:grpSp>
            <p:nvGrpSpPr>
              <p:cNvPr id="6" name="Group 63"/>
              <p:cNvGrpSpPr>
                <a:grpSpLocks/>
              </p:cNvGrpSpPr>
              <p:nvPr/>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grpSp>
          <p:grpSp>
            <p:nvGrpSpPr>
              <p:cNvPr id="9" name="Group 75"/>
              <p:cNvGrpSpPr>
                <a:grpSpLocks/>
              </p:cNvGrpSpPr>
              <p:nvPr/>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sz="1800" dirty="0"/>
                </a:p>
              </p:txBody>
            </p:sp>
          </p:grpSp>
        </p:grpSp>
        <p:pic>
          <p:nvPicPr>
            <p:cNvPr id="7" name="Picture 91" descr="earth"/>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pic>
        <p:nvPicPr>
          <p:cNvPr id="94" name="Picture 97"/>
          <p:cNvPicPr>
            <a:picLocks noChangeAspect="1" noChangeArrowheads="1"/>
          </p:cNvPicPr>
          <p:nvPr/>
        </p:nvPicPr>
        <p:blipFill>
          <a:blip r:embed="rId3" cstate="print"/>
          <a:srcRect/>
          <a:stretch>
            <a:fillRect/>
          </a:stretch>
        </p:blipFill>
        <p:spPr bwMode="auto">
          <a:xfrm>
            <a:off x="0" y="2362200"/>
            <a:ext cx="2336800" cy="1250950"/>
          </a:xfrm>
          <a:prstGeom prst="rect">
            <a:avLst/>
          </a:prstGeom>
          <a:noFill/>
          <a:ln w="9525">
            <a:noFill/>
            <a:miter lim="800000"/>
            <a:headEnd/>
            <a:tailEnd/>
          </a:ln>
        </p:spPr>
      </p:pic>
      <p:sp>
        <p:nvSpPr>
          <p:cNvPr id="95" name="Text Box 100"/>
          <p:cNvSpPr txBox="1">
            <a:spLocks noChangeArrowheads="1"/>
          </p:cNvSpPr>
          <p:nvPr/>
        </p:nvSpPr>
        <p:spPr bwMode="auto">
          <a:xfrm>
            <a:off x="2235201" y="457201"/>
            <a:ext cx="8532284" cy="823913"/>
          </a:xfrm>
          <a:prstGeom prst="rect">
            <a:avLst/>
          </a:prstGeom>
          <a:noFill/>
          <a:ln w="9525">
            <a:noFill/>
            <a:miter lim="800000"/>
            <a:headEnd/>
            <a:tailEnd/>
          </a:ln>
          <a:effectLst/>
        </p:spPr>
        <p:txBody>
          <a:bodyPr>
            <a:spAutoFit/>
          </a:bodyPr>
          <a:lstStyle/>
          <a:p>
            <a:pPr>
              <a:defRPr/>
            </a:pPr>
            <a:r>
              <a:rPr lang="en-US" sz="2800" b="1" dirty="0">
                <a:latin typeface="Arial Unicode MS" pitchFamily="34" charset="-128"/>
              </a:rPr>
              <a:t>International Monetary Fund</a:t>
            </a:r>
          </a:p>
          <a:p>
            <a:pPr>
              <a:defRPr/>
            </a:pPr>
            <a:r>
              <a:rPr lang="en-US" sz="2000" dirty="0">
                <a:latin typeface="Arial Unicode MS" pitchFamily="34" charset="-128"/>
              </a:rPr>
              <a:t>African Department </a:t>
            </a:r>
          </a:p>
        </p:txBody>
      </p:sp>
      <p:sp>
        <p:nvSpPr>
          <p:cNvPr id="74844" name="Rectangle 92"/>
          <p:cNvSpPr>
            <a:spLocks noGrp="1" noChangeArrowheads="1"/>
          </p:cNvSpPr>
          <p:nvPr>
            <p:ph type="ctrTitle"/>
          </p:nvPr>
        </p:nvSpPr>
        <p:spPr>
          <a:xfrm>
            <a:off x="2641600" y="1828800"/>
            <a:ext cx="9042400" cy="2209800"/>
          </a:xfrm>
        </p:spPr>
        <p:txBody>
          <a:bodyPr/>
          <a:lstStyle>
            <a:lvl1pPr algn="ctr">
              <a:defRPr sz="4000">
                <a:solidFill>
                  <a:schemeClr val="tx1"/>
                </a:solidFill>
              </a:defRPr>
            </a:lvl1pPr>
          </a:lstStyle>
          <a:p>
            <a:r>
              <a:rPr lang="en-US"/>
              <a:t>Click to edit Master title style</a:t>
            </a:r>
          </a:p>
        </p:txBody>
      </p:sp>
      <p:sp>
        <p:nvSpPr>
          <p:cNvPr id="74845" name="Rectangle 93"/>
          <p:cNvSpPr>
            <a:spLocks noGrp="1" noChangeArrowheads="1"/>
          </p:cNvSpPr>
          <p:nvPr>
            <p:ph type="subTitle" idx="1"/>
          </p:nvPr>
        </p:nvSpPr>
        <p:spPr>
          <a:xfrm>
            <a:off x="2641600" y="4495800"/>
            <a:ext cx="8940800" cy="1066800"/>
          </a:xfrm>
        </p:spPr>
        <p:txBody>
          <a:bodyPr/>
          <a:lstStyle>
            <a:lvl1pPr marL="0" indent="0" algn="ctr">
              <a:buFont typeface="Tahoma" pitchFamily="34" charset="0"/>
              <a:buNone/>
              <a:defRPr sz="2800">
                <a:latin typeface="Verdana" pitchFamily="34" charset="0"/>
              </a:defRPr>
            </a:lvl1pPr>
          </a:lstStyle>
          <a:p>
            <a:r>
              <a:rPr lang="en-US"/>
              <a:t>Click to edit Master subtitle style</a:t>
            </a:r>
          </a:p>
        </p:txBody>
      </p:sp>
      <p:sp>
        <p:nvSpPr>
          <p:cNvPr id="96" name="Rectangle 94"/>
          <p:cNvSpPr>
            <a:spLocks noGrp="1" noChangeArrowheads="1"/>
          </p:cNvSpPr>
          <p:nvPr>
            <p:ph type="dt" sz="half" idx="10"/>
          </p:nvPr>
        </p:nvSpPr>
        <p:spPr>
          <a:xfrm>
            <a:off x="711200" y="6324600"/>
            <a:ext cx="2540000" cy="457200"/>
          </a:xfrm>
        </p:spPr>
        <p:txBody>
          <a:bodyPr/>
          <a:lstStyle>
            <a:lvl1pPr>
              <a:defRPr sz="1400">
                <a:solidFill>
                  <a:schemeClr val="tx1"/>
                </a:solidFill>
                <a:latin typeface="Times New Roman" pitchFamily="18" charset="0"/>
              </a:defRPr>
            </a:lvl1pPr>
          </a:lstStyle>
          <a:p>
            <a:fld id="{F85F520F-4E22-4CC9-8840-56A8581C73A2}" type="datetimeFigureOut">
              <a:rPr lang="en-US" smtClean="0"/>
              <a:t>7/2/2019</a:t>
            </a:fld>
            <a:endParaRPr lang="en-US"/>
          </a:p>
        </p:txBody>
      </p:sp>
      <p:sp>
        <p:nvSpPr>
          <p:cNvPr id="97" name="Rectangle 95"/>
          <p:cNvSpPr>
            <a:spLocks noGrp="1" noChangeArrowheads="1"/>
          </p:cNvSpPr>
          <p:nvPr>
            <p:ph type="ftr" sz="quarter" idx="11"/>
          </p:nvPr>
        </p:nvSpPr>
        <p:spPr>
          <a:xfrm>
            <a:off x="4267200" y="6324600"/>
            <a:ext cx="3860800" cy="457200"/>
          </a:xfrm>
        </p:spPr>
        <p:txBody>
          <a:bodyPr/>
          <a:lstStyle>
            <a:lvl1pPr>
              <a:defRPr/>
            </a:lvl1pPr>
          </a:lstStyle>
          <a:p>
            <a:endParaRPr lang="en-US"/>
          </a:p>
        </p:txBody>
      </p:sp>
      <p:sp>
        <p:nvSpPr>
          <p:cNvPr id="98" name="Rectangle 96"/>
          <p:cNvSpPr>
            <a:spLocks noGrp="1" noChangeArrowheads="1"/>
          </p:cNvSpPr>
          <p:nvPr>
            <p:ph type="sldNum" sz="quarter" idx="12"/>
          </p:nvPr>
        </p:nvSpPr>
        <p:spPr>
          <a:xfrm>
            <a:off x="9144000" y="6324600"/>
            <a:ext cx="2540000" cy="457200"/>
          </a:xfrm>
        </p:spPr>
        <p:txBody>
          <a:bodyPr/>
          <a:lstStyle>
            <a:lvl1pPr>
              <a:defRPr sz="1400">
                <a:solidFill>
                  <a:schemeClr val="tx1"/>
                </a:solidFill>
                <a:latin typeface="Times New Roman" pitchFamily="18" charset="0"/>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16895190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23370307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52400"/>
            <a:ext cx="2717800" cy="6110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950200" cy="6110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31566851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12172455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1578952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50800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0800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20265930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18798979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3110849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15907511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3893865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fld id="{F85F520F-4E22-4CC9-8840-56A8581C73A2}" type="datetimeFigureOut">
              <a:rPr lang="en-US" smtClean="0"/>
              <a:t>7/2/2019</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AF099F0-E169-4937-A5FF-007637EA99C7}" type="slidenum">
              <a:rPr lang="en-US" smtClean="0"/>
              <a:t>‹#›</a:t>
            </a:fld>
            <a:endParaRPr lang="en-US"/>
          </a:p>
        </p:txBody>
      </p:sp>
    </p:spTree>
    <p:extLst>
      <p:ext uri="{BB962C8B-B14F-4D97-AF65-F5344CB8AC3E}">
        <p14:creationId xmlns:p14="http://schemas.microsoft.com/office/powerpoint/2010/main" val="37276221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chemeClr val="hlink"/>
            </a:gs>
          </a:gsLst>
          <a:lin ang="5400000" scaled="1"/>
        </a:gradFill>
        <a:effectLst/>
      </p:bgPr>
    </p:bg>
    <p:spTree>
      <p:nvGrpSpPr>
        <p:cNvPr id="1" name=""/>
        <p:cNvGrpSpPr/>
        <p:nvPr/>
      </p:nvGrpSpPr>
      <p:grpSpPr>
        <a:xfrm>
          <a:off x="0" y="0"/>
          <a:ext cx="0" cy="0"/>
          <a:chOff x="0" y="0"/>
          <a:chExt cx="0" cy="0"/>
        </a:xfrm>
      </p:grpSpPr>
      <p:grpSp>
        <p:nvGrpSpPr>
          <p:cNvPr id="2" name="Group 163"/>
          <p:cNvGrpSpPr>
            <a:grpSpLocks/>
          </p:cNvGrpSpPr>
          <p:nvPr/>
        </p:nvGrpSpPr>
        <p:grpSpPr bwMode="auto">
          <a:xfrm>
            <a:off x="1524000" y="152400"/>
            <a:ext cx="10261600" cy="990600"/>
            <a:chOff x="664" y="104"/>
            <a:chExt cx="4848" cy="432"/>
          </a:xfrm>
        </p:grpSpPr>
        <p:sp>
          <p:nvSpPr>
            <p:cNvPr id="73892" name="Freeform 164"/>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sz="1800" dirty="0"/>
            </a:p>
          </p:txBody>
        </p:sp>
        <p:grpSp>
          <p:nvGrpSpPr>
            <p:cNvPr id="3" name="Group 165"/>
            <p:cNvGrpSpPr>
              <a:grpSpLocks/>
            </p:cNvGrpSpPr>
            <p:nvPr/>
          </p:nvGrpSpPr>
          <p:grpSpPr bwMode="auto">
            <a:xfrm>
              <a:off x="1195" y="104"/>
              <a:ext cx="3827" cy="429"/>
              <a:chOff x="1021" y="240"/>
              <a:chExt cx="3827" cy="429"/>
            </a:xfrm>
          </p:grpSpPr>
          <p:grpSp>
            <p:nvGrpSpPr>
              <p:cNvPr id="4" name="Group 166"/>
              <p:cNvGrpSpPr>
                <a:grpSpLocks/>
              </p:cNvGrpSpPr>
              <p:nvPr/>
            </p:nvGrpSpPr>
            <p:grpSpPr bwMode="auto">
              <a:xfrm>
                <a:off x="1021" y="241"/>
                <a:ext cx="2208" cy="427"/>
                <a:chOff x="1021" y="241"/>
                <a:chExt cx="2208" cy="427"/>
              </a:xfrm>
            </p:grpSpPr>
            <p:sp>
              <p:nvSpPr>
                <p:cNvPr id="73895" name="Freeform 167"/>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896" name="Freeform 168"/>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897" name="Freeform 169"/>
                <p:cNvSpPr>
                  <a:spLocks/>
                </p:cNvSpPr>
                <p:nvPr/>
              </p:nvSpPr>
              <p:spPr bwMode="ltGray">
                <a:xfrm>
                  <a:off x="2120" y="617"/>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898" name="Freeform 170"/>
                <p:cNvSpPr>
                  <a:spLocks/>
                </p:cNvSpPr>
                <p:nvPr/>
              </p:nvSpPr>
              <p:spPr bwMode="ltGray">
                <a:xfrm>
                  <a:off x="1967" y="630"/>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899" name="Freeform 171"/>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0" name="Freeform 172"/>
                <p:cNvSpPr>
                  <a:spLocks/>
                </p:cNvSpPr>
                <p:nvPr/>
              </p:nvSpPr>
              <p:spPr bwMode="ltGray">
                <a:xfrm>
                  <a:off x="1892" y="635"/>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1" name="Freeform 173"/>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2" name="Freeform 174"/>
                <p:cNvSpPr>
                  <a:spLocks/>
                </p:cNvSpPr>
                <p:nvPr/>
              </p:nvSpPr>
              <p:spPr bwMode="ltGray">
                <a:xfrm>
                  <a:off x="1827" y="541"/>
                  <a:ext cx="67" cy="69"/>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3" name="Freeform 175"/>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4" name="Freeform 176"/>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5" name="Freeform 177"/>
                <p:cNvSpPr>
                  <a:spLocks/>
                </p:cNvSpPr>
                <p:nvPr/>
              </p:nvSpPr>
              <p:spPr bwMode="ltGray">
                <a:xfrm>
                  <a:off x="1944" y="570"/>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6" name="Freeform 178"/>
                <p:cNvSpPr>
                  <a:spLocks/>
                </p:cNvSpPr>
                <p:nvPr/>
              </p:nvSpPr>
              <p:spPr bwMode="ltGray">
                <a:xfrm>
                  <a:off x="1948" y="601"/>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7" name="Freeform 179"/>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8" name="Freeform 180"/>
                <p:cNvSpPr>
                  <a:spLocks/>
                </p:cNvSpPr>
                <p:nvPr/>
              </p:nvSpPr>
              <p:spPr bwMode="ltGray">
                <a:xfrm>
                  <a:off x="1976" y="593"/>
                  <a:ext cx="122" cy="62"/>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09" name="Freeform 181"/>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0" name="Freeform 182"/>
                <p:cNvSpPr>
                  <a:spLocks/>
                </p:cNvSpPr>
                <p:nvPr/>
              </p:nvSpPr>
              <p:spPr bwMode="ltGray">
                <a:xfrm>
                  <a:off x="2152" y="545"/>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1" name="Freeform 183"/>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2" name="Freeform 184"/>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3" name="Freeform 185"/>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4" name="Freeform 186"/>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5" name="Freeform 187"/>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6" name="Freeform 188"/>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7" name="Freeform 189"/>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18" name="Freeform 190"/>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sz="1800" dirty="0"/>
                </a:p>
              </p:txBody>
            </p:sp>
            <p:sp>
              <p:nvSpPr>
                <p:cNvPr id="73919" name="Freeform 191"/>
                <p:cNvSpPr>
                  <a:spLocks/>
                </p:cNvSpPr>
                <p:nvPr/>
              </p:nvSpPr>
              <p:spPr bwMode="ltGray">
                <a:xfrm>
                  <a:off x="2534" y="241"/>
                  <a:ext cx="420" cy="285"/>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0" name="Freeform 192"/>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1" name="Freeform 193"/>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2" name="Freeform 194"/>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3" name="Freeform 195"/>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4" name="Freeform 196"/>
                <p:cNvSpPr>
                  <a:spLocks/>
                </p:cNvSpPr>
                <p:nvPr/>
              </p:nvSpPr>
              <p:spPr bwMode="ltGray">
                <a:xfrm>
                  <a:off x="2924" y="441"/>
                  <a:ext cx="24" cy="15"/>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5" name="Freeform 197"/>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6" name="Freeform 198"/>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7" name="Freeform 199"/>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8" name="Freeform 200"/>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29" name="Freeform 201"/>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0" name="Freeform 202"/>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1" name="Freeform 203"/>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2" name="Freeform 204"/>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3" name="Freeform 205"/>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4" name="Freeform 206"/>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5" name="Freeform 207"/>
                <p:cNvSpPr>
                  <a:spLocks/>
                </p:cNvSpPr>
                <p:nvPr/>
              </p:nvSpPr>
              <p:spPr bwMode="ltGray">
                <a:xfrm>
                  <a:off x="1573" y="389"/>
                  <a:ext cx="347" cy="190"/>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6" name="Freeform 208"/>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7" name="Freeform 209"/>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8" name="Freeform 210"/>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39" name="Freeform 211"/>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0" name="Freeform 212"/>
                <p:cNvSpPr>
                  <a:spLocks/>
                </p:cNvSpPr>
                <p:nvPr/>
              </p:nvSpPr>
              <p:spPr bwMode="ltGray">
                <a:xfrm>
                  <a:off x="1189" y="447"/>
                  <a:ext cx="163" cy="222"/>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1" name="Freeform 213"/>
                <p:cNvSpPr>
                  <a:spLocks/>
                </p:cNvSpPr>
                <p:nvPr/>
              </p:nvSpPr>
              <p:spPr bwMode="ltGray">
                <a:xfrm>
                  <a:off x="1476" y="612"/>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2" name="Freeform 214"/>
                <p:cNvSpPr>
                  <a:spLocks/>
                </p:cNvSpPr>
                <p:nvPr/>
              </p:nvSpPr>
              <p:spPr bwMode="ltGray">
                <a:xfrm>
                  <a:off x="1467" y="498"/>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3" name="Freeform 215"/>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4" name="Freeform 216"/>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5" name="Freeform 217"/>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6" name="Freeform 218"/>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7" name="Freeform 219"/>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8" name="Freeform 220"/>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49" name="Freeform 221"/>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0" name="Freeform 222"/>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sz="1800" dirty="0"/>
                </a:p>
              </p:txBody>
            </p:sp>
          </p:grpSp>
          <p:grpSp>
            <p:nvGrpSpPr>
              <p:cNvPr id="5" name="Group 223"/>
              <p:cNvGrpSpPr>
                <a:grpSpLocks/>
              </p:cNvGrpSpPr>
              <p:nvPr/>
            </p:nvGrpSpPr>
            <p:grpSpPr bwMode="auto">
              <a:xfrm>
                <a:off x="3709" y="240"/>
                <a:ext cx="1139" cy="429"/>
                <a:chOff x="3709" y="240"/>
                <a:chExt cx="1139" cy="429"/>
              </a:xfrm>
            </p:grpSpPr>
            <p:sp>
              <p:nvSpPr>
                <p:cNvPr id="73952" name="Freeform 224"/>
                <p:cNvSpPr>
                  <a:spLocks/>
                </p:cNvSpPr>
                <p:nvPr/>
              </p:nvSpPr>
              <p:spPr bwMode="ltGray">
                <a:xfrm>
                  <a:off x="4808" y="616"/>
                  <a:ext cx="13" cy="15"/>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3" name="Freeform 225"/>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4" name="Freeform 226"/>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5" name="Freeform 227"/>
                <p:cNvSpPr>
                  <a:spLocks/>
                </p:cNvSpPr>
                <p:nvPr/>
              </p:nvSpPr>
              <p:spPr bwMode="ltGray">
                <a:xfrm>
                  <a:off x="4580" y="634"/>
                  <a:ext cx="29" cy="17"/>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6" name="Freeform 228"/>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7" name="Freeform 229"/>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8" name="Freeform 230"/>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59" name="Freeform 231"/>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0" name="Freeform 232"/>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1" name="Freeform 233"/>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2" name="Freeform 234"/>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3" name="Freeform 235"/>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4" name="Freeform 236"/>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5" name="Freeform 237"/>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6" name="Freeform 238"/>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7" name="Freeform 239"/>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8" name="Freeform 240"/>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69" name="Freeform 241"/>
                <p:cNvSpPr>
                  <a:spLocks/>
                </p:cNvSpPr>
                <p:nvPr/>
              </p:nvSpPr>
              <p:spPr bwMode="ltGray">
                <a:xfrm>
                  <a:off x="4587" y="466"/>
                  <a:ext cx="40" cy="57"/>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0" name="Freeform 242"/>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1" name="Freeform 243"/>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2" name="Freeform 244"/>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3" name="Freeform 245"/>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4" name="Freeform 246"/>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5" name="Freeform 247"/>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6" name="Freeform 248"/>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7" name="Freeform 249"/>
                <p:cNvSpPr>
                  <a:spLocks/>
                </p:cNvSpPr>
                <p:nvPr/>
              </p:nvSpPr>
              <p:spPr bwMode="ltGray">
                <a:xfrm>
                  <a:off x="4709" y="340"/>
                  <a:ext cx="6" cy="3"/>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8" name="Freeform 250"/>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79" name="Freeform 251"/>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0" name="Freeform 252"/>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1" name="Freeform 253"/>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2" name="Freeform 254"/>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3" name="Freeform 255"/>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4" name="Freeform 256"/>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5" name="Freeform 257"/>
                <p:cNvSpPr>
                  <a:spLocks/>
                </p:cNvSpPr>
                <p:nvPr/>
              </p:nvSpPr>
              <p:spPr bwMode="ltGray">
                <a:xfrm>
                  <a:off x="4155" y="497"/>
                  <a:ext cx="9"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6" name="Freeform 258"/>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7" name="Freeform 259"/>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8" name="Freeform 260"/>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89" name="Freeform 261"/>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90" name="Freeform 262"/>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91" name="Freeform 263"/>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92" name="Freeform 264"/>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sz="1800" dirty="0"/>
                </a:p>
              </p:txBody>
            </p:sp>
            <p:sp>
              <p:nvSpPr>
                <p:cNvPr id="73993" name="Freeform 265"/>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sz="1800" dirty="0"/>
                </a:p>
              </p:txBody>
            </p:sp>
          </p:grpSp>
        </p:grpSp>
        <p:grpSp>
          <p:nvGrpSpPr>
            <p:cNvPr id="6" name="Group 266"/>
            <p:cNvGrpSpPr>
              <a:grpSpLocks/>
            </p:cNvGrpSpPr>
            <p:nvPr/>
          </p:nvGrpSpPr>
          <p:grpSpPr bwMode="auto">
            <a:xfrm>
              <a:off x="798" y="111"/>
              <a:ext cx="4702" cy="418"/>
              <a:chOff x="798" y="255"/>
              <a:chExt cx="4702" cy="418"/>
            </a:xfrm>
          </p:grpSpPr>
          <p:sp>
            <p:nvSpPr>
              <p:cNvPr id="73995" name="Line 267"/>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3996" name="Line 268"/>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3997" name="Line 269"/>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3998" name="Line 270"/>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3999" name="Line 271"/>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0" name="Line 272"/>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1" name="Line 273"/>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2" name="Line 274"/>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3" name="Line 275"/>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4" name="Line 276"/>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5" name="Line 277"/>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6" name="Line 278"/>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7" name="Line 279"/>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8" name="Line 280"/>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09" name="Line 281"/>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0" name="Line 282"/>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1" name="Line 283"/>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2" name="Line 284"/>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3" name="Line 285"/>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4" name="Line 286"/>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sp>
            <p:nvSpPr>
              <p:cNvPr id="74015" name="Line 287"/>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sz="1800" dirty="0"/>
              </a:p>
            </p:txBody>
          </p:sp>
        </p:grpSp>
        <p:grpSp>
          <p:nvGrpSpPr>
            <p:cNvPr id="7" name="Group 288"/>
            <p:cNvGrpSpPr>
              <a:grpSpLocks/>
            </p:cNvGrpSpPr>
            <p:nvPr/>
          </p:nvGrpSpPr>
          <p:grpSpPr bwMode="auto">
            <a:xfrm>
              <a:off x="1208" y="109"/>
              <a:ext cx="3694" cy="423"/>
              <a:chOff x="1034" y="245"/>
              <a:chExt cx="3694" cy="423"/>
            </a:xfrm>
          </p:grpSpPr>
          <p:sp>
            <p:nvSpPr>
              <p:cNvPr id="74017" name="Line 289"/>
              <p:cNvSpPr>
                <a:spLocks noChangeShapeType="1"/>
              </p:cNvSpPr>
              <p:nvPr/>
            </p:nvSpPr>
            <p:spPr bwMode="ltGray">
              <a:xfrm>
                <a:off x="2676" y="246"/>
                <a:ext cx="0" cy="143"/>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18" name="Line 290"/>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19" name="Line 291"/>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0" name="Line 292"/>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1" name="Line 293"/>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2" name="Line 294"/>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3" name="Line 295"/>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4" name="Line 296"/>
              <p:cNvSpPr>
                <a:spLocks noChangeShapeType="1"/>
              </p:cNvSpPr>
              <p:nvPr/>
            </p:nvSpPr>
            <p:spPr bwMode="ltGray">
              <a:xfrm flipV="1">
                <a:off x="4046" y="248"/>
                <a:ext cx="0" cy="51"/>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5" name="Line 297"/>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6" name="Line 298"/>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7" name="Line 299"/>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8" name="Line 300"/>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29" name="Line 301"/>
              <p:cNvSpPr>
                <a:spLocks noChangeShapeType="1"/>
              </p:cNvSpPr>
              <p:nvPr/>
            </p:nvSpPr>
            <p:spPr bwMode="ltGray">
              <a:xfrm>
                <a:off x="4728" y="606"/>
                <a:ext cx="0" cy="35"/>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0" name="Line 302"/>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1" name="Line 303"/>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2" name="Line 304"/>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3" name="Line 305"/>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4" name="Line 306"/>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5" name="Line 307"/>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6" name="Line 308"/>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7" name="Line 309"/>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8" name="Line 310"/>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39" name="Line 311"/>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40" name="Line 312"/>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sz="1800" dirty="0"/>
              </a:p>
            </p:txBody>
          </p:sp>
          <p:sp>
            <p:nvSpPr>
              <p:cNvPr id="74041" name="Line 313"/>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sz="1800" dirty="0"/>
              </a:p>
            </p:txBody>
          </p:sp>
        </p:grpSp>
      </p:grpSp>
      <p:sp>
        <p:nvSpPr>
          <p:cNvPr id="1027" name="Rectangle 2"/>
          <p:cNvSpPr>
            <a:spLocks noGrp="1" noChangeArrowheads="1"/>
          </p:cNvSpPr>
          <p:nvPr>
            <p:ph type="title"/>
          </p:nvPr>
        </p:nvSpPr>
        <p:spPr bwMode="auto">
          <a:xfrm>
            <a:off x="1930400" y="152400"/>
            <a:ext cx="985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295400"/>
            <a:ext cx="10363200" cy="4967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732" name="Rectangle 4"/>
          <p:cNvSpPr>
            <a:spLocks noGrp="1" noChangeArrowheads="1"/>
          </p:cNvSpPr>
          <p:nvPr>
            <p:ph type="dt" sz="half" idx="2"/>
          </p:nvPr>
        </p:nvSpPr>
        <p:spPr bwMode="auto">
          <a:xfrm>
            <a:off x="20320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latin typeface="+mj-lt"/>
              </a:defRPr>
            </a:lvl1pPr>
          </a:lstStyle>
          <a:p>
            <a:fld id="{F85F520F-4E22-4CC9-8840-56A8581C73A2}" type="datetimeFigureOut">
              <a:rPr lang="en-US" smtClean="0"/>
              <a:t>7/2/2019</a:t>
            </a:fld>
            <a:endParaRPr lang="en-US"/>
          </a:p>
        </p:txBody>
      </p:sp>
      <p:sp>
        <p:nvSpPr>
          <p:cNvPr id="73733" name="Rectangle 5"/>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73734" name="Rectangle 6"/>
          <p:cNvSpPr>
            <a:spLocks noGrp="1" noChangeArrowheads="1"/>
          </p:cNvSpPr>
          <p:nvPr>
            <p:ph type="sldNum" sz="quarter" idx="4"/>
          </p:nvPr>
        </p:nvSpPr>
        <p:spPr bwMode="auto">
          <a:xfrm>
            <a:off x="934720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defRPr>
            </a:lvl1pPr>
          </a:lstStyle>
          <a:p>
            <a:fld id="{BAF099F0-E169-4937-A5FF-007637EA99C7}" type="slidenum">
              <a:rPr lang="en-US" smtClean="0"/>
              <a:t>‹#›</a:t>
            </a:fld>
            <a:endParaRPr lang="en-US"/>
          </a:p>
        </p:txBody>
      </p:sp>
      <p:pic>
        <p:nvPicPr>
          <p:cNvPr id="1032" name="Picture 314" descr="Untitled-1"/>
          <p:cNvPicPr>
            <a:picLocks noChangeAspect="1" noChangeArrowheads="1"/>
          </p:cNvPicPr>
          <p:nvPr/>
        </p:nvPicPr>
        <p:blipFill>
          <a:blip r:embed="rId13" cstate="print"/>
          <a:srcRect/>
          <a:stretch>
            <a:fillRect/>
          </a:stretch>
        </p:blipFill>
        <p:spPr bwMode="auto">
          <a:xfrm>
            <a:off x="304800" y="152400"/>
            <a:ext cx="1320800" cy="990600"/>
          </a:xfrm>
          <a:prstGeom prst="rect">
            <a:avLst/>
          </a:prstGeom>
          <a:noFill/>
          <a:ln w="9525">
            <a:noFill/>
            <a:miter lim="800000"/>
            <a:headEnd/>
            <a:tailEnd/>
          </a:ln>
        </p:spPr>
      </p:pic>
    </p:spTree>
    <p:extLst>
      <p:ext uri="{BB962C8B-B14F-4D97-AF65-F5344CB8AC3E}">
        <p14:creationId xmlns:p14="http://schemas.microsoft.com/office/powerpoint/2010/main" val="47486013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fontAlgn="base" hangingPunct="1">
        <a:spcBef>
          <a:spcPct val="0"/>
        </a:spcBef>
        <a:spcAft>
          <a:spcPct val="0"/>
        </a:spcAft>
        <a:defRPr sz="3200" b="1">
          <a:solidFill>
            <a:srgbClr val="FFFFFF"/>
          </a:solidFill>
          <a:latin typeface="+mj-lt"/>
          <a:ea typeface="+mj-ea"/>
          <a:cs typeface="+mj-cs"/>
        </a:defRPr>
      </a:lvl1pPr>
      <a:lvl2pPr algn="l" rtl="0" eaLnBrk="1" fontAlgn="base" hangingPunct="1">
        <a:spcBef>
          <a:spcPct val="0"/>
        </a:spcBef>
        <a:spcAft>
          <a:spcPct val="0"/>
        </a:spcAft>
        <a:defRPr sz="3200" b="1">
          <a:solidFill>
            <a:srgbClr val="FFFFFF"/>
          </a:solidFill>
          <a:latin typeface="Verdana" pitchFamily="34" charset="0"/>
        </a:defRPr>
      </a:lvl2pPr>
      <a:lvl3pPr algn="l" rtl="0" eaLnBrk="1" fontAlgn="base" hangingPunct="1">
        <a:spcBef>
          <a:spcPct val="0"/>
        </a:spcBef>
        <a:spcAft>
          <a:spcPct val="0"/>
        </a:spcAft>
        <a:defRPr sz="3200" b="1">
          <a:solidFill>
            <a:srgbClr val="FFFFFF"/>
          </a:solidFill>
          <a:latin typeface="Verdana" pitchFamily="34" charset="0"/>
        </a:defRPr>
      </a:lvl3pPr>
      <a:lvl4pPr algn="l" rtl="0" eaLnBrk="1" fontAlgn="base" hangingPunct="1">
        <a:spcBef>
          <a:spcPct val="0"/>
        </a:spcBef>
        <a:spcAft>
          <a:spcPct val="0"/>
        </a:spcAft>
        <a:defRPr sz="3200" b="1">
          <a:solidFill>
            <a:srgbClr val="FFFFFF"/>
          </a:solidFill>
          <a:latin typeface="Verdana" pitchFamily="34" charset="0"/>
        </a:defRPr>
      </a:lvl4pPr>
      <a:lvl5pPr algn="l" rtl="0" eaLnBrk="1" fontAlgn="base" hangingPunct="1">
        <a:spcBef>
          <a:spcPct val="0"/>
        </a:spcBef>
        <a:spcAft>
          <a:spcPct val="0"/>
        </a:spcAft>
        <a:defRPr sz="3200" b="1">
          <a:solidFill>
            <a:srgbClr val="FFFFFF"/>
          </a:solidFill>
          <a:latin typeface="Verdana" pitchFamily="34" charset="0"/>
        </a:defRPr>
      </a:lvl5pPr>
      <a:lvl6pPr marL="457200" algn="l" rtl="0" eaLnBrk="1" fontAlgn="base" hangingPunct="1">
        <a:spcBef>
          <a:spcPct val="0"/>
        </a:spcBef>
        <a:spcAft>
          <a:spcPct val="0"/>
        </a:spcAft>
        <a:defRPr sz="3200" b="1">
          <a:solidFill>
            <a:srgbClr val="FFFFFF"/>
          </a:solidFill>
          <a:latin typeface="Verdana" pitchFamily="34" charset="0"/>
        </a:defRPr>
      </a:lvl6pPr>
      <a:lvl7pPr marL="914400" algn="l" rtl="0" eaLnBrk="1" fontAlgn="base" hangingPunct="1">
        <a:spcBef>
          <a:spcPct val="0"/>
        </a:spcBef>
        <a:spcAft>
          <a:spcPct val="0"/>
        </a:spcAft>
        <a:defRPr sz="3200" b="1">
          <a:solidFill>
            <a:srgbClr val="FFFFFF"/>
          </a:solidFill>
          <a:latin typeface="Verdana" pitchFamily="34" charset="0"/>
        </a:defRPr>
      </a:lvl7pPr>
      <a:lvl8pPr marL="1371600" algn="l" rtl="0" eaLnBrk="1" fontAlgn="base" hangingPunct="1">
        <a:spcBef>
          <a:spcPct val="0"/>
        </a:spcBef>
        <a:spcAft>
          <a:spcPct val="0"/>
        </a:spcAft>
        <a:defRPr sz="3200" b="1">
          <a:solidFill>
            <a:srgbClr val="FFFFFF"/>
          </a:solidFill>
          <a:latin typeface="Verdana" pitchFamily="34" charset="0"/>
        </a:defRPr>
      </a:lvl8pPr>
      <a:lvl9pPr marL="1828800" algn="l"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bg2"/>
        </a:buClr>
        <a:buFont typeface="Tahoma" pitchFamily="34" charset="0"/>
        <a:buBlip>
          <a:blip r:embed="rId14"/>
        </a:buBlip>
        <a:defRPr sz="3200">
          <a:solidFill>
            <a:schemeClr val="bg1"/>
          </a:solidFill>
          <a:latin typeface="+mn-lt"/>
          <a:ea typeface="+mn-ea"/>
          <a:cs typeface="+mn-cs"/>
        </a:defRPr>
      </a:lvl1pPr>
      <a:lvl2pPr marL="742950" indent="-285750" algn="l" rtl="0" eaLnBrk="1" fontAlgn="base" hangingPunct="1">
        <a:spcBef>
          <a:spcPct val="20000"/>
        </a:spcBef>
        <a:spcAft>
          <a:spcPct val="0"/>
        </a:spcAft>
        <a:buSzPct val="75000"/>
        <a:buBlip>
          <a:blip r:embed="rId15"/>
        </a:buBlip>
        <a:defRPr sz="2800">
          <a:solidFill>
            <a:schemeClr val="bg1"/>
          </a:solidFill>
          <a:latin typeface="+mn-lt"/>
        </a:defRPr>
      </a:lvl2pPr>
      <a:lvl3pPr marL="1143000" indent="-228600" algn="l" rtl="0" eaLnBrk="1" fontAlgn="base" hangingPunct="1">
        <a:spcBef>
          <a:spcPct val="20000"/>
        </a:spcBef>
        <a:spcAft>
          <a:spcPct val="0"/>
        </a:spcAft>
        <a:buSzPct val="65000"/>
        <a:buBlip>
          <a:blip r:embed="rId16"/>
        </a:buBlip>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lr>
          <a:schemeClr val="tx2"/>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sz="2000">
          <a:solidFill>
            <a:schemeClr val="bg1"/>
          </a:solidFill>
          <a:latin typeface="+mn-lt"/>
        </a:defRPr>
      </a:lvl6pPr>
      <a:lvl7pPr marL="2971800" indent="-228600" algn="l" rtl="0" eaLnBrk="1" fontAlgn="base" hangingPunct="1">
        <a:spcBef>
          <a:spcPct val="20000"/>
        </a:spcBef>
        <a:spcAft>
          <a:spcPct val="0"/>
        </a:spcAft>
        <a:buClr>
          <a:schemeClr val="tx2"/>
        </a:buClr>
        <a:buChar char="–"/>
        <a:defRPr sz="2000">
          <a:solidFill>
            <a:schemeClr val="bg1"/>
          </a:solidFill>
          <a:latin typeface="+mn-lt"/>
        </a:defRPr>
      </a:lvl7pPr>
      <a:lvl8pPr marL="3429000" indent="-228600" algn="l" rtl="0" eaLnBrk="1" fontAlgn="base" hangingPunct="1">
        <a:spcBef>
          <a:spcPct val="20000"/>
        </a:spcBef>
        <a:spcAft>
          <a:spcPct val="0"/>
        </a:spcAft>
        <a:buClr>
          <a:schemeClr val="tx2"/>
        </a:buClr>
        <a:buChar char="–"/>
        <a:defRPr sz="2000">
          <a:solidFill>
            <a:schemeClr val="bg1"/>
          </a:solidFill>
          <a:latin typeface="+mn-lt"/>
        </a:defRPr>
      </a:lvl8pPr>
      <a:lvl9pPr marL="3886200" indent="-228600" algn="l" rtl="0" eaLnBrk="1" fontAlgn="base" hangingPunct="1">
        <a:spcBef>
          <a:spcPct val="20000"/>
        </a:spcBef>
        <a:spcAft>
          <a:spcPct val="0"/>
        </a:spcAft>
        <a:buClr>
          <a:schemeClr val="tx2"/>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6D36C-CC98-4A58-91D4-77A49E5A934E}"/>
              </a:ext>
            </a:extLst>
          </p:cNvPr>
          <p:cNvSpPr>
            <a:spLocks noGrp="1"/>
          </p:cNvSpPr>
          <p:nvPr>
            <p:ph type="ctrTitle"/>
          </p:nvPr>
        </p:nvSpPr>
        <p:spPr>
          <a:xfrm>
            <a:off x="2903974" y="2387949"/>
            <a:ext cx="9288026" cy="2212728"/>
          </a:xfrm>
        </p:spPr>
        <p:txBody>
          <a:bodyPr>
            <a:normAutofit fontScale="90000"/>
          </a:bodyPr>
          <a:lstStyle/>
          <a:p>
            <a:pPr algn="ctr">
              <a:lnSpc>
                <a:spcPct val="100000"/>
              </a:lnSpc>
              <a:spcBef>
                <a:spcPts val="1200"/>
              </a:spcBef>
              <a:spcAft>
                <a:spcPts val="1200"/>
              </a:spcAft>
            </a:pPr>
            <a:r>
              <a:rPr lang="en-US" sz="4800" dirty="0"/>
              <a:t>The Economic Consequences of Conflict</a:t>
            </a:r>
            <a:br>
              <a:rPr lang="en-US" sz="2400" dirty="0"/>
            </a:br>
            <a:br>
              <a:rPr lang="en-US" sz="2400" dirty="0"/>
            </a:br>
            <a:br>
              <a:rPr lang="en-US" sz="2400" dirty="0"/>
            </a:br>
            <a:endParaRPr lang="en-US" sz="2500" dirty="0"/>
          </a:p>
        </p:txBody>
      </p:sp>
      <p:sp>
        <p:nvSpPr>
          <p:cNvPr id="3" name="Subtitle 2">
            <a:extLst>
              <a:ext uri="{FF2B5EF4-FFF2-40B4-BE49-F238E27FC236}">
                <a16:creationId xmlns:a16="http://schemas.microsoft.com/office/drawing/2014/main" id="{1364D245-1D40-4406-AFC8-3FE85F5100CA}"/>
              </a:ext>
            </a:extLst>
          </p:cNvPr>
          <p:cNvSpPr>
            <a:spLocks noGrp="1"/>
          </p:cNvSpPr>
          <p:nvPr>
            <p:ph type="subTitle" idx="1"/>
          </p:nvPr>
        </p:nvSpPr>
        <p:spPr>
          <a:xfrm>
            <a:off x="3500134" y="4049638"/>
            <a:ext cx="8095706" cy="1498371"/>
          </a:xfrm>
        </p:spPr>
        <p:txBody>
          <a:bodyPr>
            <a:normAutofit/>
          </a:bodyPr>
          <a:lstStyle/>
          <a:p>
            <a:pPr algn="ctr"/>
            <a:endParaRPr lang="en-US" sz="1800" dirty="0">
              <a:solidFill>
                <a:schemeClr val="accent6"/>
              </a:solidFill>
            </a:endParaRPr>
          </a:p>
          <a:p>
            <a:r>
              <a:rPr lang="en-US" sz="1800" dirty="0">
                <a:solidFill>
                  <a:srgbClr val="000000"/>
                </a:solidFill>
              </a:rPr>
              <a:t>Patrick Imam</a:t>
            </a:r>
          </a:p>
          <a:p>
            <a:r>
              <a:rPr lang="en-US" sz="1800" dirty="0">
                <a:solidFill>
                  <a:srgbClr val="000000"/>
                </a:solidFill>
              </a:rPr>
              <a:t>IMF Resident Representative</a:t>
            </a:r>
          </a:p>
          <a:p>
            <a:r>
              <a:rPr lang="en-US" sz="1800" dirty="0">
                <a:solidFill>
                  <a:srgbClr val="000000"/>
                </a:solidFill>
              </a:rPr>
              <a:t>July 2019</a:t>
            </a:r>
          </a:p>
        </p:txBody>
      </p:sp>
      <p:sp>
        <p:nvSpPr>
          <p:cNvPr id="2" name="Rectangle 1">
            <a:extLst>
              <a:ext uri="{FF2B5EF4-FFF2-40B4-BE49-F238E27FC236}">
                <a16:creationId xmlns:a16="http://schemas.microsoft.com/office/drawing/2014/main" id="{562FC1E0-0914-43CA-9392-54E5AF1F8315}"/>
              </a:ext>
            </a:extLst>
          </p:cNvPr>
          <p:cNvSpPr/>
          <p:nvPr/>
        </p:nvSpPr>
        <p:spPr>
          <a:xfrm>
            <a:off x="422031" y="6190679"/>
            <a:ext cx="11515411" cy="369332"/>
          </a:xfrm>
          <a:prstGeom prst="rect">
            <a:avLst/>
          </a:prstGeom>
        </p:spPr>
        <p:txBody>
          <a:bodyPr wrap="square">
            <a:spAutoFit/>
          </a:bodyPr>
          <a:lstStyle/>
          <a:p>
            <a:r>
              <a:rPr lang="en-US" b="1" dirty="0">
                <a:latin typeface="arial" panose="020B0604020202020204" pitchFamily="34" charset="0"/>
              </a:rPr>
              <a:t>The views expressed do not necessarily reflect the views of the IMF or the Executive Board of the IMF.</a:t>
            </a:r>
            <a:endParaRPr lang="en-US" b="1" dirty="0"/>
          </a:p>
        </p:txBody>
      </p:sp>
    </p:spTree>
    <p:extLst>
      <p:ext uri="{BB962C8B-B14F-4D97-AF65-F5344CB8AC3E}">
        <p14:creationId xmlns:p14="http://schemas.microsoft.com/office/powerpoint/2010/main" val="37322551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798655" y="113342"/>
            <a:ext cx="9967966" cy="95493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 … and the nature of conflicts seems to have changed</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8" name="TBSource">
            <a:extLst>
              <a:ext uri="{FF2B5EF4-FFF2-40B4-BE49-F238E27FC236}">
                <a16:creationId xmlns:a16="http://schemas.microsoft.com/office/drawing/2014/main" id="{F5F123EE-B529-4A3D-859A-5969591BDAEB}"/>
              </a:ext>
            </a:extLst>
          </p:cNvPr>
          <p:cNvSpPr txBox="1">
            <a:spLocks noChangeArrowheads="1"/>
          </p:cNvSpPr>
          <p:nvPr/>
        </p:nvSpPr>
        <p:spPr bwMode="auto">
          <a:xfrm>
            <a:off x="914400" y="5852160"/>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9" name="TBSource">
            <a:extLst>
              <a:ext uri="{FF2B5EF4-FFF2-40B4-BE49-F238E27FC236}">
                <a16:creationId xmlns:a16="http://schemas.microsoft.com/office/drawing/2014/main" id="{9FCD0784-8462-43FE-A1D6-438570B6F96D}"/>
              </a:ext>
            </a:extLst>
          </p:cNvPr>
          <p:cNvSpPr txBox="1">
            <a:spLocks noChangeArrowheads="1"/>
          </p:cNvSpPr>
          <p:nvPr/>
        </p:nvSpPr>
        <p:spPr bwMode="auto">
          <a:xfrm>
            <a:off x="1211706" y="1381788"/>
            <a:ext cx="4269996" cy="297987"/>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Sub-Saharan Africa: Share of Deaths in Different Types of Conflicts </a:t>
            </a:r>
          </a:p>
        </p:txBody>
      </p:sp>
      <p:sp>
        <p:nvSpPr>
          <p:cNvPr id="10" name="TBSource">
            <a:extLst>
              <a:ext uri="{FF2B5EF4-FFF2-40B4-BE49-F238E27FC236}">
                <a16:creationId xmlns:a16="http://schemas.microsoft.com/office/drawing/2014/main" id="{C01BAFE9-9658-4474-A0A2-79389C932435}"/>
              </a:ext>
            </a:extLst>
          </p:cNvPr>
          <p:cNvSpPr txBox="1">
            <a:spLocks noChangeArrowheads="1"/>
          </p:cNvSpPr>
          <p:nvPr/>
        </p:nvSpPr>
        <p:spPr bwMode="auto">
          <a:xfrm>
            <a:off x="6852399" y="1463040"/>
            <a:ext cx="4269996" cy="297987"/>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Terrorist Incidents</a:t>
            </a:r>
          </a:p>
        </p:txBody>
      </p:sp>
      <p:sp>
        <p:nvSpPr>
          <p:cNvPr id="6" name="Slide Number Placeholder 5">
            <a:extLst>
              <a:ext uri="{FF2B5EF4-FFF2-40B4-BE49-F238E27FC236}">
                <a16:creationId xmlns:a16="http://schemas.microsoft.com/office/drawing/2014/main" id="{4C29FE51-341A-4937-9D6B-A7C32653B013}"/>
              </a:ext>
            </a:extLst>
          </p:cNvPr>
          <p:cNvSpPr>
            <a:spLocks noGrp="1"/>
          </p:cNvSpPr>
          <p:nvPr>
            <p:ph type="sldNum" sz="quarter" idx="12"/>
          </p:nvPr>
        </p:nvSpPr>
        <p:spPr/>
        <p:txBody>
          <a:bodyPr/>
          <a:lstStyle/>
          <a:p>
            <a:fld id="{76D12A18-B4BC-4CAC-89C0-976B61104C40}" type="slidenum">
              <a:rPr lang="en-US" smtClean="0"/>
              <a:t>10</a:t>
            </a:fld>
            <a:endParaRPr lang="en-US"/>
          </a:p>
        </p:txBody>
      </p:sp>
      <p:pic>
        <p:nvPicPr>
          <p:cNvPr id="7" name="Picture 6">
            <a:extLst>
              <a:ext uri="{FF2B5EF4-FFF2-40B4-BE49-F238E27FC236}">
                <a16:creationId xmlns:a16="http://schemas.microsoft.com/office/drawing/2014/main" id="{C125D9F4-875C-4A0A-AF05-BA6E784214DA}"/>
              </a:ext>
            </a:extLst>
          </p:cNvPr>
          <p:cNvPicPr>
            <a:picLocks noChangeAspect="1"/>
          </p:cNvPicPr>
          <p:nvPr/>
        </p:nvPicPr>
        <p:blipFill>
          <a:blip r:embed="rId3"/>
          <a:stretch>
            <a:fillRect/>
          </a:stretch>
        </p:blipFill>
        <p:spPr>
          <a:xfrm>
            <a:off x="299270" y="1958050"/>
            <a:ext cx="5355263" cy="3657600"/>
          </a:xfrm>
          <a:prstGeom prst="rect">
            <a:avLst/>
          </a:prstGeom>
        </p:spPr>
      </p:pic>
      <p:pic>
        <p:nvPicPr>
          <p:cNvPr id="12" name="Picture 11">
            <a:extLst>
              <a:ext uri="{FF2B5EF4-FFF2-40B4-BE49-F238E27FC236}">
                <a16:creationId xmlns:a16="http://schemas.microsoft.com/office/drawing/2014/main" id="{34857D19-BC00-4A80-BFB0-1DDE9473C681}"/>
              </a:ext>
            </a:extLst>
          </p:cNvPr>
          <p:cNvPicPr>
            <a:picLocks noChangeAspect="1"/>
          </p:cNvPicPr>
          <p:nvPr/>
        </p:nvPicPr>
        <p:blipFill>
          <a:blip r:embed="rId4"/>
          <a:stretch>
            <a:fillRect/>
          </a:stretch>
        </p:blipFill>
        <p:spPr>
          <a:xfrm>
            <a:off x="5970495" y="1958050"/>
            <a:ext cx="5477205" cy="3657600"/>
          </a:xfrm>
          <a:prstGeom prst="rect">
            <a:avLst/>
          </a:prstGeom>
        </p:spPr>
      </p:pic>
    </p:spTree>
    <p:extLst>
      <p:ext uri="{BB962C8B-B14F-4D97-AF65-F5344CB8AC3E}">
        <p14:creationId xmlns:p14="http://schemas.microsoft.com/office/powerpoint/2010/main" val="31379372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708220" y="365760"/>
            <a:ext cx="10559287" cy="91706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Conflicts in SSA are highly persistent</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6" name="TBSource">
            <a:extLst>
              <a:ext uri="{FF2B5EF4-FFF2-40B4-BE49-F238E27FC236}">
                <a16:creationId xmlns:a16="http://schemas.microsoft.com/office/drawing/2014/main" id="{D443C78B-302B-41B1-BD6A-FAEE472C7AEA}"/>
              </a:ext>
            </a:extLst>
          </p:cNvPr>
          <p:cNvSpPr txBox="1">
            <a:spLocks noChangeArrowheads="1"/>
          </p:cNvSpPr>
          <p:nvPr/>
        </p:nvSpPr>
        <p:spPr bwMode="auto">
          <a:xfrm>
            <a:off x="6824915" y="1463040"/>
            <a:ext cx="4805384" cy="463468"/>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Conflict Exit Probabilities</a:t>
            </a:r>
          </a:p>
        </p:txBody>
      </p:sp>
      <p:sp>
        <p:nvSpPr>
          <p:cNvPr id="7" name="TBSource">
            <a:extLst>
              <a:ext uri="{FF2B5EF4-FFF2-40B4-BE49-F238E27FC236}">
                <a16:creationId xmlns:a16="http://schemas.microsoft.com/office/drawing/2014/main" id="{134C71D4-5D16-4D4E-93F2-09B08DA5CC0A}"/>
              </a:ext>
            </a:extLst>
          </p:cNvPr>
          <p:cNvSpPr txBox="1">
            <a:spLocks noChangeArrowheads="1"/>
          </p:cNvSpPr>
          <p:nvPr/>
        </p:nvSpPr>
        <p:spPr bwMode="auto">
          <a:xfrm>
            <a:off x="6824915" y="5852160"/>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8" name="Content Placeholder 2">
            <a:extLst>
              <a:ext uri="{FF2B5EF4-FFF2-40B4-BE49-F238E27FC236}">
                <a16:creationId xmlns:a16="http://schemas.microsoft.com/office/drawing/2014/main" id="{5D457AD8-EE99-49A6-9134-49B0EC3E9B8F}"/>
              </a:ext>
            </a:extLst>
          </p:cNvPr>
          <p:cNvSpPr txBox="1">
            <a:spLocks/>
          </p:cNvSpPr>
          <p:nvPr/>
        </p:nvSpPr>
        <p:spPr>
          <a:xfrm>
            <a:off x="603504" y="1571629"/>
            <a:ext cx="5805052" cy="4597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sz="2400" dirty="0">
                <a:solidFill>
                  <a:schemeClr val="bg2"/>
                </a:solidFill>
              </a:rPr>
              <a:t>Average duration of conflict in the region is about 4 years, with some countries involved in conflict for the entire sample period, 1989-2017</a:t>
            </a:r>
          </a:p>
          <a:p>
            <a:pPr>
              <a:lnSpc>
                <a:spcPct val="110000"/>
              </a:lnSpc>
              <a:spcBef>
                <a:spcPts val="1200"/>
              </a:spcBef>
            </a:pPr>
            <a:r>
              <a:rPr lang="en-US" sz="2400" dirty="0">
                <a:solidFill>
                  <a:schemeClr val="bg2"/>
                </a:solidFill>
              </a:rPr>
              <a:t>However, conflict persistence has generally declined, except for in the Sahel region where conflicts have become more persistent</a:t>
            </a:r>
          </a:p>
        </p:txBody>
      </p:sp>
      <p:sp>
        <p:nvSpPr>
          <p:cNvPr id="4" name="Slide Number Placeholder 3">
            <a:extLst>
              <a:ext uri="{FF2B5EF4-FFF2-40B4-BE49-F238E27FC236}">
                <a16:creationId xmlns:a16="http://schemas.microsoft.com/office/drawing/2014/main" id="{DE9EFB2E-D7E5-40AC-8EB9-6C78D6A60431}"/>
              </a:ext>
            </a:extLst>
          </p:cNvPr>
          <p:cNvSpPr>
            <a:spLocks noGrp="1"/>
          </p:cNvSpPr>
          <p:nvPr>
            <p:ph type="sldNum" sz="quarter" idx="12"/>
          </p:nvPr>
        </p:nvSpPr>
        <p:spPr/>
        <p:txBody>
          <a:bodyPr/>
          <a:lstStyle/>
          <a:p>
            <a:fld id="{76D12A18-B4BC-4CAC-89C0-976B61104C40}" type="slidenum">
              <a:rPr lang="en-US" smtClean="0"/>
              <a:t>11</a:t>
            </a:fld>
            <a:endParaRPr lang="en-US"/>
          </a:p>
        </p:txBody>
      </p:sp>
      <p:pic>
        <p:nvPicPr>
          <p:cNvPr id="9" name="Picture 8">
            <a:extLst>
              <a:ext uri="{FF2B5EF4-FFF2-40B4-BE49-F238E27FC236}">
                <a16:creationId xmlns:a16="http://schemas.microsoft.com/office/drawing/2014/main" id="{1467E4D7-1296-47B0-B35D-21CC29FC3DF1}"/>
              </a:ext>
            </a:extLst>
          </p:cNvPr>
          <p:cNvPicPr>
            <a:picLocks noChangeAspect="1"/>
          </p:cNvPicPr>
          <p:nvPr/>
        </p:nvPicPr>
        <p:blipFill>
          <a:blip r:embed="rId3"/>
          <a:stretch>
            <a:fillRect/>
          </a:stretch>
        </p:blipFill>
        <p:spPr>
          <a:xfrm>
            <a:off x="6265173" y="1828801"/>
            <a:ext cx="5323323" cy="3379675"/>
          </a:xfrm>
          <a:prstGeom prst="rect">
            <a:avLst/>
          </a:prstGeom>
        </p:spPr>
      </p:pic>
    </p:spTree>
    <p:extLst>
      <p:ext uri="{BB962C8B-B14F-4D97-AF65-F5344CB8AC3E}">
        <p14:creationId xmlns:p14="http://schemas.microsoft.com/office/powerpoint/2010/main" val="42262362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818752" y="119880"/>
            <a:ext cx="10006304" cy="107447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Conflicts have resulted in large number of displaced people</a:t>
            </a:r>
          </a:p>
        </p:txBody>
      </p:sp>
      <p:sp>
        <p:nvSpPr>
          <p:cNvPr id="8" name="TBSource">
            <a:extLst>
              <a:ext uri="{FF2B5EF4-FFF2-40B4-BE49-F238E27FC236}">
                <a16:creationId xmlns:a16="http://schemas.microsoft.com/office/drawing/2014/main" id="{0A9890B8-FA83-44F7-A529-8C80FA0D40B6}"/>
              </a:ext>
            </a:extLst>
          </p:cNvPr>
          <p:cNvSpPr txBox="1">
            <a:spLocks noChangeArrowheads="1"/>
          </p:cNvSpPr>
          <p:nvPr/>
        </p:nvSpPr>
        <p:spPr bwMode="auto">
          <a:xfrm>
            <a:off x="671367" y="1463040"/>
            <a:ext cx="5388878" cy="390525"/>
          </a:xfrm>
          <a:prstGeom prst="rect">
            <a:avLst/>
          </a:prstGeom>
          <a:no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Persons of Concern from Sub-Saharan Africa</a:t>
            </a:r>
          </a:p>
        </p:txBody>
      </p:sp>
      <p:sp>
        <p:nvSpPr>
          <p:cNvPr id="13" name="TextBox 1">
            <a:extLst>
              <a:ext uri="{FF2B5EF4-FFF2-40B4-BE49-F238E27FC236}">
                <a16:creationId xmlns:a16="http://schemas.microsoft.com/office/drawing/2014/main" id="{A71988F3-7792-4E4E-BAF8-824D4B0E82AF}"/>
              </a:ext>
            </a:extLst>
          </p:cNvPr>
          <p:cNvSpPr txBox="1"/>
          <p:nvPr/>
        </p:nvSpPr>
        <p:spPr>
          <a:xfrm>
            <a:off x="914400" y="5852160"/>
            <a:ext cx="1787502" cy="2986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Source: UNHCR.</a:t>
            </a:r>
          </a:p>
        </p:txBody>
      </p:sp>
      <p:sp>
        <p:nvSpPr>
          <p:cNvPr id="16" name="TBSource">
            <a:extLst>
              <a:ext uri="{FF2B5EF4-FFF2-40B4-BE49-F238E27FC236}">
                <a16:creationId xmlns:a16="http://schemas.microsoft.com/office/drawing/2014/main" id="{4F8703F1-696F-45EF-B2DD-9B353C4E80DA}"/>
              </a:ext>
            </a:extLst>
          </p:cNvPr>
          <p:cNvSpPr txBox="1">
            <a:spLocks noChangeArrowheads="1"/>
          </p:cNvSpPr>
          <p:nvPr/>
        </p:nvSpPr>
        <p:spPr bwMode="auto">
          <a:xfrm>
            <a:off x="6401606" y="1466029"/>
            <a:ext cx="5119027" cy="390525"/>
          </a:xfrm>
          <a:prstGeom prst="rect">
            <a:avLst/>
          </a:prstGeom>
          <a:no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Destination of Sub-Saharan African Refugees</a:t>
            </a:r>
          </a:p>
        </p:txBody>
      </p:sp>
      <p:sp>
        <p:nvSpPr>
          <p:cNvPr id="6" name="Slide Number Placeholder 5">
            <a:extLst>
              <a:ext uri="{FF2B5EF4-FFF2-40B4-BE49-F238E27FC236}">
                <a16:creationId xmlns:a16="http://schemas.microsoft.com/office/drawing/2014/main" id="{843FC16B-56B8-4893-8260-0C75720AA52D}"/>
              </a:ext>
            </a:extLst>
          </p:cNvPr>
          <p:cNvSpPr>
            <a:spLocks noGrp="1"/>
          </p:cNvSpPr>
          <p:nvPr>
            <p:ph type="sldNum" sz="quarter" idx="12"/>
          </p:nvPr>
        </p:nvSpPr>
        <p:spPr/>
        <p:txBody>
          <a:bodyPr/>
          <a:lstStyle/>
          <a:p>
            <a:fld id="{76D12A18-B4BC-4CAC-89C0-976B61104C40}" type="slidenum">
              <a:rPr lang="en-US" smtClean="0"/>
              <a:t>12</a:t>
            </a:fld>
            <a:endParaRPr lang="en-US"/>
          </a:p>
        </p:txBody>
      </p:sp>
      <p:pic>
        <p:nvPicPr>
          <p:cNvPr id="5" name="Picture 4">
            <a:extLst>
              <a:ext uri="{FF2B5EF4-FFF2-40B4-BE49-F238E27FC236}">
                <a16:creationId xmlns:a16="http://schemas.microsoft.com/office/drawing/2014/main" id="{63C3BA34-D925-463E-BE47-807B02120716}"/>
              </a:ext>
            </a:extLst>
          </p:cNvPr>
          <p:cNvPicPr>
            <a:picLocks noChangeAspect="1"/>
          </p:cNvPicPr>
          <p:nvPr/>
        </p:nvPicPr>
        <p:blipFill>
          <a:blip r:embed="rId3"/>
          <a:stretch>
            <a:fillRect/>
          </a:stretch>
        </p:blipFill>
        <p:spPr>
          <a:xfrm>
            <a:off x="487680" y="2011680"/>
            <a:ext cx="5016739" cy="3174008"/>
          </a:xfrm>
          <a:prstGeom prst="rect">
            <a:avLst/>
          </a:prstGeom>
        </p:spPr>
      </p:pic>
      <p:pic>
        <p:nvPicPr>
          <p:cNvPr id="7" name="Picture 6">
            <a:extLst>
              <a:ext uri="{FF2B5EF4-FFF2-40B4-BE49-F238E27FC236}">
                <a16:creationId xmlns:a16="http://schemas.microsoft.com/office/drawing/2014/main" id="{21BC08F6-6262-4424-8A84-B6ACC594E2EE}"/>
              </a:ext>
            </a:extLst>
          </p:cNvPr>
          <p:cNvPicPr>
            <a:picLocks noChangeAspect="1"/>
          </p:cNvPicPr>
          <p:nvPr/>
        </p:nvPicPr>
        <p:blipFill>
          <a:blip r:embed="rId4"/>
          <a:stretch>
            <a:fillRect/>
          </a:stretch>
        </p:blipFill>
        <p:spPr>
          <a:xfrm>
            <a:off x="6200209" y="2037799"/>
            <a:ext cx="5012274" cy="3814361"/>
          </a:xfrm>
          <a:prstGeom prst="rect">
            <a:avLst/>
          </a:prstGeom>
        </p:spPr>
      </p:pic>
    </p:spTree>
    <p:extLst>
      <p:ext uri="{BB962C8B-B14F-4D97-AF65-F5344CB8AC3E}">
        <p14:creationId xmlns:p14="http://schemas.microsoft.com/office/powerpoint/2010/main" val="37153459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fontScale="90000"/>
          </a:bodyPr>
          <a:lstStyle/>
          <a:p>
            <a:r>
              <a:rPr lang="en-US" sz="7200" cap="small" dirty="0">
                <a:solidFill>
                  <a:schemeClr val="tx1">
                    <a:lumMod val="75000"/>
                    <a:lumOff val="25000"/>
                  </a:schemeClr>
                </a:solidFill>
              </a:rPr>
              <a:t>Impact on Growth</a:t>
            </a:r>
          </a:p>
        </p:txBody>
      </p:sp>
    </p:spTree>
    <p:extLst>
      <p:ext uri="{BB962C8B-B14F-4D97-AF65-F5344CB8AC3E}">
        <p14:creationId xmlns:p14="http://schemas.microsoft.com/office/powerpoint/2010/main" val="9756051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603504" y="365760"/>
            <a:ext cx="11322627" cy="5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How do conflicts affect economic growth?</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5" name="TBSource">
            <a:extLst>
              <a:ext uri="{FF2B5EF4-FFF2-40B4-BE49-F238E27FC236}">
                <a16:creationId xmlns:a16="http://schemas.microsoft.com/office/drawing/2014/main" id="{4E58D8B8-42BB-4393-9701-7AC372F129CA}"/>
              </a:ext>
            </a:extLst>
          </p:cNvPr>
          <p:cNvSpPr txBox="1">
            <a:spLocks noChangeArrowheads="1"/>
          </p:cNvSpPr>
          <p:nvPr/>
        </p:nvSpPr>
        <p:spPr bwMode="auto">
          <a:xfrm>
            <a:off x="1240252" y="1463040"/>
            <a:ext cx="4204313" cy="51616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US" dirty="0"/>
              <a:t>Average Growth Rate by Country Type</a:t>
            </a:r>
          </a:p>
        </p:txBody>
      </p:sp>
      <p:sp>
        <p:nvSpPr>
          <p:cNvPr id="8" name="TBSource">
            <a:extLst>
              <a:ext uri="{FF2B5EF4-FFF2-40B4-BE49-F238E27FC236}">
                <a16:creationId xmlns:a16="http://schemas.microsoft.com/office/drawing/2014/main" id="{748C126A-0600-4BA2-893E-124154377BE7}"/>
              </a:ext>
            </a:extLst>
          </p:cNvPr>
          <p:cNvSpPr txBox="1">
            <a:spLocks noChangeArrowheads="1"/>
          </p:cNvSpPr>
          <p:nvPr/>
        </p:nvSpPr>
        <p:spPr bwMode="auto">
          <a:xfrm>
            <a:off x="7011019" y="1306965"/>
            <a:ext cx="4133421" cy="51616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US" dirty="0"/>
              <a:t>Conflict Episodes: Growth Rates and Cumulative GDP per capita Losses </a:t>
            </a:r>
          </a:p>
        </p:txBody>
      </p:sp>
      <p:sp>
        <p:nvSpPr>
          <p:cNvPr id="6" name="Slide Number Placeholder 5">
            <a:extLst>
              <a:ext uri="{FF2B5EF4-FFF2-40B4-BE49-F238E27FC236}">
                <a16:creationId xmlns:a16="http://schemas.microsoft.com/office/drawing/2014/main" id="{B0D49D0F-0BAD-484A-9FAF-35D323791C9B}"/>
              </a:ext>
            </a:extLst>
          </p:cNvPr>
          <p:cNvSpPr>
            <a:spLocks noGrp="1"/>
          </p:cNvSpPr>
          <p:nvPr>
            <p:ph type="sldNum" sz="quarter" idx="12"/>
          </p:nvPr>
        </p:nvSpPr>
        <p:spPr/>
        <p:txBody>
          <a:bodyPr/>
          <a:lstStyle/>
          <a:p>
            <a:fld id="{76D12A18-B4BC-4CAC-89C0-976B61104C40}" type="slidenum">
              <a:rPr lang="en-US" smtClean="0"/>
              <a:t>14</a:t>
            </a:fld>
            <a:endParaRPr lang="en-US"/>
          </a:p>
        </p:txBody>
      </p:sp>
      <p:sp>
        <p:nvSpPr>
          <p:cNvPr id="9" name="TextBox 13">
            <a:extLst>
              <a:ext uri="{FF2B5EF4-FFF2-40B4-BE49-F238E27FC236}">
                <a16:creationId xmlns:a16="http://schemas.microsoft.com/office/drawing/2014/main" id="{67454818-5BF2-4D53-BBA1-BD96814176AB}"/>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10" name="Picture 9">
            <a:extLst>
              <a:ext uri="{FF2B5EF4-FFF2-40B4-BE49-F238E27FC236}">
                <a16:creationId xmlns:a16="http://schemas.microsoft.com/office/drawing/2014/main" id="{FBDF948C-8940-4B6F-A4E1-BC01BC035258}"/>
              </a:ext>
            </a:extLst>
          </p:cNvPr>
          <p:cNvPicPr>
            <a:picLocks noChangeAspect="1"/>
          </p:cNvPicPr>
          <p:nvPr/>
        </p:nvPicPr>
        <p:blipFill>
          <a:blip r:embed="rId3"/>
          <a:stretch>
            <a:fillRect/>
          </a:stretch>
        </p:blipFill>
        <p:spPr>
          <a:xfrm>
            <a:off x="604968" y="1977425"/>
            <a:ext cx="5491033" cy="3657600"/>
          </a:xfrm>
          <a:prstGeom prst="rect">
            <a:avLst/>
          </a:prstGeom>
        </p:spPr>
      </p:pic>
      <p:pic>
        <p:nvPicPr>
          <p:cNvPr id="11" name="Picture 10">
            <a:extLst>
              <a:ext uri="{FF2B5EF4-FFF2-40B4-BE49-F238E27FC236}">
                <a16:creationId xmlns:a16="http://schemas.microsoft.com/office/drawing/2014/main" id="{DD6E1775-64C7-40BB-85C7-12C9E7BF7F7F}"/>
              </a:ext>
            </a:extLst>
          </p:cNvPr>
          <p:cNvPicPr>
            <a:picLocks noChangeAspect="1"/>
          </p:cNvPicPr>
          <p:nvPr/>
        </p:nvPicPr>
        <p:blipFill>
          <a:blip r:embed="rId4"/>
          <a:stretch>
            <a:fillRect/>
          </a:stretch>
        </p:blipFill>
        <p:spPr>
          <a:xfrm>
            <a:off x="6161703" y="1977425"/>
            <a:ext cx="5425329" cy="3657600"/>
          </a:xfrm>
          <a:prstGeom prst="rect">
            <a:avLst/>
          </a:prstGeom>
        </p:spPr>
      </p:pic>
    </p:spTree>
    <p:extLst>
      <p:ext uri="{BB962C8B-B14F-4D97-AF65-F5344CB8AC3E}">
        <p14:creationId xmlns:p14="http://schemas.microsoft.com/office/powerpoint/2010/main" val="21141973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838848" y="365760"/>
            <a:ext cx="10087283" cy="5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Growth Regressions</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9" name="TBSource">
            <a:extLst>
              <a:ext uri="{FF2B5EF4-FFF2-40B4-BE49-F238E27FC236}">
                <a16:creationId xmlns:a16="http://schemas.microsoft.com/office/drawing/2014/main" id="{E6BD4A2A-9CF2-4D8A-8108-9220F2EA19B2}"/>
              </a:ext>
            </a:extLst>
          </p:cNvPr>
          <p:cNvSpPr txBox="1">
            <a:spLocks noChangeArrowheads="1"/>
          </p:cNvSpPr>
          <p:nvPr/>
        </p:nvSpPr>
        <p:spPr bwMode="auto">
          <a:xfrm>
            <a:off x="602130" y="1309719"/>
            <a:ext cx="4901877" cy="51616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US" dirty="0"/>
              <a:t>Emerging and Developing Countries: Impact on Growth of Increase in Conflict Intensity</a:t>
            </a:r>
          </a:p>
        </p:txBody>
      </p:sp>
      <p:sp>
        <p:nvSpPr>
          <p:cNvPr id="10" name="TBSource">
            <a:extLst>
              <a:ext uri="{FF2B5EF4-FFF2-40B4-BE49-F238E27FC236}">
                <a16:creationId xmlns:a16="http://schemas.microsoft.com/office/drawing/2014/main" id="{343F8F33-0F95-4260-9A3B-A2A20187E572}"/>
              </a:ext>
            </a:extLst>
          </p:cNvPr>
          <p:cNvSpPr txBox="1">
            <a:spLocks noChangeArrowheads="1"/>
          </p:cNvSpPr>
          <p:nvPr/>
        </p:nvSpPr>
        <p:spPr bwMode="auto">
          <a:xfrm>
            <a:off x="6359065" y="1309718"/>
            <a:ext cx="4197405" cy="51616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Sub-Saharan Africa: Effect on Growth of Different Conflict Intensity Levels</a:t>
            </a:r>
          </a:p>
        </p:txBody>
      </p:sp>
      <p:sp>
        <p:nvSpPr>
          <p:cNvPr id="6" name="Slide Number Placeholder 5">
            <a:extLst>
              <a:ext uri="{FF2B5EF4-FFF2-40B4-BE49-F238E27FC236}">
                <a16:creationId xmlns:a16="http://schemas.microsoft.com/office/drawing/2014/main" id="{36869377-F7A3-44FB-8280-5E5E4BC00400}"/>
              </a:ext>
            </a:extLst>
          </p:cNvPr>
          <p:cNvSpPr>
            <a:spLocks noGrp="1"/>
          </p:cNvSpPr>
          <p:nvPr>
            <p:ph type="sldNum" sz="quarter" idx="12"/>
          </p:nvPr>
        </p:nvSpPr>
        <p:spPr/>
        <p:txBody>
          <a:bodyPr/>
          <a:lstStyle/>
          <a:p>
            <a:fld id="{76D12A18-B4BC-4CAC-89C0-976B61104C40}" type="slidenum">
              <a:rPr lang="en-US" smtClean="0"/>
              <a:t>15</a:t>
            </a:fld>
            <a:endParaRPr lang="en-US"/>
          </a:p>
        </p:txBody>
      </p:sp>
      <p:sp>
        <p:nvSpPr>
          <p:cNvPr id="11" name="TextBox 13">
            <a:extLst>
              <a:ext uri="{FF2B5EF4-FFF2-40B4-BE49-F238E27FC236}">
                <a16:creationId xmlns:a16="http://schemas.microsoft.com/office/drawing/2014/main" id="{F4A4EA32-67AF-4C71-B02D-15B415455A31}"/>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8" name="Picture 7">
            <a:extLst>
              <a:ext uri="{FF2B5EF4-FFF2-40B4-BE49-F238E27FC236}">
                <a16:creationId xmlns:a16="http://schemas.microsoft.com/office/drawing/2014/main" id="{C74B0DF5-1BAA-42A6-BF89-C10D17F2AB92}"/>
              </a:ext>
            </a:extLst>
          </p:cNvPr>
          <p:cNvPicPr>
            <a:picLocks noChangeAspect="1"/>
          </p:cNvPicPr>
          <p:nvPr/>
        </p:nvPicPr>
        <p:blipFill>
          <a:blip r:embed="rId3"/>
          <a:stretch>
            <a:fillRect/>
          </a:stretch>
        </p:blipFill>
        <p:spPr>
          <a:xfrm>
            <a:off x="772094" y="2224918"/>
            <a:ext cx="4731913" cy="2807203"/>
          </a:xfrm>
          <a:prstGeom prst="rect">
            <a:avLst/>
          </a:prstGeom>
        </p:spPr>
      </p:pic>
      <p:pic>
        <p:nvPicPr>
          <p:cNvPr id="12" name="Picture 11">
            <a:extLst>
              <a:ext uri="{FF2B5EF4-FFF2-40B4-BE49-F238E27FC236}">
                <a16:creationId xmlns:a16="http://schemas.microsoft.com/office/drawing/2014/main" id="{F4462690-8188-4BD7-BAA5-5AC3355F6AFD}"/>
              </a:ext>
            </a:extLst>
          </p:cNvPr>
          <p:cNvPicPr>
            <a:picLocks noChangeAspect="1"/>
          </p:cNvPicPr>
          <p:nvPr/>
        </p:nvPicPr>
        <p:blipFill>
          <a:blip r:embed="rId4"/>
          <a:stretch>
            <a:fillRect/>
          </a:stretch>
        </p:blipFill>
        <p:spPr>
          <a:xfrm>
            <a:off x="6264817" y="2264351"/>
            <a:ext cx="4542850" cy="2884168"/>
          </a:xfrm>
          <a:prstGeom prst="rect">
            <a:avLst/>
          </a:prstGeom>
        </p:spPr>
      </p:pic>
    </p:spTree>
    <p:extLst>
      <p:ext uri="{BB962C8B-B14F-4D97-AF65-F5344CB8AC3E}">
        <p14:creationId xmlns:p14="http://schemas.microsoft.com/office/powerpoint/2010/main" val="16897792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959429" y="365760"/>
            <a:ext cx="9966702" cy="5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Domestic factors matter</a:t>
            </a:r>
          </a:p>
        </p:txBody>
      </p:sp>
      <p:sp>
        <p:nvSpPr>
          <p:cNvPr id="9" name="Content Placeholder 2">
            <a:extLst>
              <a:ext uri="{FF2B5EF4-FFF2-40B4-BE49-F238E27FC236}">
                <a16:creationId xmlns:a16="http://schemas.microsoft.com/office/drawing/2014/main" id="{A117CF44-5229-47EC-A017-E0BEEB5356AF}"/>
              </a:ext>
            </a:extLst>
          </p:cNvPr>
          <p:cNvSpPr txBox="1">
            <a:spLocks/>
          </p:cNvSpPr>
          <p:nvPr/>
        </p:nvSpPr>
        <p:spPr>
          <a:xfrm>
            <a:off x="5663953" y="1367096"/>
            <a:ext cx="6262177" cy="466972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a:solidFill>
                  <a:schemeClr val="bg2"/>
                </a:solidFill>
              </a:rPr>
              <a:t> Increase in conflict intensity in countries with strong institutions has a smaller effect on growth than in those with relatively weak institutions.</a:t>
            </a:r>
          </a:p>
          <a:p>
            <a:pPr>
              <a:lnSpc>
                <a:spcPct val="110000"/>
              </a:lnSpc>
              <a:buClrTx/>
              <a:buFont typeface="Arial" panose="020B0604020202020204" pitchFamily="34" charset="0"/>
              <a:buChar char="•"/>
            </a:pPr>
            <a:r>
              <a:rPr lang="en-US" sz="2400" dirty="0">
                <a:solidFill>
                  <a:schemeClr val="bg2"/>
                </a:solidFill>
              </a:rPr>
              <a:t> Countries with strong fiscal fundamentals (lower deficits or debt) also experience a smaller adverse effect of conflict on growth</a:t>
            </a:r>
          </a:p>
          <a:p>
            <a:pPr>
              <a:lnSpc>
                <a:spcPct val="110000"/>
              </a:lnSpc>
              <a:buClrTx/>
              <a:buFont typeface="Arial" panose="020B0604020202020204" pitchFamily="34" charset="0"/>
              <a:buChar char="•"/>
            </a:pPr>
            <a:r>
              <a:rPr lang="en-US" sz="2400" dirty="0">
                <a:solidFill>
                  <a:schemeClr val="bg2"/>
                </a:solidFill>
              </a:rPr>
              <a:t> Conflicts in economically important locations have a larger effect on growth than those in the periphery</a:t>
            </a:r>
          </a:p>
        </p:txBody>
      </p:sp>
      <p:sp>
        <p:nvSpPr>
          <p:cNvPr id="4" name="Slide Number Placeholder 3">
            <a:extLst>
              <a:ext uri="{FF2B5EF4-FFF2-40B4-BE49-F238E27FC236}">
                <a16:creationId xmlns:a16="http://schemas.microsoft.com/office/drawing/2014/main" id="{9BAF79D9-54AE-42B8-B400-CFC82FDC5E7F}"/>
              </a:ext>
            </a:extLst>
          </p:cNvPr>
          <p:cNvSpPr>
            <a:spLocks noGrp="1"/>
          </p:cNvSpPr>
          <p:nvPr>
            <p:ph type="sldNum" sz="quarter" idx="12"/>
          </p:nvPr>
        </p:nvSpPr>
        <p:spPr/>
        <p:txBody>
          <a:bodyPr/>
          <a:lstStyle/>
          <a:p>
            <a:fld id="{76D12A18-B4BC-4CAC-89C0-976B61104C40}" type="slidenum">
              <a:rPr lang="en-US" smtClean="0"/>
              <a:t>16</a:t>
            </a:fld>
            <a:endParaRPr lang="en-US"/>
          </a:p>
        </p:txBody>
      </p:sp>
      <p:sp>
        <p:nvSpPr>
          <p:cNvPr id="7" name="TBSource">
            <a:extLst>
              <a:ext uri="{FF2B5EF4-FFF2-40B4-BE49-F238E27FC236}">
                <a16:creationId xmlns:a16="http://schemas.microsoft.com/office/drawing/2014/main" id="{BEF5FF84-67D3-4CD8-BFE2-91B9CE97E1C1}"/>
              </a:ext>
            </a:extLst>
          </p:cNvPr>
          <p:cNvSpPr txBox="1">
            <a:spLocks noChangeArrowheads="1"/>
          </p:cNvSpPr>
          <p:nvPr/>
        </p:nvSpPr>
        <p:spPr bwMode="auto">
          <a:xfrm>
            <a:off x="895950" y="1418650"/>
            <a:ext cx="4197405" cy="51616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Impact of Conflict on Growth, Role of Institutions and Fiscal Fundamentals</a:t>
            </a:r>
          </a:p>
        </p:txBody>
      </p:sp>
      <p:sp>
        <p:nvSpPr>
          <p:cNvPr id="8" name="TextBox 13">
            <a:extLst>
              <a:ext uri="{FF2B5EF4-FFF2-40B4-BE49-F238E27FC236}">
                <a16:creationId xmlns:a16="http://schemas.microsoft.com/office/drawing/2014/main" id="{210693D6-1D8E-4D0C-A7E3-9ACB89CA0CB3}"/>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5" name="Picture 4">
            <a:extLst>
              <a:ext uri="{FF2B5EF4-FFF2-40B4-BE49-F238E27FC236}">
                <a16:creationId xmlns:a16="http://schemas.microsoft.com/office/drawing/2014/main" id="{477CF34E-5CDE-49A8-B3FF-EE2AF84548CD}"/>
              </a:ext>
            </a:extLst>
          </p:cNvPr>
          <p:cNvPicPr>
            <a:picLocks noChangeAspect="1"/>
          </p:cNvPicPr>
          <p:nvPr/>
        </p:nvPicPr>
        <p:blipFill>
          <a:blip r:embed="rId3"/>
          <a:stretch>
            <a:fillRect/>
          </a:stretch>
        </p:blipFill>
        <p:spPr>
          <a:xfrm>
            <a:off x="603504" y="2283440"/>
            <a:ext cx="4484123" cy="2837031"/>
          </a:xfrm>
          <a:prstGeom prst="rect">
            <a:avLst/>
          </a:prstGeom>
        </p:spPr>
      </p:pic>
    </p:spTree>
    <p:extLst>
      <p:ext uri="{BB962C8B-B14F-4D97-AF65-F5344CB8AC3E}">
        <p14:creationId xmlns:p14="http://schemas.microsoft.com/office/powerpoint/2010/main" val="20815736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879042" y="365760"/>
            <a:ext cx="9681350" cy="5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Effect of conflicts are persistent</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93CD7806-4E0A-45D9-9591-5665CBAED7DF}"/>
              </a:ext>
            </a:extLst>
          </p:cNvPr>
          <p:cNvSpPr txBox="1">
            <a:spLocks/>
          </p:cNvSpPr>
          <p:nvPr/>
        </p:nvSpPr>
        <p:spPr>
          <a:xfrm>
            <a:off x="5660136" y="2011680"/>
            <a:ext cx="6263640" cy="248130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2400" dirty="0">
                <a:solidFill>
                  <a:schemeClr val="bg2"/>
                </a:solidFill>
              </a:rPr>
              <a:t> Effect lasts at least five years after conflict onset</a:t>
            </a:r>
          </a:p>
          <a:p>
            <a:pPr>
              <a:buClrTx/>
              <a:buFont typeface="Arial" panose="020B0604020202020204" pitchFamily="34" charset="0"/>
              <a:buChar char="•"/>
            </a:pPr>
            <a:r>
              <a:rPr lang="en-US" sz="2400" dirty="0">
                <a:solidFill>
                  <a:schemeClr val="bg2"/>
                </a:solidFill>
              </a:rPr>
              <a:t>  Onset of intensive conflict lowers output by 5 percent in the first year, with the cumulative effect over 5 years reaching 7.5 percent</a:t>
            </a:r>
          </a:p>
        </p:txBody>
      </p:sp>
      <p:sp>
        <p:nvSpPr>
          <p:cNvPr id="8" name="TBSource">
            <a:extLst>
              <a:ext uri="{FF2B5EF4-FFF2-40B4-BE49-F238E27FC236}">
                <a16:creationId xmlns:a16="http://schemas.microsoft.com/office/drawing/2014/main" id="{6924F89C-847A-44CA-80A4-70CB450D8E01}"/>
              </a:ext>
            </a:extLst>
          </p:cNvPr>
          <p:cNvSpPr txBox="1">
            <a:spLocks noChangeArrowheads="1"/>
          </p:cNvSpPr>
          <p:nvPr/>
        </p:nvSpPr>
        <p:spPr bwMode="auto">
          <a:xfrm>
            <a:off x="891985" y="1417320"/>
            <a:ext cx="4301019" cy="566932"/>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Impulse Response of per-capita GDP in response to Shock to Conflict Intensity</a:t>
            </a:r>
          </a:p>
        </p:txBody>
      </p:sp>
      <p:sp>
        <p:nvSpPr>
          <p:cNvPr id="4" name="Slide Number Placeholder 3">
            <a:extLst>
              <a:ext uri="{FF2B5EF4-FFF2-40B4-BE49-F238E27FC236}">
                <a16:creationId xmlns:a16="http://schemas.microsoft.com/office/drawing/2014/main" id="{950DADB5-3EA8-4324-A570-32DA1915B313}"/>
              </a:ext>
            </a:extLst>
          </p:cNvPr>
          <p:cNvSpPr>
            <a:spLocks noGrp="1"/>
          </p:cNvSpPr>
          <p:nvPr>
            <p:ph type="sldNum" sz="quarter" idx="12"/>
          </p:nvPr>
        </p:nvSpPr>
        <p:spPr/>
        <p:txBody>
          <a:bodyPr/>
          <a:lstStyle/>
          <a:p>
            <a:fld id="{76D12A18-B4BC-4CAC-89C0-976B61104C40}" type="slidenum">
              <a:rPr lang="en-US" smtClean="0"/>
              <a:t>17</a:t>
            </a:fld>
            <a:endParaRPr lang="en-US"/>
          </a:p>
        </p:txBody>
      </p:sp>
      <p:sp>
        <p:nvSpPr>
          <p:cNvPr id="10" name="TextBox 13">
            <a:extLst>
              <a:ext uri="{FF2B5EF4-FFF2-40B4-BE49-F238E27FC236}">
                <a16:creationId xmlns:a16="http://schemas.microsoft.com/office/drawing/2014/main" id="{D270310D-9D25-40E3-939C-BF9B2B88A9AB}"/>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6" name="Picture 5">
            <a:extLst>
              <a:ext uri="{FF2B5EF4-FFF2-40B4-BE49-F238E27FC236}">
                <a16:creationId xmlns:a16="http://schemas.microsoft.com/office/drawing/2014/main" id="{878C1A39-9645-4268-B073-7495A868DC04}"/>
              </a:ext>
            </a:extLst>
          </p:cNvPr>
          <p:cNvPicPr>
            <a:picLocks noChangeAspect="1"/>
          </p:cNvPicPr>
          <p:nvPr/>
        </p:nvPicPr>
        <p:blipFill>
          <a:blip r:embed="rId3"/>
          <a:stretch>
            <a:fillRect/>
          </a:stretch>
        </p:blipFill>
        <p:spPr>
          <a:xfrm>
            <a:off x="665872" y="2155073"/>
            <a:ext cx="4448447" cy="2968256"/>
          </a:xfrm>
          <a:prstGeom prst="rect">
            <a:avLst/>
          </a:prstGeom>
        </p:spPr>
      </p:pic>
    </p:spTree>
    <p:extLst>
      <p:ext uri="{BB962C8B-B14F-4D97-AF65-F5344CB8AC3E}">
        <p14:creationId xmlns:p14="http://schemas.microsoft.com/office/powerpoint/2010/main" val="11321551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949380" y="364821"/>
            <a:ext cx="9976751" cy="5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Output loss in the long term</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9" name="Content Placeholder 2">
            <a:extLst>
              <a:ext uri="{FF2B5EF4-FFF2-40B4-BE49-F238E27FC236}">
                <a16:creationId xmlns:a16="http://schemas.microsoft.com/office/drawing/2014/main" id="{A5584EAD-D0E3-455E-BD06-43BF7C8BEE9E}"/>
              </a:ext>
            </a:extLst>
          </p:cNvPr>
          <p:cNvSpPr txBox="1">
            <a:spLocks/>
          </p:cNvSpPr>
          <p:nvPr/>
        </p:nvSpPr>
        <p:spPr>
          <a:xfrm>
            <a:off x="272812" y="1226743"/>
            <a:ext cx="5407910" cy="858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2">
                    <a:lumMod val="50000"/>
                  </a:schemeClr>
                </a:solidFill>
              </a:rPr>
              <a:t>Output loss based on pre-conflict projections</a:t>
            </a:r>
          </a:p>
        </p:txBody>
      </p:sp>
      <p:sp>
        <p:nvSpPr>
          <p:cNvPr id="10" name="Content Placeholder 2">
            <a:extLst>
              <a:ext uri="{FF2B5EF4-FFF2-40B4-BE49-F238E27FC236}">
                <a16:creationId xmlns:a16="http://schemas.microsoft.com/office/drawing/2014/main" id="{D5341CD5-0D0E-480C-8728-BD0815BFF829}"/>
              </a:ext>
            </a:extLst>
          </p:cNvPr>
          <p:cNvSpPr txBox="1">
            <a:spLocks/>
          </p:cNvSpPr>
          <p:nvPr/>
        </p:nvSpPr>
        <p:spPr>
          <a:xfrm>
            <a:off x="5801256" y="1226742"/>
            <a:ext cx="5896968" cy="707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2">
                    <a:lumMod val="50000"/>
                  </a:schemeClr>
                </a:solidFill>
              </a:rPr>
              <a:t>Output loss based on synthetic control method</a:t>
            </a:r>
          </a:p>
        </p:txBody>
      </p:sp>
      <p:sp>
        <p:nvSpPr>
          <p:cNvPr id="12" name="TBSource">
            <a:extLst>
              <a:ext uri="{FF2B5EF4-FFF2-40B4-BE49-F238E27FC236}">
                <a16:creationId xmlns:a16="http://schemas.microsoft.com/office/drawing/2014/main" id="{587B7187-DB78-4AC0-8F8F-53F35F4DA223}"/>
              </a:ext>
            </a:extLst>
          </p:cNvPr>
          <p:cNvSpPr txBox="1">
            <a:spLocks noChangeArrowheads="1"/>
          </p:cNvSpPr>
          <p:nvPr/>
        </p:nvSpPr>
        <p:spPr bwMode="auto">
          <a:xfrm>
            <a:off x="599209" y="1830853"/>
            <a:ext cx="5407910" cy="482412"/>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SSA: Index of Real GDP per-capita, Actual versus Forecast </a:t>
            </a:r>
            <a:r>
              <a:rPr lang="en-US" sz="1400" b="0" i="1" dirty="0"/>
              <a:t>(Median value among conflict episodes)</a:t>
            </a:r>
          </a:p>
        </p:txBody>
      </p:sp>
      <p:sp>
        <p:nvSpPr>
          <p:cNvPr id="13" name="TBSource">
            <a:extLst>
              <a:ext uri="{FF2B5EF4-FFF2-40B4-BE49-F238E27FC236}">
                <a16:creationId xmlns:a16="http://schemas.microsoft.com/office/drawing/2014/main" id="{37E1B15A-CED8-4500-8BB4-0A6426ADC1F7}"/>
              </a:ext>
            </a:extLst>
          </p:cNvPr>
          <p:cNvSpPr txBox="1">
            <a:spLocks noChangeArrowheads="1"/>
          </p:cNvSpPr>
          <p:nvPr/>
        </p:nvSpPr>
        <p:spPr bwMode="auto">
          <a:xfrm>
            <a:off x="6166957" y="1830853"/>
            <a:ext cx="5531267" cy="56693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SSA: Index of Real GDP per-capita, Actual versus Synthetic Control </a:t>
            </a:r>
            <a:r>
              <a:rPr lang="en-US" sz="1400" b="0" i="1" dirty="0"/>
              <a:t>(Median value among conflict episodes)</a:t>
            </a:r>
            <a:endParaRPr lang="en-US" b="0" i="1" dirty="0"/>
          </a:p>
        </p:txBody>
      </p:sp>
      <p:sp>
        <p:nvSpPr>
          <p:cNvPr id="4" name="Slide Number Placeholder 3">
            <a:extLst>
              <a:ext uri="{FF2B5EF4-FFF2-40B4-BE49-F238E27FC236}">
                <a16:creationId xmlns:a16="http://schemas.microsoft.com/office/drawing/2014/main" id="{042B097B-6336-4D50-8E9E-586898D29BD2}"/>
              </a:ext>
            </a:extLst>
          </p:cNvPr>
          <p:cNvSpPr>
            <a:spLocks noGrp="1"/>
          </p:cNvSpPr>
          <p:nvPr>
            <p:ph type="sldNum" sz="quarter" idx="12"/>
          </p:nvPr>
        </p:nvSpPr>
        <p:spPr/>
        <p:txBody>
          <a:bodyPr/>
          <a:lstStyle/>
          <a:p>
            <a:fld id="{76D12A18-B4BC-4CAC-89C0-976B61104C40}" type="slidenum">
              <a:rPr lang="en-US" smtClean="0"/>
              <a:t>18</a:t>
            </a:fld>
            <a:endParaRPr lang="en-US"/>
          </a:p>
        </p:txBody>
      </p:sp>
      <p:sp>
        <p:nvSpPr>
          <p:cNvPr id="14" name="TextBox 13">
            <a:extLst>
              <a:ext uri="{FF2B5EF4-FFF2-40B4-BE49-F238E27FC236}">
                <a16:creationId xmlns:a16="http://schemas.microsoft.com/office/drawing/2014/main" id="{F50E597B-964D-4187-B855-B144ECDB1D38}"/>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7" name="Picture 6">
            <a:extLst>
              <a:ext uri="{FF2B5EF4-FFF2-40B4-BE49-F238E27FC236}">
                <a16:creationId xmlns:a16="http://schemas.microsoft.com/office/drawing/2014/main" id="{3687B148-2F4B-4560-AD69-E4B2A4A999FB}"/>
              </a:ext>
            </a:extLst>
          </p:cNvPr>
          <p:cNvPicPr>
            <a:picLocks noChangeAspect="1"/>
          </p:cNvPicPr>
          <p:nvPr/>
        </p:nvPicPr>
        <p:blipFill>
          <a:blip r:embed="rId3"/>
          <a:stretch>
            <a:fillRect/>
          </a:stretch>
        </p:blipFill>
        <p:spPr>
          <a:xfrm>
            <a:off x="599209" y="2473318"/>
            <a:ext cx="5058452" cy="3200400"/>
          </a:xfrm>
          <a:prstGeom prst="rect">
            <a:avLst/>
          </a:prstGeom>
        </p:spPr>
      </p:pic>
      <p:pic>
        <p:nvPicPr>
          <p:cNvPr id="8" name="Picture 7">
            <a:extLst>
              <a:ext uri="{FF2B5EF4-FFF2-40B4-BE49-F238E27FC236}">
                <a16:creationId xmlns:a16="http://schemas.microsoft.com/office/drawing/2014/main" id="{B5AF191E-5B34-4DFB-9611-4FE72BEF8028}"/>
              </a:ext>
            </a:extLst>
          </p:cNvPr>
          <p:cNvPicPr>
            <a:picLocks noChangeAspect="1"/>
          </p:cNvPicPr>
          <p:nvPr/>
        </p:nvPicPr>
        <p:blipFill>
          <a:blip r:embed="rId4"/>
          <a:stretch>
            <a:fillRect/>
          </a:stretch>
        </p:blipFill>
        <p:spPr>
          <a:xfrm>
            <a:off x="6272469" y="2515778"/>
            <a:ext cx="5001400" cy="3157940"/>
          </a:xfrm>
          <a:prstGeom prst="rect">
            <a:avLst/>
          </a:prstGeom>
        </p:spPr>
      </p:pic>
    </p:spTree>
    <p:extLst>
      <p:ext uri="{BB962C8B-B14F-4D97-AF65-F5344CB8AC3E}">
        <p14:creationId xmlns:p14="http://schemas.microsoft.com/office/powerpoint/2010/main" val="7941085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a:bodyPr>
          <a:lstStyle/>
          <a:p>
            <a:r>
              <a:rPr lang="en-US" sz="7200" cap="small" dirty="0">
                <a:solidFill>
                  <a:schemeClr val="tx1">
                    <a:lumMod val="75000"/>
                    <a:lumOff val="25000"/>
                  </a:schemeClr>
                </a:solidFill>
              </a:rPr>
              <a:t>Channels</a:t>
            </a:r>
          </a:p>
        </p:txBody>
      </p:sp>
    </p:spTree>
    <p:extLst>
      <p:ext uri="{BB962C8B-B14F-4D97-AF65-F5344CB8AC3E}">
        <p14:creationId xmlns:p14="http://schemas.microsoft.com/office/powerpoint/2010/main" val="35823143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a:bodyPr>
          <a:lstStyle/>
          <a:p>
            <a:r>
              <a:rPr lang="en-US" sz="7200" cap="small" dirty="0">
                <a:solidFill>
                  <a:schemeClr val="tx1">
                    <a:lumMod val="75000"/>
                    <a:lumOff val="25000"/>
                  </a:schemeClr>
                </a:solidFill>
              </a:rPr>
              <a:t>Context</a:t>
            </a:r>
          </a:p>
        </p:txBody>
      </p:sp>
    </p:spTree>
    <p:extLst>
      <p:ext uri="{BB962C8B-B14F-4D97-AF65-F5344CB8AC3E}">
        <p14:creationId xmlns:p14="http://schemas.microsoft.com/office/powerpoint/2010/main" val="42371513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603504" y="365760"/>
            <a:ext cx="10696402" cy="89796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Key Channels of transmission</a:t>
            </a:r>
          </a:p>
        </p:txBody>
      </p:sp>
      <p:sp>
        <p:nvSpPr>
          <p:cNvPr id="5" name="Content Placeholder 2">
            <a:extLst>
              <a:ext uri="{FF2B5EF4-FFF2-40B4-BE49-F238E27FC236}">
                <a16:creationId xmlns:a16="http://schemas.microsoft.com/office/drawing/2014/main" id="{0FCBA3CF-07F2-45E3-8621-D9A168AA7EDF}"/>
              </a:ext>
            </a:extLst>
          </p:cNvPr>
          <p:cNvSpPr txBox="1">
            <a:spLocks/>
          </p:cNvSpPr>
          <p:nvPr/>
        </p:nvSpPr>
        <p:spPr>
          <a:xfrm>
            <a:off x="1418896" y="1381991"/>
            <a:ext cx="10244691" cy="385502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spcAft>
                <a:spcPts val="600"/>
              </a:spcAft>
              <a:buClrTx/>
              <a:buFont typeface="Arial" panose="020B0604020202020204" pitchFamily="34" charset="0"/>
              <a:buChar char="•"/>
            </a:pPr>
            <a:r>
              <a:rPr lang="en-US" sz="3200" dirty="0">
                <a:solidFill>
                  <a:schemeClr val="bg2"/>
                </a:solidFill>
              </a:rPr>
              <a:t> Investment</a:t>
            </a:r>
          </a:p>
          <a:p>
            <a:pPr>
              <a:lnSpc>
                <a:spcPct val="100000"/>
              </a:lnSpc>
              <a:spcBef>
                <a:spcPts val="600"/>
              </a:spcBef>
              <a:spcAft>
                <a:spcPts val="600"/>
              </a:spcAft>
              <a:buClrTx/>
              <a:buFont typeface="Arial" panose="020B0604020202020204" pitchFamily="34" charset="0"/>
              <a:buChar char="•"/>
            </a:pPr>
            <a:endParaRPr lang="en-US" sz="32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200" dirty="0">
                <a:solidFill>
                  <a:schemeClr val="bg2"/>
                </a:solidFill>
              </a:rPr>
              <a:t> Trade (exports)</a:t>
            </a:r>
          </a:p>
          <a:p>
            <a:pPr>
              <a:lnSpc>
                <a:spcPct val="100000"/>
              </a:lnSpc>
              <a:spcBef>
                <a:spcPts val="600"/>
              </a:spcBef>
              <a:spcAft>
                <a:spcPts val="600"/>
              </a:spcAft>
              <a:buClrTx/>
              <a:buFont typeface="Arial" panose="020B0604020202020204" pitchFamily="34" charset="0"/>
              <a:buChar char="•"/>
            </a:pPr>
            <a:endParaRPr lang="en-US" sz="32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200" dirty="0">
                <a:solidFill>
                  <a:schemeClr val="bg2"/>
                </a:solidFill>
              </a:rPr>
              <a:t> Productivity</a:t>
            </a:r>
          </a:p>
          <a:p>
            <a:pPr>
              <a:lnSpc>
                <a:spcPct val="100000"/>
              </a:lnSpc>
              <a:spcBef>
                <a:spcPts val="600"/>
              </a:spcBef>
              <a:spcAft>
                <a:spcPts val="600"/>
              </a:spcAft>
              <a:buClrTx/>
              <a:buFont typeface="Arial" panose="020B0604020202020204" pitchFamily="34" charset="0"/>
              <a:buChar char="•"/>
            </a:pPr>
            <a:endParaRPr lang="en-US" sz="32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200" dirty="0">
                <a:solidFill>
                  <a:schemeClr val="bg2"/>
                </a:solidFill>
              </a:rPr>
              <a:t> Human capital</a:t>
            </a:r>
          </a:p>
          <a:p>
            <a:pPr marL="384048" lvl="2" indent="0">
              <a:lnSpc>
                <a:spcPct val="100000"/>
              </a:lnSpc>
              <a:spcBef>
                <a:spcPts val="600"/>
              </a:spcBef>
              <a:spcAft>
                <a:spcPts val="600"/>
              </a:spcAft>
              <a:buClrTx/>
              <a:buNone/>
            </a:pPr>
            <a:endParaRPr lang="en-US" sz="3200" dirty="0"/>
          </a:p>
          <a:p>
            <a:pPr marL="0" indent="0">
              <a:lnSpc>
                <a:spcPct val="100000"/>
              </a:lnSpc>
              <a:spcBef>
                <a:spcPts val="600"/>
              </a:spcBef>
              <a:spcAft>
                <a:spcPts val="600"/>
              </a:spcAft>
              <a:buClrTx/>
              <a:buNone/>
            </a:pPr>
            <a:endParaRPr lang="en-US" sz="3200" dirty="0"/>
          </a:p>
          <a:p>
            <a:pPr>
              <a:lnSpc>
                <a:spcPct val="100000"/>
              </a:lnSpc>
              <a:spcBef>
                <a:spcPts val="600"/>
              </a:spcBef>
              <a:spcAft>
                <a:spcPts val="600"/>
              </a:spcAft>
            </a:pPr>
            <a:endParaRPr lang="en-US" sz="3200" dirty="0"/>
          </a:p>
        </p:txBody>
      </p:sp>
      <p:sp>
        <p:nvSpPr>
          <p:cNvPr id="3" name="Slide Number Placeholder 2">
            <a:extLst>
              <a:ext uri="{FF2B5EF4-FFF2-40B4-BE49-F238E27FC236}">
                <a16:creationId xmlns:a16="http://schemas.microsoft.com/office/drawing/2014/main" id="{53FCE2F8-8116-4F47-AC6D-C18E73DDAC70}"/>
              </a:ext>
            </a:extLst>
          </p:cNvPr>
          <p:cNvSpPr>
            <a:spLocks noGrp="1"/>
          </p:cNvSpPr>
          <p:nvPr>
            <p:ph type="sldNum" sz="quarter" idx="12"/>
          </p:nvPr>
        </p:nvSpPr>
        <p:spPr/>
        <p:txBody>
          <a:bodyPr/>
          <a:lstStyle/>
          <a:p>
            <a:fld id="{76D12A18-B4BC-4CAC-89C0-976B61104C40}" type="slidenum">
              <a:rPr lang="en-US" smtClean="0"/>
              <a:t>20</a:t>
            </a:fld>
            <a:endParaRPr lang="en-US"/>
          </a:p>
        </p:txBody>
      </p:sp>
    </p:spTree>
    <p:extLst>
      <p:ext uri="{BB962C8B-B14F-4D97-AF65-F5344CB8AC3E}">
        <p14:creationId xmlns:p14="http://schemas.microsoft.com/office/powerpoint/2010/main" val="34579921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755228" y="365760"/>
            <a:ext cx="9544678" cy="89796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Economic and social disruption</a:t>
            </a:r>
          </a:p>
        </p:txBody>
      </p:sp>
      <p:sp>
        <p:nvSpPr>
          <p:cNvPr id="5" name="TBSource">
            <a:extLst>
              <a:ext uri="{FF2B5EF4-FFF2-40B4-BE49-F238E27FC236}">
                <a16:creationId xmlns:a16="http://schemas.microsoft.com/office/drawing/2014/main" id="{05CD458C-EA71-4877-94EA-085AB29F327B}"/>
              </a:ext>
            </a:extLst>
          </p:cNvPr>
          <p:cNvSpPr txBox="1">
            <a:spLocks noChangeArrowheads="1"/>
          </p:cNvSpPr>
          <p:nvPr/>
        </p:nvSpPr>
        <p:spPr bwMode="auto">
          <a:xfrm>
            <a:off x="603504" y="1463040"/>
            <a:ext cx="4456017" cy="786783"/>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Impact of Conflict on Investment, Exports, and Productivity</a:t>
            </a:r>
          </a:p>
        </p:txBody>
      </p:sp>
      <p:sp>
        <p:nvSpPr>
          <p:cNvPr id="9" name="TBSource">
            <a:extLst>
              <a:ext uri="{FF2B5EF4-FFF2-40B4-BE49-F238E27FC236}">
                <a16:creationId xmlns:a16="http://schemas.microsoft.com/office/drawing/2014/main" id="{CE200520-E884-4986-93C9-B84E614FFDBF}"/>
              </a:ext>
            </a:extLst>
          </p:cNvPr>
          <p:cNvSpPr txBox="1">
            <a:spLocks noChangeArrowheads="1"/>
          </p:cNvSpPr>
          <p:nvPr/>
        </p:nvSpPr>
        <p:spPr bwMode="auto">
          <a:xfrm>
            <a:off x="5084978" y="1463040"/>
            <a:ext cx="2804297" cy="588295"/>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Impact of Conflict on Primary Enrollment</a:t>
            </a:r>
          </a:p>
          <a:p>
            <a:endParaRPr lang="en-US" sz="1400" b="0" i="1" dirty="0"/>
          </a:p>
        </p:txBody>
      </p:sp>
      <p:sp>
        <p:nvSpPr>
          <p:cNvPr id="10" name="TBSource">
            <a:extLst>
              <a:ext uri="{FF2B5EF4-FFF2-40B4-BE49-F238E27FC236}">
                <a16:creationId xmlns:a16="http://schemas.microsoft.com/office/drawing/2014/main" id="{D135A707-AED9-4D8A-B0CC-E7898E96923B}"/>
              </a:ext>
            </a:extLst>
          </p:cNvPr>
          <p:cNvSpPr txBox="1">
            <a:spLocks noChangeArrowheads="1"/>
          </p:cNvSpPr>
          <p:nvPr/>
        </p:nvSpPr>
        <p:spPr bwMode="auto">
          <a:xfrm>
            <a:off x="8970605" y="1463039"/>
            <a:ext cx="2702566" cy="588295"/>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Impact of Conflict on Maternal Deaths </a:t>
            </a:r>
            <a:endParaRPr lang="en-US" b="0" i="1" dirty="0"/>
          </a:p>
        </p:txBody>
      </p:sp>
      <p:sp>
        <p:nvSpPr>
          <p:cNvPr id="3" name="Slide Number Placeholder 2">
            <a:extLst>
              <a:ext uri="{FF2B5EF4-FFF2-40B4-BE49-F238E27FC236}">
                <a16:creationId xmlns:a16="http://schemas.microsoft.com/office/drawing/2014/main" id="{5E37DD68-CB97-43C1-ABC9-76FCE0579EB9}"/>
              </a:ext>
            </a:extLst>
          </p:cNvPr>
          <p:cNvSpPr>
            <a:spLocks noGrp="1"/>
          </p:cNvSpPr>
          <p:nvPr>
            <p:ph type="sldNum" sz="quarter" idx="12"/>
          </p:nvPr>
        </p:nvSpPr>
        <p:spPr/>
        <p:txBody>
          <a:bodyPr/>
          <a:lstStyle/>
          <a:p>
            <a:fld id="{76D12A18-B4BC-4CAC-89C0-976B61104C40}" type="slidenum">
              <a:rPr lang="en-US" smtClean="0"/>
              <a:t>21</a:t>
            </a:fld>
            <a:endParaRPr lang="en-US"/>
          </a:p>
        </p:txBody>
      </p:sp>
      <p:sp>
        <p:nvSpPr>
          <p:cNvPr id="11" name="TextBox 13">
            <a:extLst>
              <a:ext uri="{FF2B5EF4-FFF2-40B4-BE49-F238E27FC236}">
                <a16:creationId xmlns:a16="http://schemas.microsoft.com/office/drawing/2014/main" id="{1A1F6E37-B7D6-410A-A59A-93953B9D2D70}"/>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6" name="Picture 5">
            <a:extLst>
              <a:ext uri="{FF2B5EF4-FFF2-40B4-BE49-F238E27FC236}">
                <a16:creationId xmlns:a16="http://schemas.microsoft.com/office/drawing/2014/main" id="{485711D3-C29E-41B6-B89B-E29A7CF9FC34}"/>
              </a:ext>
            </a:extLst>
          </p:cNvPr>
          <p:cNvPicPr>
            <a:picLocks noChangeAspect="1"/>
          </p:cNvPicPr>
          <p:nvPr/>
        </p:nvPicPr>
        <p:blipFill>
          <a:blip r:embed="rId3"/>
          <a:stretch>
            <a:fillRect/>
          </a:stretch>
        </p:blipFill>
        <p:spPr>
          <a:xfrm>
            <a:off x="376673" y="2206149"/>
            <a:ext cx="3977654" cy="3148470"/>
          </a:xfrm>
          <a:prstGeom prst="rect">
            <a:avLst/>
          </a:prstGeom>
        </p:spPr>
      </p:pic>
      <p:pic>
        <p:nvPicPr>
          <p:cNvPr id="13" name="Picture 12">
            <a:extLst>
              <a:ext uri="{FF2B5EF4-FFF2-40B4-BE49-F238E27FC236}">
                <a16:creationId xmlns:a16="http://schemas.microsoft.com/office/drawing/2014/main" id="{19C64A3C-4867-4DB8-8ED4-F68F393595B4}"/>
              </a:ext>
            </a:extLst>
          </p:cNvPr>
          <p:cNvPicPr>
            <a:picLocks noChangeAspect="1"/>
          </p:cNvPicPr>
          <p:nvPr/>
        </p:nvPicPr>
        <p:blipFill>
          <a:blip r:embed="rId4"/>
          <a:stretch>
            <a:fillRect/>
          </a:stretch>
        </p:blipFill>
        <p:spPr>
          <a:xfrm>
            <a:off x="4343303" y="2206149"/>
            <a:ext cx="3860028" cy="2958545"/>
          </a:xfrm>
          <a:prstGeom prst="rect">
            <a:avLst/>
          </a:prstGeom>
        </p:spPr>
      </p:pic>
      <p:pic>
        <p:nvPicPr>
          <p:cNvPr id="14" name="Picture 13">
            <a:extLst>
              <a:ext uri="{FF2B5EF4-FFF2-40B4-BE49-F238E27FC236}">
                <a16:creationId xmlns:a16="http://schemas.microsoft.com/office/drawing/2014/main" id="{B8998A0D-5F83-4B7F-8BB6-C313EF057DB4}"/>
              </a:ext>
            </a:extLst>
          </p:cNvPr>
          <p:cNvPicPr>
            <a:picLocks noChangeAspect="1"/>
          </p:cNvPicPr>
          <p:nvPr/>
        </p:nvPicPr>
        <p:blipFill>
          <a:blip r:embed="rId5"/>
          <a:stretch>
            <a:fillRect/>
          </a:stretch>
        </p:blipFill>
        <p:spPr>
          <a:xfrm>
            <a:off x="8320957" y="2158427"/>
            <a:ext cx="3352214" cy="3165858"/>
          </a:xfrm>
          <a:prstGeom prst="rect">
            <a:avLst/>
          </a:prstGeom>
        </p:spPr>
      </p:pic>
    </p:spTree>
    <p:extLst>
      <p:ext uri="{BB962C8B-B14F-4D97-AF65-F5344CB8AC3E}">
        <p14:creationId xmlns:p14="http://schemas.microsoft.com/office/powerpoint/2010/main" val="36131774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a:xfrm>
            <a:off x="2632668" y="1430401"/>
            <a:ext cx="9336594" cy="3566160"/>
          </a:xfrm>
        </p:spPr>
        <p:txBody>
          <a:bodyPr>
            <a:normAutofit/>
          </a:bodyPr>
          <a:lstStyle/>
          <a:p>
            <a:r>
              <a:rPr lang="en-US" sz="4500" cap="small" dirty="0">
                <a:solidFill>
                  <a:schemeClr val="tx1">
                    <a:lumMod val="75000"/>
                    <a:lumOff val="25000"/>
                  </a:schemeClr>
                </a:solidFill>
              </a:rPr>
              <a:t>Spatial impact through night-light data</a:t>
            </a:r>
          </a:p>
        </p:txBody>
      </p:sp>
    </p:spTree>
    <p:extLst>
      <p:ext uri="{BB962C8B-B14F-4D97-AF65-F5344CB8AC3E}">
        <p14:creationId xmlns:p14="http://schemas.microsoft.com/office/powerpoint/2010/main" val="35065437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67598D92-2C70-4801-8399-31C7E7CB61C0}"/>
              </a:ext>
            </a:extLst>
          </p:cNvPr>
          <p:cNvPicPr>
            <a:picLocks noChangeAspect="1"/>
          </p:cNvPicPr>
          <p:nvPr/>
        </p:nvPicPr>
        <p:blipFill rotWithShape="1">
          <a:blip r:embed="rId3">
            <a:extLst>
              <a:ext uri="{28A0092B-C50C-407E-A947-70E740481C1C}">
                <a14:useLocalDpi xmlns:a14="http://schemas.microsoft.com/office/drawing/2010/main" val="0"/>
              </a:ext>
            </a:extLst>
          </a:blip>
          <a:srcRect l="13844" t="11666" r="16609" b="15866"/>
          <a:stretch/>
        </p:blipFill>
        <p:spPr>
          <a:xfrm>
            <a:off x="971225" y="1158786"/>
            <a:ext cx="4286775" cy="4466880"/>
          </a:xfrm>
          <a:prstGeom prst="rect">
            <a:avLst/>
          </a:prstGeom>
        </p:spPr>
      </p:pic>
      <p:pic>
        <p:nvPicPr>
          <p:cNvPr id="6" name="Picture 5" descr="A close up of a hill&#10;&#10;Description generated with high confidence">
            <a:extLst>
              <a:ext uri="{FF2B5EF4-FFF2-40B4-BE49-F238E27FC236}">
                <a16:creationId xmlns:a16="http://schemas.microsoft.com/office/drawing/2014/main" id="{AD901AC8-ACDC-4ADF-A690-EDF4E54AB6D1}"/>
              </a:ext>
            </a:extLst>
          </p:cNvPr>
          <p:cNvPicPr>
            <a:picLocks noChangeAspect="1"/>
          </p:cNvPicPr>
          <p:nvPr/>
        </p:nvPicPr>
        <p:blipFill rotWithShape="1">
          <a:blip r:embed="rId4">
            <a:extLst>
              <a:ext uri="{28A0092B-C50C-407E-A947-70E740481C1C}">
                <a14:useLocalDpi xmlns:a14="http://schemas.microsoft.com/office/drawing/2010/main" val="0"/>
              </a:ext>
            </a:extLst>
          </a:blip>
          <a:srcRect l="16025" t="5108" r="25701" b="4081"/>
          <a:stretch/>
        </p:blipFill>
        <p:spPr>
          <a:xfrm>
            <a:off x="6851711" y="1164030"/>
            <a:ext cx="4369064" cy="4466880"/>
          </a:xfrm>
          <a:prstGeom prst="rect">
            <a:avLst/>
          </a:prstGeom>
          <a:effectLst>
            <a:outerShdw dist="50800" dir="5400000" algn="ctr" rotWithShape="0">
              <a:srgbClr val="000000"/>
            </a:outerShdw>
            <a:softEdge rad="0"/>
          </a:effectLst>
        </p:spPr>
      </p:pic>
      <p:sp>
        <p:nvSpPr>
          <p:cNvPr id="7" name="TextBox 6">
            <a:extLst>
              <a:ext uri="{FF2B5EF4-FFF2-40B4-BE49-F238E27FC236}">
                <a16:creationId xmlns:a16="http://schemas.microsoft.com/office/drawing/2014/main" id="{84C1E9BF-2D0C-4D0D-BDD0-9DB0B81D8BE7}"/>
              </a:ext>
            </a:extLst>
          </p:cNvPr>
          <p:cNvSpPr txBox="1"/>
          <p:nvPr/>
        </p:nvSpPr>
        <p:spPr>
          <a:xfrm>
            <a:off x="339931" y="5595255"/>
            <a:ext cx="5549365"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2"/>
                </a:solidFill>
              </a:rPr>
              <a:t>Red dots are conflict events between 1989-2017</a:t>
            </a:r>
          </a:p>
          <a:p>
            <a:pPr marL="285750" indent="-285750">
              <a:buFont typeface="Arial" panose="020B0604020202020204" pitchFamily="34" charset="0"/>
              <a:buChar char="•"/>
            </a:pPr>
            <a:r>
              <a:rPr lang="en-US" sz="2200" dirty="0">
                <a:solidFill>
                  <a:schemeClr val="bg2"/>
                </a:solidFill>
              </a:rPr>
              <a:t>Locate conflicts at state/province level</a:t>
            </a:r>
          </a:p>
        </p:txBody>
      </p:sp>
      <p:sp>
        <p:nvSpPr>
          <p:cNvPr id="8" name="TextBox 7">
            <a:extLst>
              <a:ext uri="{FF2B5EF4-FFF2-40B4-BE49-F238E27FC236}">
                <a16:creationId xmlns:a16="http://schemas.microsoft.com/office/drawing/2014/main" id="{A0EC594D-7384-4E40-9165-9D36ACE42ADC}"/>
              </a:ext>
            </a:extLst>
          </p:cNvPr>
          <p:cNvSpPr txBox="1"/>
          <p:nvPr/>
        </p:nvSpPr>
        <p:spPr>
          <a:xfrm>
            <a:off x="6327903" y="5521404"/>
            <a:ext cx="5677023"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2"/>
                </a:solidFill>
              </a:rPr>
              <a:t>Confine night lights to states/provinces</a:t>
            </a:r>
          </a:p>
          <a:p>
            <a:pPr marL="285750" indent="-285750">
              <a:buFont typeface="Arial" panose="020B0604020202020204" pitchFamily="34" charset="0"/>
              <a:buChar char="•"/>
            </a:pPr>
            <a:r>
              <a:rPr lang="en-US" sz="2200" dirty="0">
                <a:solidFill>
                  <a:schemeClr val="bg2"/>
                </a:solidFill>
              </a:rPr>
              <a:t>Use “sum” of night lights as proxy for real GDP</a:t>
            </a:r>
          </a:p>
        </p:txBody>
      </p:sp>
      <p:sp>
        <p:nvSpPr>
          <p:cNvPr id="13" name="Title 1">
            <a:extLst>
              <a:ext uri="{FF2B5EF4-FFF2-40B4-BE49-F238E27FC236}">
                <a16:creationId xmlns:a16="http://schemas.microsoft.com/office/drawing/2014/main" id="{BF7235FA-1984-465F-9C0E-F9B93CB9A814}"/>
              </a:ext>
            </a:extLst>
          </p:cNvPr>
          <p:cNvSpPr txBox="1">
            <a:spLocks/>
          </p:cNvSpPr>
          <p:nvPr/>
        </p:nvSpPr>
        <p:spPr>
          <a:xfrm>
            <a:off x="1788606" y="365760"/>
            <a:ext cx="8873297" cy="69612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Conflict and Nightlights Data</a:t>
            </a:r>
          </a:p>
        </p:txBody>
      </p:sp>
      <p:sp>
        <p:nvSpPr>
          <p:cNvPr id="3" name="Slide Number Placeholder 2">
            <a:extLst>
              <a:ext uri="{FF2B5EF4-FFF2-40B4-BE49-F238E27FC236}">
                <a16:creationId xmlns:a16="http://schemas.microsoft.com/office/drawing/2014/main" id="{91C747E9-2C98-4B13-991F-E26B4363354A}"/>
              </a:ext>
            </a:extLst>
          </p:cNvPr>
          <p:cNvSpPr>
            <a:spLocks noGrp="1"/>
          </p:cNvSpPr>
          <p:nvPr>
            <p:ph type="sldNum" sz="quarter" idx="12"/>
          </p:nvPr>
        </p:nvSpPr>
        <p:spPr/>
        <p:txBody>
          <a:bodyPr/>
          <a:lstStyle/>
          <a:p>
            <a:fld id="{76D12A18-B4BC-4CAC-89C0-976B61104C40}" type="slidenum">
              <a:rPr lang="en-US" smtClean="0"/>
              <a:t>23</a:t>
            </a:fld>
            <a:endParaRPr lang="en-US"/>
          </a:p>
        </p:txBody>
      </p:sp>
    </p:spTree>
    <p:extLst>
      <p:ext uri="{BB962C8B-B14F-4D97-AF65-F5344CB8AC3E}">
        <p14:creationId xmlns:p14="http://schemas.microsoft.com/office/powerpoint/2010/main" val="3647688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D210-309A-4085-8EDF-933C8F543BB1}"/>
              </a:ext>
            </a:extLst>
          </p:cNvPr>
          <p:cNvSpPr txBox="1">
            <a:spLocks/>
          </p:cNvSpPr>
          <p:nvPr/>
        </p:nvSpPr>
        <p:spPr>
          <a:xfrm>
            <a:off x="1706503" y="144931"/>
            <a:ext cx="10033552" cy="98316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Nigeria: Conflict and night-light activity</a:t>
            </a:r>
          </a:p>
        </p:txBody>
      </p:sp>
      <p:sp>
        <p:nvSpPr>
          <p:cNvPr id="6" name="TextBox 2">
            <a:extLst>
              <a:ext uri="{FF2B5EF4-FFF2-40B4-BE49-F238E27FC236}">
                <a16:creationId xmlns:a16="http://schemas.microsoft.com/office/drawing/2014/main" id="{2BB4E78C-CBB0-42BD-A0F3-90F772AD5DCA}"/>
              </a:ext>
            </a:extLst>
          </p:cNvPr>
          <p:cNvSpPr txBox="1"/>
          <p:nvPr/>
        </p:nvSpPr>
        <p:spPr>
          <a:xfrm>
            <a:off x="603504" y="1224367"/>
            <a:ext cx="4533272" cy="497810"/>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pPr algn="ctr"/>
            <a:r>
              <a:rPr lang="en-US" dirty="0"/>
              <a:t>Panel A: Change in Number of Conflict-Related Deaths, 2008-10 vs 2011-2013</a:t>
            </a:r>
          </a:p>
        </p:txBody>
      </p:sp>
      <p:sp>
        <p:nvSpPr>
          <p:cNvPr id="7" name="TextBox 3">
            <a:extLst>
              <a:ext uri="{FF2B5EF4-FFF2-40B4-BE49-F238E27FC236}">
                <a16:creationId xmlns:a16="http://schemas.microsoft.com/office/drawing/2014/main" id="{F5C0B496-A9A3-476D-83C6-7B2735FC2795}"/>
              </a:ext>
            </a:extLst>
          </p:cNvPr>
          <p:cNvSpPr txBox="1"/>
          <p:nvPr/>
        </p:nvSpPr>
        <p:spPr>
          <a:xfrm>
            <a:off x="6143693" y="1256537"/>
            <a:ext cx="4533272" cy="614180"/>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pPr algn="ctr"/>
            <a:r>
              <a:rPr lang="en-US" dirty="0"/>
              <a:t>Panel B: Change in Night-Lights Growth, 2008-10 vs 2011-2013</a:t>
            </a:r>
          </a:p>
        </p:txBody>
      </p:sp>
      <p:sp>
        <p:nvSpPr>
          <p:cNvPr id="3" name="Slide Number Placeholder 2">
            <a:extLst>
              <a:ext uri="{FF2B5EF4-FFF2-40B4-BE49-F238E27FC236}">
                <a16:creationId xmlns:a16="http://schemas.microsoft.com/office/drawing/2014/main" id="{FAED9712-0019-4275-9F97-821AEA80B75B}"/>
              </a:ext>
            </a:extLst>
          </p:cNvPr>
          <p:cNvSpPr>
            <a:spLocks noGrp="1"/>
          </p:cNvSpPr>
          <p:nvPr>
            <p:ph type="sldNum" sz="quarter" idx="12"/>
          </p:nvPr>
        </p:nvSpPr>
        <p:spPr/>
        <p:txBody>
          <a:bodyPr/>
          <a:lstStyle/>
          <a:p>
            <a:fld id="{76D12A18-B4BC-4CAC-89C0-976B61104C40}" type="slidenum">
              <a:rPr lang="en-US" smtClean="0"/>
              <a:t>24</a:t>
            </a:fld>
            <a:endParaRPr lang="en-US"/>
          </a:p>
        </p:txBody>
      </p:sp>
      <p:sp>
        <p:nvSpPr>
          <p:cNvPr id="9" name="TextBox 13">
            <a:extLst>
              <a:ext uri="{FF2B5EF4-FFF2-40B4-BE49-F238E27FC236}">
                <a16:creationId xmlns:a16="http://schemas.microsoft.com/office/drawing/2014/main" id="{224629BE-1CAA-42E4-A5F4-E8490AADE841}"/>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4" name="Picture 3">
            <a:extLst>
              <a:ext uri="{FF2B5EF4-FFF2-40B4-BE49-F238E27FC236}">
                <a16:creationId xmlns:a16="http://schemas.microsoft.com/office/drawing/2014/main" id="{0F9137A3-E779-4BC8-BF4F-5804F2D15129}"/>
              </a:ext>
            </a:extLst>
          </p:cNvPr>
          <p:cNvPicPr>
            <a:picLocks noChangeAspect="1"/>
          </p:cNvPicPr>
          <p:nvPr/>
        </p:nvPicPr>
        <p:blipFill>
          <a:blip r:embed="rId3"/>
          <a:stretch>
            <a:fillRect/>
          </a:stretch>
        </p:blipFill>
        <p:spPr>
          <a:xfrm>
            <a:off x="912354" y="2063258"/>
            <a:ext cx="10033552" cy="3596361"/>
          </a:xfrm>
          <a:prstGeom prst="rect">
            <a:avLst/>
          </a:prstGeom>
        </p:spPr>
      </p:pic>
    </p:spTree>
    <p:extLst>
      <p:ext uri="{BB962C8B-B14F-4D97-AF65-F5344CB8AC3E}">
        <p14:creationId xmlns:p14="http://schemas.microsoft.com/office/powerpoint/2010/main" val="33032732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7C45-2128-44A6-AE7C-89BE84338F23}"/>
              </a:ext>
            </a:extLst>
          </p:cNvPr>
          <p:cNvSpPr txBox="1">
            <a:spLocks/>
          </p:cNvSpPr>
          <p:nvPr/>
        </p:nvSpPr>
        <p:spPr>
          <a:xfrm>
            <a:off x="1847050" y="133270"/>
            <a:ext cx="9485630" cy="77131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Direct and Spillover Effects of Conflict</a:t>
            </a:r>
          </a:p>
        </p:txBody>
      </p:sp>
      <p:sp>
        <p:nvSpPr>
          <p:cNvPr id="5" name="TBSource">
            <a:extLst>
              <a:ext uri="{FF2B5EF4-FFF2-40B4-BE49-F238E27FC236}">
                <a16:creationId xmlns:a16="http://schemas.microsoft.com/office/drawing/2014/main" id="{AA13772F-D4AC-4C51-BB26-6497F2D63F9F}"/>
              </a:ext>
            </a:extLst>
          </p:cNvPr>
          <p:cNvSpPr txBox="1">
            <a:spLocks noChangeArrowheads="1"/>
          </p:cNvSpPr>
          <p:nvPr/>
        </p:nvSpPr>
        <p:spPr bwMode="auto">
          <a:xfrm>
            <a:off x="914400" y="5933780"/>
            <a:ext cx="9813941" cy="291540"/>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200" b="0" dirty="0"/>
              <a:t>Note: Impact of 100 deaths at state level on growth using night lights; direct and spillover effects.</a:t>
            </a:r>
          </a:p>
        </p:txBody>
      </p:sp>
      <p:sp>
        <p:nvSpPr>
          <p:cNvPr id="6" name="TBSource">
            <a:extLst>
              <a:ext uri="{FF2B5EF4-FFF2-40B4-BE49-F238E27FC236}">
                <a16:creationId xmlns:a16="http://schemas.microsoft.com/office/drawing/2014/main" id="{E3B32DC9-8AE0-4C67-B2F5-5F98E8E7B3DE}"/>
              </a:ext>
            </a:extLst>
          </p:cNvPr>
          <p:cNvSpPr txBox="1">
            <a:spLocks noChangeArrowheads="1"/>
          </p:cNvSpPr>
          <p:nvPr/>
        </p:nvSpPr>
        <p:spPr bwMode="auto">
          <a:xfrm>
            <a:off x="5466081" y="1710320"/>
            <a:ext cx="2629048" cy="367272"/>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Sub-Saharan Africa </a:t>
            </a:r>
          </a:p>
        </p:txBody>
      </p:sp>
      <p:sp>
        <p:nvSpPr>
          <p:cNvPr id="3" name="Slide Number Placeholder 2">
            <a:extLst>
              <a:ext uri="{FF2B5EF4-FFF2-40B4-BE49-F238E27FC236}">
                <a16:creationId xmlns:a16="http://schemas.microsoft.com/office/drawing/2014/main" id="{6AB03C10-1C4A-4F17-98C8-4E9FB21C504A}"/>
              </a:ext>
            </a:extLst>
          </p:cNvPr>
          <p:cNvSpPr>
            <a:spLocks noGrp="1"/>
          </p:cNvSpPr>
          <p:nvPr>
            <p:ph type="sldNum" sz="quarter" idx="12"/>
          </p:nvPr>
        </p:nvSpPr>
        <p:spPr/>
        <p:txBody>
          <a:bodyPr/>
          <a:lstStyle/>
          <a:p>
            <a:fld id="{76D12A18-B4BC-4CAC-89C0-976B61104C40}" type="slidenum">
              <a:rPr lang="en-US" smtClean="0"/>
              <a:t>25</a:t>
            </a:fld>
            <a:endParaRPr lang="en-US"/>
          </a:p>
        </p:txBody>
      </p:sp>
      <p:sp>
        <p:nvSpPr>
          <p:cNvPr id="10" name="TextBox 13">
            <a:extLst>
              <a:ext uri="{FF2B5EF4-FFF2-40B4-BE49-F238E27FC236}">
                <a16:creationId xmlns:a16="http://schemas.microsoft.com/office/drawing/2014/main" id="{77310602-9923-4E32-A5D1-6AFB19DF6AAA}"/>
              </a:ext>
            </a:extLst>
          </p:cNvPr>
          <p:cNvSpPr txBox="1"/>
          <p:nvPr/>
        </p:nvSpPr>
        <p:spPr>
          <a:xfrm>
            <a:off x="914400" y="5611944"/>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4" name="Picture 3">
            <a:extLst>
              <a:ext uri="{FF2B5EF4-FFF2-40B4-BE49-F238E27FC236}">
                <a16:creationId xmlns:a16="http://schemas.microsoft.com/office/drawing/2014/main" id="{FEF89D04-5A54-43F7-96FE-4B530F8E55BB}"/>
              </a:ext>
            </a:extLst>
          </p:cNvPr>
          <p:cNvPicPr>
            <a:picLocks noChangeAspect="1"/>
          </p:cNvPicPr>
          <p:nvPr/>
        </p:nvPicPr>
        <p:blipFill>
          <a:blip r:embed="rId3"/>
          <a:stretch>
            <a:fillRect/>
          </a:stretch>
        </p:blipFill>
        <p:spPr>
          <a:xfrm>
            <a:off x="3524918" y="2077592"/>
            <a:ext cx="5341250" cy="3242812"/>
          </a:xfrm>
          <a:prstGeom prst="rect">
            <a:avLst/>
          </a:prstGeom>
        </p:spPr>
      </p:pic>
    </p:spTree>
    <p:extLst>
      <p:ext uri="{BB962C8B-B14F-4D97-AF65-F5344CB8AC3E}">
        <p14:creationId xmlns:p14="http://schemas.microsoft.com/office/powerpoint/2010/main" val="5892865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fontScale="90000"/>
          </a:bodyPr>
          <a:lstStyle/>
          <a:p>
            <a:r>
              <a:rPr lang="en-US" sz="7200" cap="small" dirty="0">
                <a:solidFill>
                  <a:schemeClr val="tx1">
                    <a:lumMod val="75000"/>
                    <a:lumOff val="25000"/>
                  </a:schemeClr>
                </a:solidFill>
              </a:rPr>
              <a:t>Fiscal Implications</a:t>
            </a:r>
          </a:p>
        </p:txBody>
      </p:sp>
    </p:spTree>
    <p:extLst>
      <p:ext uri="{BB962C8B-B14F-4D97-AF65-F5344CB8AC3E}">
        <p14:creationId xmlns:p14="http://schemas.microsoft.com/office/powerpoint/2010/main" val="30598959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2C08-21D4-473F-BE47-42F0EFF835E1}"/>
              </a:ext>
            </a:extLst>
          </p:cNvPr>
          <p:cNvSpPr txBox="1">
            <a:spLocks/>
          </p:cNvSpPr>
          <p:nvPr/>
        </p:nvSpPr>
        <p:spPr>
          <a:xfrm>
            <a:off x="1848896" y="114553"/>
            <a:ext cx="9451009" cy="77463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Fiscal balance deteriorates in conflicts</a:t>
            </a:r>
          </a:p>
        </p:txBody>
      </p:sp>
      <p:sp>
        <p:nvSpPr>
          <p:cNvPr id="4" name="TextBox 3">
            <a:extLst>
              <a:ext uri="{FF2B5EF4-FFF2-40B4-BE49-F238E27FC236}">
                <a16:creationId xmlns:a16="http://schemas.microsoft.com/office/drawing/2014/main" id="{E338F6EB-B0B0-4D85-8D12-29CB85885198}"/>
              </a:ext>
            </a:extLst>
          </p:cNvPr>
          <p:cNvSpPr txBox="1"/>
          <p:nvPr/>
        </p:nvSpPr>
        <p:spPr>
          <a:xfrm>
            <a:off x="5660136" y="1509472"/>
            <a:ext cx="6263640" cy="430887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bg2"/>
                </a:solidFill>
              </a:rPr>
              <a:t>Revenue: decreases because of disruption in economic activity, loss of tax base, and lower tax efficiency.</a:t>
            </a:r>
          </a:p>
          <a:p>
            <a:pPr marL="342900" indent="-342900">
              <a:spcBef>
                <a:spcPts val="600"/>
              </a:spcBef>
              <a:spcAft>
                <a:spcPts val="600"/>
              </a:spcAft>
              <a:buFont typeface="Arial" panose="020B0604020202020204" pitchFamily="34" charset="0"/>
              <a:buChar char="•"/>
            </a:pPr>
            <a:r>
              <a:rPr lang="en-US" sz="2400" dirty="0">
                <a:solidFill>
                  <a:schemeClr val="bg2"/>
                </a:solidFill>
              </a:rPr>
              <a:t>Expenditure: shift in composition away from capital spending to military expenditure.</a:t>
            </a:r>
          </a:p>
          <a:p>
            <a:pPr marL="342900" indent="-342900">
              <a:spcBef>
                <a:spcPts val="600"/>
              </a:spcBef>
              <a:spcAft>
                <a:spcPts val="600"/>
              </a:spcAft>
              <a:buFont typeface="Arial" panose="020B0604020202020204" pitchFamily="34" charset="0"/>
              <a:buChar char="•"/>
            </a:pPr>
            <a:r>
              <a:rPr lang="en-US" sz="2400" dirty="0">
                <a:solidFill>
                  <a:schemeClr val="bg2"/>
                </a:solidFill>
              </a:rPr>
              <a:t>Fiscal balance: average deterioration of about 2 percent of GDP </a:t>
            </a:r>
          </a:p>
          <a:p>
            <a:pPr marL="342900" indent="-342900">
              <a:spcBef>
                <a:spcPts val="600"/>
              </a:spcBef>
              <a:spcAft>
                <a:spcPts val="600"/>
              </a:spcAft>
              <a:buFont typeface="Arial" panose="020B0604020202020204" pitchFamily="34" charset="0"/>
              <a:buChar char="•"/>
            </a:pPr>
            <a:r>
              <a:rPr lang="en-US" sz="2400" dirty="0">
                <a:solidFill>
                  <a:schemeClr val="bg2"/>
                </a:solidFill>
              </a:rPr>
              <a:t>While public debt rises by about 9 ppts.</a:t>
            </a:r>
          </a:p>
          <a:p>
            <a:pPr>
              <a:spcBef>
                <a:spcPts val="600"/>
              </a:spcBef>
              <a:spcAft>
                <a:spcPts val="600"/>
              </a:spcAft>
            </a:pPr>
            <a:endParaRPr lang="en-US" dirty="0"/>
          </a:p>
        </p:txBody>
      </p:sp>
      <p:sp>
        <p:nvSpPr>
          <p:cNvPr id="6" name="TextBox 3">
            <a:extLst>
              <a:ext uri="{FF2B5EF4-FFF2-40B4-BE49-F238E27FC236}">
                <a16:creationId xmlns:a16="http://schemas.microsoft.com/office/drawing/2014/main" id="{29D39CA5-9E5F-4B94-B0F4-2565D76B58EB}"/>
              </a:ext>
            </a:extLst>
          </p:cNvPr>
          <p:cNvSpPr txBox="1"/>
          <p:nvPr/>
        </p:nvSpPr>
        <p:spPr>
          <a:xfrm>
            <a:off x="569902" y="1463040"/>
            <a:ext cx="4886092" cy="526115"/>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pPr algn="ctr"/>
            <a:r>
              <a:rPr lang="en-US" dirty="0"/>
              <a:t>Impact on Fiscal Variables of Intensive Conflict</a:t>
            </a:r>
          </a:p>
        </p:txBody>
      </p:sp>
      <p:sp>
        <p:nvSpPr>
          <p:cNvPr id="5" name="Slide Number Placeholder 4">
            <a:extLst>
              <a:ext uri="{FF2B5EF4-FFF2-40B4-BE49-F238E27FC236}">
                <a16:creationId xmlns:a16="http://schemas.microsoft.com/office/drawing/2014/main" id="{61561204-1BD9-453D-A12B-B0DAEF06CD34}"/>
              </a:ext>
            </a:extLst>
          </p:cNvPr>
          <p:cNvSpPr>
            <a:spLocks noGrp="1"/>
          </p:cNvSpPr>
          <p:nvPr>
            <p:ph type="sldNum" sz="quarter" idx="12"/>
          </p:nvPr>
        </p:nvSpPr>
        <p:spPr/>
        <p:txBody>
          <a:bodyPr/>
          <a:lstStyle/>
          <a:p>
            <a:fld id="{76D12A18-B4BC-4CAC-89C0-976B61104C40}" type="slidenum">
              <a:rPr lang="en-US" smtClean="0"/>
              <a:t>27</a:t>
            </a:fld>
            <a:endParaRPr lang="en-US"/>
          </a:p>
        </p:txBody>
      </p:sp>
      <p:sp>
        <p:nvSpPr>
          <p:cNvPr id="8" name="TextBox 13">
            <a:extLst>
              <a:ext uri="{FF2B5EF4-FFF2-40B4-BE49-F238E27FC236}">
                <a16:creationId xmlns:a16="http://schemas.microsoft.com/office/drawing/2014/main" id="{266B21C0-1569-4816-996F-002354F711F5}"/>
              </a:ext>
            </a:extLst>
          </p:cNvPr>
          <p:cNvSpPr txBox="1"/>
          <p:nvPr/>
        </p:nvSpPr>
        <p:spPr>
          <a:xfrm>
            <a:off x="914400" y="5852160"/>
            <a:ext cx="3868499" cy="321836"/>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200" b="0"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Source: IMF staff calculations.</a:t>
            </a:r>
          </a:p>
        </p:txBody>
      </p:sp>
      <p:pic>
        <p:nvPicPr>
          <p:cNvPr id="7" name="Picture 6">
            <a:extLst>
              <a:ext uri="{FF2B5EF4-FFF2-40B4-BE49-F238E27FC236}">
                <a16:creationId xmlns:a16="http://schemas.microsoft.com/office/drawing/2014/main" id="{3DA57ABF-60DE-44B9-AEA5-F83D8FDB3914}"/>
              </a:ext>
            </a:extLst>
          </p:cNvPr>
          <p:cNvPicPr>
            <a:picLocks noChangeAspect="1"/>
          </p:cNvPicPr>
          <p:nvPr/>
        </p:nvPicPr>
        <p:blipFill>
          <a:blip r:embed="rId3"/>
          <a:stretch>
            <a:fillRect/>
          </a:stretch>
        </p:blipFill>
        <p:spPr>
          <a:xfrm>
            <a:off x="724526" y="2133850"/>
            <a:ext cx="4573615" cy="2903699"/>
          </a:xfrm>
          <a:prstGeom prst="rect">
            <a:avLst/>
          </a:prstGeom>
        </p:spPr>
      </p:pic>
    </p:spTree>
    <p:extLst>
      <p:ext uri="{BB962C8B-B14F-4D97-AF65-F5344CB8AC3E}">
        <p14:creationId xmlns:p14="http://schemas.microsoft.com/office/powerpoint/2010/main" val="9755272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929284" y="365760"/>
            <a:ext cx="9370622" cy="72745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Zimbabwe and Conflicts</a:t>
            </a:r>
          </a:p>
        </p:txBody>
      </p:sp>
      <p:sp>
        <p:nvSpPr>
          <p:cNvPr id="3" name="TextBox 2">
            <a:extLst>
              <a:ext uri="{FF2B5EF4-FFF2-40B4-BE49-F238E27FC236}">
                <a16:creationId xmlns:a16="http://schemas.microsoft.com/office/drawing/2014/main" id="{882F42E5-85A8-456E-8F03-BB180AC763E3}"/>
              </a:ext>
            </a:extLst>
          </p:cNvPr>
          <p:cNvSpPr txBox="1"/>
          <p:nvPr/>
        </p:nvSpPr>
        <p:spPr>
          <a:xfrm>
            <a:off x="98958" y="1293796"/>
            <a:ext cx="12064012"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2"/>
                </a:solidFill>
              </a:rPr>
              <a:t>Zimbabwe has experienced low intensity conflict marked by periods of escalation and political violence. </a:t>
            </a:r>
          </a:p>
          <a:p>
            <a:pPr marL="1428750" lvl="2" indent="-514350">
              <a:buFont typeface="Arial" panose="020B0604020202020204" pitchFamily="34" charset="0"/>
              <a:buChar char="•"/>
            </a:pPr>
            <a:r>
              <a:rPr lang="en-US" sz="2400" dirty="0">
                <a:solidFill>
                  <a:schemeClr val="bg2"/>
                </a:solidFill>
              </a:rPr>
              <a:t>After independence in 1980, Robert Mugabe’s political party, the Zimbabwe African National Union-Patriotic Front (ZANU-PF), entrenched control over state institutions and the economy. </a:t>
            </a:r>
          </a:p>
          <a:p>
            <a:pPr marL="1428750" lvl="2" indent="-514350">
              <a:buFont typeface="Arial" panose="020B0604020202020204" pitchFamily="34" charset="0"/>
              <a:buChar char="•"/>
            </a:pPr>
            <a:r>
              <a:rPr lang="en-US" sz="2400" dirty="0">
                <a:solidFill>
                  <a:schemeClr val="bg2"/>
                </a:solidFill>
              </a:rPr>
              <a:t>The contest between ZANU-PF and the Movement for Democratic Change, post 1999, has led to violence and political tensions. As a result, political landscape continues to be characterized by mistrust and attempts to eliminate challenges to power. </a:t>
            </a:r>
          </a:p>
          <a:p>
            <a:pPr marL="1428750" lvl="2" indent="-514350">
              <a:buFont typeface="Arial" panose="020B0604020202020204" pitchFamily="34" charset="0"/>
              <a:buChar char="•"/>
            </a:pPr>
            <a:r>
              <a:rPr lang="en-US" sz="2400" dirty="0">
                <a:solidFill>
                  <a:schemeClr val="bg2"/>
                </a:solidFill>
              </a:rPr>
              <a:t>Land reform brought another element of conflict</a:t>
            </a:r>
          </a:p>
          <a:p>
            <a:pPr marL="571500" indent="-571500">
              <a:buFont typeface="Arial" panose="020B0604020202020204" pitchFamily="34" charset="0"/>
              <a:buChar char="•"/>
            </a:pPr>
            <a:r>
              <a:rPr lang="en-US" sz="3200" dirty="0">
                <a:solidFill>
                  <a:schemeClr val="bg2"/>
                </a:solidFill>
              </a:rPr>
              <a:t>Conflict today remains rooted in disputes over national power, economic hardship and pre-colonial disputes which have not been resolved.</a:t>
            </a:r>
            <a:endParaRPr lang="en-US" sz="4400" dirty="0"/>
          </a:p>
        </p:txBody>
      </p:sp>
      <p:sp>
        <p:nvSpPr>
          <p:cNvPr id="4" name="Slide Number Placeholder 3">
            <a:extLst>
              <a:ext uri="{FF2B5EF4-FFF2-40B4-BE49-F238E27FC236}">
                <a16:creationId xmlns:a16="http://schemas.microsoft.com/office/drawing/2014/main" id="{1F87349D-33C4-48FA-8F35-F460637E3E87}"/>
              </a:ext>
            </a:extLst>
          </p:cNvPr>
          <p:cNvSpPr>
            <a:spLocks noGrp="1"/>
          </p:cNvSpPr>
          <p:nvPr>
            <p:ph type="sldNum" sz="quarter" idx="12"/>
          </p:nvPr>
        </p:nvSpPr>
        <p:spPr/>
        <p:txBody>
          <a:bodyPr/>
          <a:lstStyle/>
          <a:p>
            <a:fld id="{76D12A18-B4BC-4CAC-89C0-976B61104C40}" type="slidenum">
              <a:rPr lang="en-US" smtClean="0"/>
              <a:t>28</a:t>
            </a:fld>
            <a:endParaRPr lang="en-US"/>
          </a:p>
        </p:txBody>
      </p:sp>
    </p:spTree>
    <p:extLst>
      <p:ext uri="{BB962C8B-B14F-4D97-AF65-F5344CB8AC3E}">
        <p14:creationId xmlns:p14="http://schemas.microsoft.com/office/powerpoint/2010/main" val="306687185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858944" y="134653"/>
            <a:ext cx="9440961" cy="89796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Key Channels of transmission in Zimbabwe</a:t>
            </a:r>
          </a:p>
        </p:txBody>
      </p:sp>
      <p:sp>
        <p:nvSpPr>
          <p:cNvPr id="5" name="Content Placeholder 2">
            <a:extLst>
              <a:ext uri="{FF2B5EF4-FFF2-40B4-BE49-F238E27FC236}">
                <a16:creationId xmlns:a16="http://schemas.microsoft.com/office/drawing/2014/main" id="{0FCBA3CF-07F2-45E3-8621-D9A168AA7EDF}"/>
              </a:ext>
            </a:extLst>
          </p:cNvPr>
          <p:cNvSpPr txBox="1">
            <a:spLocks/>
          </p:cNvSpPr>
          <p:nvPr/>
        </p:nvSpPr>
        <p:spPr>
          <a:xfrm>
            <a:off x="603504" y="1381991"/>
            <a:ext cx="11060084" cy="385502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spcAft>
                <a:spcPts val="600"/>
              </a:spcAft>
              <a:buClrTx/>
              <a:buFont typeface="Arial" panose="020B0604020202020204" pitchFamily="34" charset="0"/>
              <a:buChar char="•"/>
            </a:pPr>
            <a:r>
              <a:rPr lang="en-US" sz="3600" dirty="0">
                <a:solidFill>
                  <a:schemeClr val="bg2"/>
                </a:solidFill>
              </a:rPr>
              <a:t> Investment</a:t>
            </a:r>
          </a:p>
          <a:p>
            <a:pPr>
              <a:lnSpc>
                <a:spcPct val="100000"/>
              </a:lnSpc>
              <a:spcBef>
                <a:spcPts val="600"/>
              </a:spcBef>
              <a:spcAft>
                <a:spcPts val="600"/>
              </a:spcAft>
              <a:buClrTx/>
              <a:buFont typeface="Arial" panose="020B0604020202020204" pitchFamily="34" charset="0"/>
              <a:buChar char="•"/>
            </a:pPr>
            <a:endParaRPr lang="en-US" sz="36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600" dirty="0">
                <a:solidFill>
                  <a:schemeClr val="bg2"/>
                </a:solidFill>
              </a:rPr>
              <a:t> Productivity</a:t>
            </a:r>
          </a:p>
          <a:p>
            <a:pPr>
              <a:lnSpc>
                <a:spcPct val="100000"/>
              </a:lnSpc>
              <a:spcBef>
                <a:spcPts val="600"/>
              </a:spcBef>
              <a:spcAft>
                <a:spcPts val="600"/>
              </a:spcAft>
              <a:buClrTx/>
              <a:buFont typeface="Arial" panose="020B0604020202020204" pitchFamily="34" charset="0"/>
              <a:buChar char="•"/>
            </a:pPr>
            <a:endParaRPr lang="en-US" sz="36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600" dirty="0">
                <a:solidFill>
                  <a:schemeClr val="bg2"/>
                </a:solidFill>
              </a:rPr>
              <a:t> Human capital</a:t>
            </a:r>
          </a:p>
          <a:p>
            <a:pPr>
              <a:lnSpc>
                <a:spcPct val="100000"/>
              </a:lnSpc>
              <a:spcBef>
                <a:spcPts val="600"/>
              </a:spcBef>
              <a:spcAft>
                <a:spcPts val="600"/>
              </a:spcAft>
              <a:buClrTx/>
              <a:buFont typeface="Arial" panose="020B0604020202020204" pitchFamily="34" charset="0"/>
              <a:buChar char="•"/>
            </a:pPr>
            <a:endParaRPr lang="en-US" sz="3600" dirty="0">
              <a:solidFill>
                <a:schemeClr val="bg2"/>
              </a:solidFill>
            </a:endParaRPr>
          </a:p>
          <a:p>
            <a:pPr>
              <a:lnSpc>
                <a:spcPct val="100000"/>
              </a:lnSpc>
              <a:spcBef>
                <a:spcPts val="600"/>
              </a:spcBef>
              <a:spcAft>
                <a:spcPts val="600"/>
              </a:spcAft>
              <a:buClrTx/>
              <a:buFont typeface="Arial" panose="020B0604020202020204" pitchFamily="34" charset="0"/>
              <a:buChar char="•"/>
            </a:pPr>
            <a:r>
              <a:rPr lang="en-US" sz="3600" dirty="0">
                <a:solidFill>
                  <a:schemeClr val="bg2"/>
                </a:solidFill>
              </a:rPr>
              <a:t> Trade (exports)</a:t>
            </a:r>
          </a:p>
          <a:p>
            <a:pPr marL="384048" lvl="2" indent="0">
              <a:lnSpc>
                <a:spcPct val="100000"/>
              </a:lnSpc>
              <a:spcBef>
                <a:spcPts val="600"/>
              </a:spcBef>
              <a:spcAft>
                <a:spcPts val="600"/>
              </a:spcAft>
              <a:buClrTx/>
              <a:buNone/>
            </a:pPr>
            <a:endParaRPr lang="en-US" sz="4800" dirty="0"/>
          </a:p>
          <a:p>
            <a:pPr marL="0" indent="0">
              <a:lnSpc>
                <a:spcPct val="100000"/>
              </a:lnSpc>
              <a:spcBef>
                <a:spcPts val="600"/>
              </a:spcBef>
              <a:spcAft>
                <a:spcPts val="600"/>
              </a:spcAft>
              <a:buClrTx/>
              <a:buNone/>
            </a:pPr>
            <a:endParaRPr lang="en-US" sz="4800" dirty="0"/>
          </a:p>
          <a:p>
            <a:pPr>
              <a:lnSpc>
                <a:spcPct val="100000"/>
              </a:lnSpc>
              <a:spcBef>
                <a:spcPts val="600"/>
              </a:spcBef>
              <a:spcAft>
                <a:spcPts val="600"/>
              </a:spcAft>
            </a:pPr>
            <a:endParaRPr lang="en-US" sz="4800" dirty="0"/>
          </a:p>
        </p:txBody>
      </p:sp>
      <p:sp>
        <p:nvSpPr>
          <p:cNvPr id="3" name="Slide Number Placeholder 2">
            <a:extLst>
              <a:ext uri="{FF2B5EF4-FFF2-40B4-BE49-F238E27FC236}">
                <a16:creationId xmlns:a16="http://schemas.microsoft.com/office/drawing/2014/main" id="{53FCE2F8-8116-4F47-AC6D-C18E73DDAC70}"/>
              </a:ext>
            </a:extLst>
          </p:cNvPr>
          <p:cNvSpPr>
            <a:spLocks noGrp="1"/>
          </p:cNvSpPr>
          <p:nvPr>
            <p:ph type="sldNum" sz="quarter" idx="12"/>
          </p:nvPr>
        </p:nvSpPr>
        <p:spPr/>
        <p:txBody>
          <a:bodyPr/>
          <a:lstStyle/>
          <a:p>
            <a:fld id="{76D12A18-B4BC-4CAC-89C0-976B61104C40}" type="slidenum">
              <a:rPr lang="en-US" smtClean="0"/>
              <a:t>29</a:t>
            </a:fld>
            <a:endParaRPr lang="en-US"/>
          </a:p>
        </p:txBody>
      </p:sp>
    </p:spTree>
    <p:extLst>
      <p:ext uri="{BB962C8B-B14F-4D97-AF65-F5344CB8AC3E}">
        <p14:creationId xmlns:p14="http://schemas.microsoft.com/office/powerpoint/2010/main" val="21389913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728316" y="178119"/>
            <a:ext cx="9827288" cy="98749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Sub-Saharan Africa remains prone to conflict</a:t>
            </a:r>
          </a:p>
        </p:txBody>
      </p:sp>
      <p:pic>
        <p:nvPicPr>
          <p:cNvPr id="3" name="Picture 2">
            <a:extLst>
              <a:ext uri="{FF2B5EF4-FFF2-40B4-BE49-F238E27FC236}">
                <a16:creationId xmlns:a16="http://schemas.microsoft.com/office/drawing/2014/main" id="{F2453B29-D96F-4002-B8DB-B19B81FDD89D}"/>
              </a:ext>
            </a:extLst>
          </p:cNvPr>
          <p:cNvPicPr>
            <a:picLocks noChangeAspect="1"/>
          </p:cNvPicPr>
          <p:nvPr/>
        </p:nvPicPr>
        <p:blipFill>
          <a:blip r:embed="rId3"/>
          <a:stretch>
            <a:fillRect/>
          </a:stretch>
        </p:blipFill>
        <p:spPr>
          <a:xfrm>
            <a:off x="-1" y="1879833"/>
            <a:ext cx="4065638" cy="3098334"/>
          </a:xfrm>
          <a:prstGeom prst="rect">
            <a:avLst/>
          </a:prstGeom>
        </p:spPr>
      </p:pic>
      <p:pic>
        <p:nvPicPr>
          <p:cNvPr id="4" name="Picture 3">
            <a:extLst>
              <a:ext uri="{FF2B5EF4-FFF2-40B4-BE49-F238E27FC236}">
                <a16:creationId xmlns:a16="http://schemas.microsoft.com/office/drawing/2014/main" id="{D55D0300-ED24-48F3-BDAD-221D2D960D8D}"/>
              </a:ext>
            </a:extLst>
          </p:cNvPr>
          <p:cNvPicPr>
            <a:picLocks noChangeAspect="1"/>
          </p:cNvPicPr>
          <p:nvPr/>
        </p:nvPicPr>
        <p:blipFill>
          <a:blip r:embed="rId4"/>
          <a:stretch>
            <a:fillRect/>
          </a:stretch>
        </p:blipFill>
        <p:spPr>
          <a:xfrm>
            <a:off x="4070270" y="1937033"/>
            <a:ext cx="4056094" cy="3041134"/>
          </a:xfrm>
          <a:prstGeom prst="rect">
            <a:avLst/>
          </a:prstGeom>
        </p:spPr>
      </p:pic>
      <p:pic>
        <p:nvPicPr>
          <p:cNvPr id="5" name="Picture 4">
            <a:extLst>
              <a:ext uri="{FF2B5EF4-FFF2-40B4-BE49-F238E27FC236}">
                <a16:creationId xmlns:a16="http://schemas.microsoft.com/office/drawing/2014/main" id="{C418FC9F-A26F-431B-BE98-51F8F1589A88}"/>
              </a:ext>
            </a:extLst>
          </p:cNvPr>
          <p:cNvPicPr>
            <a:picLocks noChangeAspect="1"/>
          </p:cNvPicPr>
          <p:nvPr/>
        </p:nvPicPr>
        <p:blipFill>
          <a:blip r:embed="rId5"/>
          <a:stretch>
            <a:fillRect/>
          </a:stretch>
        </p:blipFill>
        <p:spPr>
          <a:xfrm>
            <a:off x="8126364" y="1884600"/>
            <a:ext cx="4037007" cy="3088800"/>
          </a:xfrm>
          <a:prstGeom prst="rect">
            <a:avLst/>
          </a:prstGeom>
        </p:spPr>
      </p:pic>
      <p:pic>
        <p:nvPicPr>
          <p:cNvPr id="7" name="Picture 6">
            <a:extLst>
              <a:ext uri="{FF2B5EF4-FFF2-40B4-BE49-F238E27FC236}">
                <a16:creationId xmlns:a16="http://schemas.microsoft.com/office/drawing/2014/main" id="{4BD672B6-672A-46F1-9A0F-A602493C3E15}"/>
              </a:ext>
            </a:extLst>
          </p:cNvPr>
          <p:cNvPicPr>
            <a:picLocks noChangeAspect="1"/>
          </p:cNvPicPr>
          <p:nvPr/>
        </p:nvPicPr>
        <p:blipFill>
          <a:blip r:embed="rId6"/>
          <a:stretch>
            <a:fillRect/>
          </a:stretch>
        </p:blipFill>
        <p:spPr>
          <a:xfrm>
            <a:off x="9233293" y="5148445"/>
            <a:ext cx="1612894" cy="1649267"/>
          </a:xfrm>
          <a:prstGeom prst="rect">
            <a:avLst/>
          </a:prstGeom>
        </p:spPr>
      </p:pic>
      <p:sp>
        <p:nvSpPr>
          <p:cNvPr id="8" name="TextBox 2">
            <a:extLst>
              <a:ext uri="{FF2B5EF4-FFF2-40B4-BE49-F238E27FC236}">
                <a16:creationId xmlns:a16="http://schemas.microsoft.com/office/drawing/2014/main" id="{10BCA697-240E-4ED3-BFAA-6C1A3EA85FDF}"/>
              </a:ext>
            </a:extLst>
          </p:cNvPr>
          <p:cNvSpPr txBox="1"/>
          <p:nvPr/>
        </p:nvSpPr>
        <p:spPr>
          <a:xfrm>
            <a:off x="604102" y="1463040"/>
            <a:ext cx="10608381" cy="426214"/>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Sub-Saharan Africa: Geographical Distribution of Conflict-Related Deaths as a Share of Population</a:t>
            </a:r>
          </a:p>
        </p:txBody>
      </p:sp>
      <p:sp>
        <p:nvSpPr>
          <p:cNvPr id="6" name="Slide Number Placeholder 5">
            <a:extLst>
              <a:ext uri="{FF2B5EF4-FFF2-40B4-BE49-F238E27FC236}">
                <a16:creationId xmlns:a16="http://schemas.microsoft.com/office/drawing/2014/main" id="{A065376E-8E18-486C-972A-A1B72FAC769A}"/>
              </a:ext>
            </a:extLst>
          </p:cNvPr>
          <p:cNvSpPr>
            <a:spLocks noGrp="1"/>
          </p:cNvSpPr>
          <p:nvPr>
            <p:ph type="sldNum" sz="quarter" idx="12"/>
          </p:nvPr>
        </p:nvSpPr>
        <p:spPr/>
        <p:txBody>
          <a:bodyPr/>
          <a:lstStyle/>
          <a:p>
            <a:fld id="{76D12A18-B4BC-4CAC-89C0-976B61104C40}" type="slidenum">
              <a:rPr lang="en-US" smtClean="0"/>
              <a:t>3</a:t>
            </a:fld>
            <a:endParaRPr lang="en-US"/>
          </a:p>
        </p:txBody>
      </p:sp>
    </p:spTree>
    <p:extLst>
      <p:ext uri="{BB962C8B-B14F-4D97-AF65-F5344CB8AC3E}">
        <p14:creationId xmlns:p14="http://schemas.microsoft.com/office/powerpoint/2010/main" val="31257444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a:bodyPr>
          <a:lstStyle/>
          <a:p>
            <a:r>
              <a:rPr lang="en-US" sz="7200" cap="small" dirty="0">
                <a:solidFill>
                  <a:schemeClr val="tx1">
                    <a:lumMod val="75000"/>
                    <a:lumOff val="25000"/>
                  </a:schemeClr>
                </a:solidFill>
              </a:rPr>
              <a:t>Conclusions</a:t>
            </a:r>
          </a:p>
        </p:txBody>
      </p:sp>
    </p:spTree>
    <p:extLst>
      <p:ext uri="{BB962C8B-B14F-4D97-AF65-F5344CB8AC3E}">
        <p14:creationId xmlns:p14="http://schemas.microsoft.com/office/powerpoint/2010/main" val="32253508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979524" y="365760"/>
            <a:ext cx="9320381" cy="72745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Key Takeaways</a:t>
            </a:r>
          </a:p>
        </p:txBody>
      </p:sp>
      <p:sp>
        <p:nvSpPr>
          <p:cNvPr id="3" name="TextBox 2">
            <a:extLst>
              <a:ext uri="{FF2B5EF4-FFF2-40B4-BE49-F238E27FC236}">
                <a16:creationId xmlns:a16="http://schemas.microsoft.com/office/drawing/2014/main" id="{882F42E5-85A8-456E-8F03-BB180AC763E3}"/>
              </a:ext>
            </a:extLst>
          </p:cNvPr>
          <p:cNvSpPr txBox="1"/>
          <p:nvPr/>
        </p:nvSpPr>
        <p:spPr>
          <a:xfrm>
            <a:off x="441434" y="1414372"/>
            <a:ext cx="11004332" cy="3670428"/>
          </a:xfrm>
          <a:prstGeom prst="rect">
            <a:avLst/>
          </a:prstGeom>
          <a:noFill/>
        </p:spPr>
        <p:txBody>
          <a:bodyPr wrap="square" rtlCol="0">
            <a:spAutoFit/>
          </a:bodyPr>
          <a:lstStyle/>
          <a:p>
            <a:pPr marL="342900" indent="-342900">
              <a:lnSpc>
                <a:spcPct val="110000"/>
              </a:lnSpc>
              <a:spcBef>
                <a:spcPts val="600"/>
              </a:spcBef>
              <a:spcAft>
                <a:spcPts val="600"/>
              </a:spcAft>
              <a:buFont typeface="Arial" panose="020B0604020202020204" pitchFamily="34" charset="0"/>
              <a:buChar char="•"/>
            </a:pPr>
            <a:r>
              <a:rPr lang="en-US" sz="2400" dirty="0">
                <a:solidFill>
                  <a:schemeClr val="bg2"/>
                </a:solidFill>
              </a:rPr>
              <a:t>Conflicts have increased in SSA since 2013 after a decline through the 2000s</a:t>
            </a:r>
          </a:p>
          <a:p>
            <a:pPr marL="342900" indent="-342900">
              <a:lnSpc>
                <a:spcPct val="110000"/>
              </a:lnSpc>
              <a:spcBef>
                <a:spcPts val="600"/>
              </a:spcBef>
              <a:spcAft>
                <a:spcPts val="600"/>
              </a:spcAft>
              <a:buFont typeface="Arial" panose="020B0604020202020204" pitchFamily="34" charset="0"/>
              <a:buChar char="•"/>
            </a:pPr>
            <a:r>
              <a:rPr lang="en-US" sz="2400" dirty="0">
                <a:solidFill>
                  <a:schemeClr val="bg2"/>
                </a:solidFill>
              </a:rPr>
              <a:t>Conflicts impose significant economic costs:</a:t>
            </a:r>
          </a:p>
          <a:p>
            <a:pPr marL="800100" lvl="1" indent="-342900">
              <a:lnSpc>
                <a:spcPct val="110000"/>
              </a:lnSpc>
              <a:spcBef>
                <a:spcPts val="600"/>
              </a:spcBef>
              <a:spcAft>
                <a:spcPts val="600"/>
              </a:spcAft>
              <a:buFont typeface="Arial" panose="020B0604020202020204" pitchFamily="34" charset="0"/>
              <a:buChar char="•"/>
            </a:pPr>
            <a:r>
              <a:rPr lang="en-US" sz="2400" dirty="0">
                <a:solidFill>
                  <a:schemeClr val="bg2"/>
                </a:solidFill>
              </a:rPr>
              <a:t>The impact on growth is large, persistent, and non-linear</a:t>
            </a:r>
          </a:p>
          <a:p>
            <a:pPr marL="800100" lvl="1" indent="-342900">
              <a:lnSpc>
                <a:spcPct val="110000"/>
              </a:lnSpc>
              <a:spcBef>
                <a:spcPts val="600"/>
              </a:spcBef>
              <a:spcAft>
                <a:spcPts val="600"/>
              </a:spcAft>
              <a:buFont typeface="Arial" panose="020B0604020202020204" pitchFamily="34" charset="0"/>
              <a:buChar char="•"/>
            </a:pPr>
            <a:r>
              <a:rPr lang="en-US" sz="2400" dirty="0">
                <a:solidFill>
                  <a:schemeClr val="bg2"/>
                </a:solidFill>
              </a:rPr>
              <a:t>Stems through a decline in investment, trade and productivity, and destruction of physical and human capital</a:t>
            </a:r>
          </a:p>
          <a:p>
            <a:pPr marL="800100" lvl="1" indent="-342900">
              <a:lnSpc>
                <a:spcPct val="110000"/>
              </a:lnSpc>
              <a:spcBef>
                <a:spcPts val="600"/>
              </a:spcBef>
              <a:spcAft>
                <a:spcPts val="600"/>
              </a:spcAft>
              <a:buFont typeface="Arial" panose="020B0604020202020204" pitchFamily="34" charset="0"/>
              <a:buChar char="•"/>
            </a:pPr>
            <a:r>
              <a:rPr lang="en-US" sz="2400" dirty="0">
                <a:solidFill>
                  <a:schemeClr val="bg2"/>
                </a:solidFill>
              </a:rPr>
              <a:t>Significant spillover effects on nearby regions</a:t>
            </a:r>
          </a:p>
          <a:p>
            <a:pPr marL="800100" lvl="1" indent="-342900">
              <a:lnSpc>
                <a:spcPct val="110000"/>
              </a:lnSpc>
              <a:spcBef>
                <a:spcPts val="600"/>
              </a:spcBef>
              <a:spcAft>
                <a:spcPts val="600"/>
              </a:spcAft>
              <a:buFont typeface="Arial" panose="020B0604020202020204" pitchFamily="34" charset="0"/>
              <a:buChar char="•"/>
            </a:pPr>
            <a:r>
              <a:rPr lang="en-US" sz="2400" dirty="0">
                <a:solidFill>
                  <a:schemeClr val="bg2"/>
                </a:solidFill>
              </a:rPr>
              <a:t>Negative fiscal implications</a:t>
            </a:r>
            <a:endParaRPr lang="en-US" dirty="0">
              <a:solidFill>
                <a:schemeClr val="bg2"/>
              </a:solidFill>
            </a:endParaRPr>
          </a:p>
        </p:txBody>
      </p:sp>
      <p:sp>
        <p:nvSpPr>
          <p:cNvPr id="4" name="Slide Number Placeholder 3">
            <a:extLst>
              <a:ext uri="{FF2B5EF4-FFF2-40B4-BE49-F238E27FC236}">
                <a16:creationId xmlns:a16="http://schemas.microsoft.com/office/drawing/2014/main" id="{1F87349D-33C4-48FA-8F35-F460637E3E87}"/>
              </a:ext>
            </a:extLst>
          </p:cNvPr>
          <p:cNvSpPr>
            <a:spLocks noGrp="1"/>
          </p:cNvSpPr>
          <p:nvPr>
            <p:ph type="sldNum" sz="quarter" idx="12"/>
          </p:nvPr>
        </p:nvSpPr>
        <p:spPr/>
        <p:txBody>
          <a:bodyPr/>
          <a:lstStyle/>
          <a:p>
            <a:fld id="{76D12A18-B4BC-4CAC-89C0-976B61104C40}" type="slidenum">
              <a:rPr lang="en-US" smtClean="0"/>
              <a:t>31</a:t>
            </a:fld>
            <a:endParaRPr lang="en-US"/>
          </a:p>
        </p:txBody>
      </p:sp>
    </p:spTree>
    <p:extLst>
      <p:ext uri="{BB962C8B-B14F-4D97-AF65-F5344CB8AC3E}">
        <p14:creationId xmlns:p14="http://schemas.microsoft.com/office/powerpoint/2010/main" val="309107588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718C-23ED-4F22-98C7-199EA05CE9EF}"/>
              </a:ext>
            </a:extLst>
          </p:cNvPr>
          <p:cNvSpPr txBox="1">
            <a:spLocks/>
          </p:cNvSpPr>
          <p:nvPr/>
        </p:nvSpPr>
        <p:spPr>
          <a:xfrm>
            <a:off x="1848896" y="365760"/>
            <a:ext cx="9451009" cy="72745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Policy implications</a:t>
            </a:r>
          </a:p>
        </p:txBody>
      </p:sp>
      <p:sp>
        <p:nvSpPr>
          <p:cNvPr id="3" name="TextBox 2">
            <a:extLst>
              <a:ext uri="{FF2B5EF4-FFF2-40B4-BE49-F238E27FC236}">
                <a16:creationId xmlns:a16="http://schemas.microsoft.com/office/drawing/2014/main" id="{882F42E5-85A8-456E-8F03-BB180AC763E3}"/>
              </a:ext>
            </a:extLst>
          </p:cNvPr>
          <p:cNvSpPr txBox="1"/>
          <p:nvPr/>
        </p:nvSpPr>
        <p:spPr>
          <a:xfrm>
            <a:off x="788276" y="1329302"/>
            <a:ext cx="10836165" cy="4679486"/>
          </a:xfrm>
          <a:prstGeom prst="rect">
            <a:avLst/>
          </a:prstGeom>
          <a:noFill/>
        </p:spPr>
        <p:txBody>
          <a:bodyPr wrap="square" rtlCol="0">
            <a:spAutoFit/>
          </a:bodyPr>
          <a:lstStyle/>
          <a:p>
            <a:pPr marL="342900" indent="-342900">
              <a:lnSpc>
                <a:spcPct val="110000"/>
              </a:lnSpc>
              <a:spcBef>
                <a:spcPts val="600"/>
              </a:spcBef>
              <a:spcAft>
                <a:spcPts val="1200"/>
              </a:spcAft>
              <a:buFont typeface="Arial" panose="020B0604020202020204" pitchFamily="34" charset="0"/>
              <a:buChar char="•"/>
            </a:pPr>
            <a:r>
              <a:rPr lang="en-US" sz="2600" dirty="0">
                <a:solidFill>
                  <a:schemeClr val="bg2"/>
                </a:solidFill>
              </a:rPr>
              <a:t>Imperative to prevent conflicts. </a:t>
            </a:r>
          </a:p>
          <a:p>
            <a:pPr marL="342900" indent="-342900">
              <a:lnSpc>
                <a:spcPct val="110000"/>
              </a:lnSpc>
              <a:spcBef>
                <a:spcPts val="600"/>
              </a:spcBef>
              <a:spcAft>
                <a:spcPts val="1200"/>
              </a:spcAft>
              <a:buFont typeface="Arial" panose="020B0604020202020204" pitchFamily="34" charset="0"/>
              <a:buChar char="•"/>
            </a:pPr>
            <a:r>
              <a:rPr lang="en-US" sz="2600" dirty="0">
                <a:solidFill>
                  <a:schemeClr val="bg2"/>
                </a:solidFill>
              </a:rPr>
              <a:t>Mitigate the adverse consequences of conflicts through limiting the loss of human and physical capital, and trying to maintain well-functioning institutions.</a:t>
            </a:r>
          </a:p>
          <a:p>
            <a:pPr marL="342900" indent="-342900">
              <a:lnSpc>
                <a:spcPct val="110000"/>
              </a:lnSpc>
              <a:spcBef>
                <a:spcPts val="600"/>
              </a:spcBef>
              <a:spcAft>
                <a:spcPts val="1200"/>
              </a:spcAft>
              <a:buFont typeface="Arial" panose="020B0604020202020204" pitchFamily="34" charset="0"/>
              <a:buChar char="•"/>
            </a:pPr>
            <a:r>
              <a:rPr lang="en-US" sz="2600" dirty="0">
                <a:solidFill>
                  <a:schemeClr val="bg2"/>
                </a:solidFill>
              </a:rPr>
              <a:t>Well-targeted and coordinated humanitarian aid and concessional external assistance to both the countries involved in conflict and those facing spillover effects can provide relief and create room to respond.</a:t>
            </a:r>
          </a:p>
          <a:p>
            <a:pPr>
              <a:lnSpc>
                <a:spcPct val="110000"/>
              </a:lnSpc>
              <a:spcBef>
                <a:spcPts val="600"/>
              </a:spcBef>
              <a:spcAft>
                <a:spcPts val="1200"/>
              </a:spcAft>
            </a:pPr>
            <a:r>
              <a:rPr lang="en-US" dirty="0"/>
              <a:t>	</a:t>
            </a:r>
          </a:p>
          <a:p>
            <a:pPr marL="342900" indent="-342900">
              <a:lnSpc>
                <a:spcPct val="110000"/>
              </a:lnSpc>
              <a:spcBef>
                <a:spcPts val="600"/>
              </a:spcBef>
              <a:spcAft>
                <a:spcPts val="1200"/>
              </a:spcAft>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C1B66E0-A439-4AFD-A410-108F94882072}"/>
              </a:ext>
            </a:extLst>
          </p:cNvPr>
          <p:cNvSpPr>
            <a:spLocks noGrp="1"/>
          </p:cNvSpPr>
          <p:nvPr>
            <p:ph type="sldNum" sz="quarter" idx="12"/>
          </p:nvPr>
        </p:nvSpPr>
        <p:spPr/>
        <p:txBody>
          <a:bodyPr/>
          <a:lstStyle/>
          <a:p>
            <a:fld id="{76D12A18-B4BC-4CAC-89C0-976B61104C40}" type="slidenum">
              <a:rPr lang="en-US" smtClean="0"/>
              <a:t>32</a:t>
            </a:fld>
            <a:endParaRPr lang="en-US"/>
          </a:p>
        </p:txBody>
      </p:sp>
    </p:spTree>
    <p:extLst>
      <p:ext uri="{BB962C8B-B14F-4D97-AF65-F5344CB8AC3E}">
        <p14:creationId xmlns:p14="http://schemas.microsoft.com/office/powerpoint/2010/main" val="14640890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929284" y="365760"/>
            <a:ext cx="8748211" cy="69320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Uptick in conflict in recent years</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8" name="TBSource">
            <a:extLst>
              <a:ext uri="{FF2B5EF4-FFF2-40B4-BE49-F238E27FC236}">
                <a16:creationId xmlns:a16="http://schemas.microsoft.com/office/drawing/2014/main" id="{B96964E1-CA4B-4099-B2DC-E23E457355C7}"/>
              </a:ext>
            </a:extLst>
          </p:cNvPr>
          <p:cNvSpPr txBox="1">
            <a:spLocks noChangeArrowheads="1"/>
          </p:cNvSpPr>
          <p:nvPr/>
        </p:nvSpPr>
        <p:spPr bwMode="auto">
          <a:xfrm>
            <a:off x="914400" y="5852160"/>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9" name="TextBox 2">
            <a:extLst>
              <a:ext uri="{FF2B5EF4-FFF2-40B4-BE49-F238E27FC236}">
                <a16:creationId xmlns:a16="http://schemas.microsoft.com/office/drawing/2014/main" id="{4DC80599-B842-46E3-B203-AF255A778355}"/>
              </a:ext>
            </a:extLst>
          </p:cNvPr>
          <p:cNvSpPr txBox="1"/>
          <p:nvPr/>
        </p:nvSpPr>
        <p:spPr>
          <a:xfrm>
            <a:off x="914400" y="1463040"/>
            <a:ext cx="5155384" cy="331063"/>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Selected Regions: Share of Countries in Conflict </a:t>
            </a:r>
          </a:p>
        </p:txBody>
      </p:sp>
      <p:sp>
        <p:nvSpPr>
          <p:cNvPr id="10" name="TBSource">
            <a:extLst>
              <a:ext uri="{FF2B5EF4-FFF2-40B4-BE49-F238E27FC236}">
                <a16:creationId xmlns:a16="http://schemas.microsoft.com/office/drawing/2014/main" id="{FD82F5C5-3DFE-4CA9-AA22-7D4224C5AC0C}"/>
              </a:ext>
            </a:extLst>
          </p:cNvPr>
          <p:cNvSpPr txBox="1">
            <a:spLocks noChangeArrowheads="1"/>
          </p:cNvSpPr>
          <p:nvPr/>
        </p:nvSpPr>
        <p:spPr bwMode="auto">
          <a:xfrm>
            <a:off x="6400800" y="1463040"/>
            <a:ext cx="4244119" cy="373925"/>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a:t>Number of Countries in Conflict</a:t>
            </a:r>
          </a:p>
        </p:txBody>
      </p:sp>
      <p:sp>
        <p:nvSpPr>
          <p:cNvPr id="6" name="Slide Number Placeholder 5">
            <a:extLst>
              <a:ext uri="{FF2B5EF4-FFF2-40B4-BE49-F238E27FC236}">
                <a16:creationId xmlns:a16="http://schemas.microsoft.com/office/drawing/2014/main" id="{8AEC8AA3-DA0F-4A77-A65C-221D9A312307}"/>
              </a:ext>
            </a:extLst>
          </p:cNvPr>
          <p:cNvSpPr>
            <a:spLocks noGrp="1"/>
          </p:cNvSpPr>
          <p:nvPr>
            <p:ph type="sldNum" sz="quarter" idx="12"/>
          </p:nvPr>
        </p:nvSpPr>
        <p:spPr/>
        <p:txBody>
          <a:bodyPr/>
          <a:lstStyle/>
          <a:p>
            <a:fld id="{76D12A18-B4BC-4CAC-89C0-976B61104C40}" type="slidenum">
              <a:rPr lang="en-US" smtClean="0"/>
              <a:t>4</a:t>
            </a:fld>
            <a:endParaRPr lang="en-US"/>
          </a:p>
        </p:txBody>
      </p:sp>
      <p:pic>
        <p:nvPicPr>
          <p:cNvPr id="7" name="Picture 6">
            <a:extLst>
              <a:ext uri="{FF2B5EF4-FFF2-40B4-BE49-F238E27FC236}">
                <a16:creationId xmlns:a16="http://schemas.microsoft.com/office/drawing/2014/main" id="{10FC0546-7AB8-449F-8A62-21D912C15B90}"/>
              </a:ext>
            </a:extLst>
          </p:cNvPr>
          <p:cNvPicPr>
            <a:picLocks noChangeAspect="1"/>
          </p:cNvPicPr>
          <p:nvPr/>
        </p:nvPicPr>
        <p:blipFill>
          <a:blip r:embed="rId3"/>
          <a:stretch>
            <a:fillRect/>
          </a:stretch>
        </p:blipFill>
        <p:spPr>
          <a:xfrm>
            <a:off x="914400" y="1937515"/>
            <a:ext cx="4939296" cy="3469071"/>
          </a:xfrm>
          <a:prstGeom prst="rect">
            <a:avLst/>
          </a:prstGeom>
        </p:spPr>
      </p:pic>
      <p:pic>
        <p:nvPicPr>
          <p:cNvPr id="11" name="Picture 10">
            <a:extLst>
              <a:ext uri="{FF2B5EF4-FFF2-40B4-BE49-F238E27FC236}">
                <a16:creationId xmlns:a16="http://schemas.microsoft.com/office/drawing/2014/main" id="{BFCE2AB6-2EDD-4A88-A870-757D91569C4E}"/>
              </a:ext>
            </a:extLst>
          </p:cNvPr>
          <p:cNvPicPr>
            <a:picLocks noChangeAspect="1"/>
          </p:cNvPicPr>
          <p:nvPr/>
        </p:nvPicPr>
        <p:blipFill>
          <a:blip r:embed="rId4"/>
          <a:stretch>
            <a:fillRect/>
          </a:stretch>
        </p:blipFill>
        <p:spPr>
          <a:xfrm>
            <a:off x="6335681" y="1937515"/>
            <a:ext cx="4876802" cy="3425180"/>
          </a:xfrm>
          <a:prstGeom prst="rect">
            <a:avLst/>
          </a:prstGeom>
        </p:spPr>
      </p:pic>
    </p:spTree>
    <p:extLst>
      <p:ext uri="{BB962C8B-B14F-4D97-AF65-F5344CB8AC3E}">
        <p14:creationId xmlns:p14="http://schemas.microsoft.com/office/powerpoint/2010/main" val="41121765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3E9-0D9A-4F3E-90B0-132BA7EAFE4B}"/>
              </a:ext>
            </a:extLst>
          </p:cNvPr>
          <p:cNvSpPr txBox="1">
            <a:spLocks/>
          </p:cNvSpPr>
          <p:nvPr/>
        </p:nvSpPr>
        <p:spPr>
          <a:xfrm>
            <a:off x="1702676" y="365760"/>
            <a:ext cx="9142108" cy="7265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What do we do?</a:t>
            </a:r>
          </a:p>
        </p:txBody>
      </p:sp>
      <p:sp>
        <p:nvSpPr>
          <p:cNvPr id="5" name="Content Placeholder 2">
            <a:extLst>
              <a:ext uri="{FF2B5EF4-FFF2-40B4-BE49-F238E27FC236}">
                <a16:creationId xmlns:a16="http://schemas.microsoft.com/office/drawing/2014/main" id="{80F300DB-ED11-414E-B60D-66E17A9E167E}"/>
              </a:ext>
            </a:extLst>
          </p:cNvPr>
          <p:cNvSpPr txBox="1">
            <a:spLocks/>
          </p:cNvSpPr>
          <p:nvPr/>
        </p:nvSpPr>
        <p:spPr>
          <a:xfrm>
            <a:off x="493776" y="1254101"/>
            <a:ext cx="11545824" cy="484216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3200" dirty="0">
                <a:solidFill>
                  <a:schemeClr val="bg2"/>
                </a:solidFill>
              </a:rPr>
              <a:t> Explore the economic consequences of conflicts in SSA:</a:t>
            </a:r>
          </a:p>
          <a:p>
            <a:pPr>
              <a:lnSpc>
                <a:spcPct val="50000"/>
              </a:lnSpc>
              <a:spcBef>
                <a:spcPts val="0"/>
              </a:spcBef>
              <a:spcAft>
                <a:spcPts val="0"/>
              </a:spcAft>
              <a:buClrTx/>
              <a:buFont typeface="Arial" panose="020B0604020202020204" pitchFamily="34" charset="0"/>
              <a:buChar char="•"/>
            </a:pPr>
            <a:endParaRPr lang="en-US" sz="3200" dirty="0">
              <a:solidFill>
                <a:schemeClr val="bg2"/>
              </a:solidFill>
            </a:endParaRPr>
          </a:p>
          <a:p>
            <a:pPr lvl="2">
              <a:lnSpc>
                <a:spcPct val="120000"/>
              </a:lnSpc>
              <a:buClrTx/>
              <a:buFont typeface="Wingdings" panose="05000000000000000000" pitchFamily="2" charset="2"/>
              <a:buChar char="§"/>
            </a:pPr>
            <a:r>
              <a:rPr lang="en-US" sz="2800" dirty="0">
                <a:solidFill>
                  <a:schemeClr val="bg2"/>
                </a:solidFill>
              </a:rPr>
              <a:t> Trends in conflict</a:t>
            </a:r>
          </a:p>
          <a:p>
            <a:pPr lvl="2">
              <a:lnSpc>
                <a:spcPct val="120000"/>
              </a:lnSpc>
              <a:buClrTx/>
              <a:buFont typeface="Wingdings" panose="05000000000000000000" pitchFamily="2" charset="2"/>
              <a:buChar char="§"/>
            </a:pPr>
            <a:r>
              <a:rPr lang="en-US" sz="2800" dirty="0">
                <a:solidFill>
                  <a:schemeClr val="bg2"/>
                </a:solidFill>
              </a:rPr>
              <a:t> Impact of conflict on macroeconomic growth</a:t>
            </a:r>
          </a:p>
          <a:p>
            <a:pPr lvl="2">
              <a:lnSpc>
                <a:spcPct val="120000"/>
              </a:lnSpc>
              <a:buClrTx/>
              <a:buFont typeface="Wingdings" panose="05000000000000000000" pitchFamily="2" charset="2"/>
              <a:buChar char="§"/>
            </a:pPr>
            <a:r>
              <a:rPr lang="en-US" sz="2800" dirty="0">
                <a:solidFill>
                  <a:schemeClr val="bg2"/>
                </a:solidFill>
              </a:rPr>
              <a:t> Channels through which conflict affects growth</a:t>
            </a:r>
          </a:p>
          <a:p>
            <a:pPr lvl="2">
              <a:lnSpc>
                <a:spcPct val="120000"/>
              </a:lnSpc>
              <a:buClrTx/>
              <a:buFont typeface="Wingdings" panose="05000000000000000000" pitchFamily="2" charset="2"/>
              <a:buChar char="§"/>
            </a:pPr>
            <a:r>
              <a:rPr lang="en-US" sz="2800" dirty="0">
                <a:solidFill>
                  <a:schemeClr val="bg2"/>
                </a:solidFill>
              </a:rPr>
              <a:t> Localized and spillover effects of conflict using nightlights data</a:t>
            </a:r>
          </a:p>
          <a:p>
            <a:pPr lvl="2">
              <a:lnSpc>
                <a:spcPct val="120000"/>
              </a:lnSpc>
              <a:buClrTx/>
              <a:buFont typeface="Wingdings" panose="05000000000000000000" pitchFamily="2" charset="2"/>
              <a:buChar char="§"/>
            </a:pPr>
            <a:r>
              <a:rPr lang="en-US" sz="2800" dirty="0">
                <a:solidFill>
                  <a:schemeClr val="bg2"/>
                </a:solidFill>
              </a:rPr>
              <a:t> Fiscal implications of conflict</a:t>
            </a:r>
          </a:p>
        </p:txBody>
      </p:sp>
      <p:sp>
        <p:nvSpPr>
          <p:cNvPr id="3" name="Slide Number Placeholder 2">
            <a:extLst>
              <a:ext uri="{FF2B5EF4-FFF2-40B4-BE49-F238E27FC236}">
                <a16:creationId xmlns:a16="http://schemas.microsoft.com/office/drawing/2014/main" id="{AFB987C3-E41B-4BD9-855B-0B40321EE2C8}"/>
              </a:ext>
            </a:extLst>
          </p:cNvPr>
          <p:cNvSpPr>
            <a:spLocks noGrp="1"/>
          </p:cNvSpPr>
          <p:nvPr>
            <p:ph type="sldNum" sz="quarter" idx="12"/>
          </p:nvPr>
        </p:nvSpPr>
        <p:spPr/>
        <p:txBody>
          <a:bodyPr/>
          <a:lstStyle/>
          <a:p>
            <a:fld id="{76D12A18-B4BC-4CAC-89C0-976B61104C40}" type="slidenum">
              <a:rPr lang="en-US" smtClean="0"/>
              <a:t>5</a:t>
            </a:fld>
            <a:endParaRPr lang="en-US"/>
          </a:p>
        </p:txBody>
      </p:sp>
    </p:spTree>
    <p:extLst>
      <p:ext uri="{BB962C8B-B14F-4D97-AF65-F5344CB8AC3E}">
        <p14:creationId xmlns:p14="http://schemas.microsoft.com/office/powerpoint/2010/main" val="28567194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a:bodyPr>
          <a:lstStyle/>
          <a:p>
            <a:r>
              <a:rPr lang="en-US" sz="7200" cap="small" dirty="0">
                <a:solidFill>
                  <a:schemeClr val="tx1">
                    <a:lumMod val="75000"/>
                    <a:lumOff val="25000"/>
                  </a:schemeClr>
                </a:solidFill>
              </a:rPr>
              <a:t>Stylized Facts</a:t>
            </a:r>
          </a:p>
        </p:txBody>
      </p:sp>
    </p:spTree>
    <p:extLst>
      <p:ext uri="{BB962C8B-B14F-4D97-AF65-F5344CB8AC3E}">
        <p14:creationId xmlns:p14="http://schemas.microsoft.com/office/powerpoint/2010/main" val="18594030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758462" y="123390"/>
            <a:ext cx="10732242" cy="102849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Increase in conflict intensity, though still below the 1990s</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6" name="TBSource">
            <a:extLst>
              <a:ext uri="{FF2B5EF4-FFF2-40B4-BE49-F238E27FC236}">
                <a16:creationId xmlns:a16="http://schemas.microsoft.com/office/drawing/2014/main" id="{AB3AF820-F7D9-4CF2-A8D2-E9230FF781B4}"/>
              </a:ext>
            </a:extLst>
          </p:cNvPr>
          <p:cNvSpPr txBox="1">
            <a:spLocks noChangeArrowheads="1"/>
          </p:cNvSpPr>
          <p:nvPr/>
        </p:nvSpPr>
        <p:spPr bwMode="auto">
          <a:xfrm>
            <a:off x="1084983" y="1332546"/>
            <a:ext cx="4003949" cy="333703"/>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a:t>Total Conflict-Related Deaths</a:t>
            </a:r>
          </a:p>
        </p:txBody>
      </p:sp>
      <p:sp>
        <p:nvSpPr>
          <p:cNvPr id="8" name="TBSource">
            <a:extLst>
              <a:ext uri="{FF2B5EF4-FFF2-40B4-BE49-F238E27FC236}">
                <a16:creationId xmlns:a16="http://schemas.microsoft.com/office/drawing/2014/main" id="{391208FA-2800-441C-A0FA-E440E34381B8}"/>
              </a:ext>
            </a:extLst>
          </p:cNvPr>
          <p:cNvSpPr txBox="1">
            <a:spLocks noChangeArrowheads="1"/>
          </p:cNvSpPr>
          <p:nvPr/>
        </p:nvSpPr>
        <p:spPr bwMode="auto">
          <a:xfrm>
            <a:off x="858628" y="5852160"/>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9" name="TBSource">
            <a:extLst>
              <a:ext uri="{FF2B5EF4-FFF2-40B4-BE49-F238E27FC236}">
                <a16:creationId xmlns:a16="http://schemas.microsoft.com/office/drawing/2014/main" id="{5DB42B8B-E54A-45A5-819D-6D7019EF491E}"/>
              </a:ext>
            </a:extLst>
          </p:cNvPr>
          <p:cNvSpPr txBox="1">
            <a:spLocks noChangeArrowheads="1"/>
          </p:cNvSpPr>
          <p:nvPr/>
        </p:nvSpPr>
        <p:spPr bwMode="auto">
          <a:xfrm>
            <a:off x="5787535" y="1332546"/>
            <a:ext cx="6096617" cy="45719"/>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Sub-Saharan Africa: Countries in High-Intensity Conflict</a:t>
            </a:r>
          </a:p>
        </p:txBody>
      </p:sp>
      <p:sp>
        <p:nvSpPr>
          <p:cNvPr id="4" name="Slide Number Placeholder 3">
            <a:extLst>
              <a:ext uri="{FF2B5EF4-FFF2-40B4-BE49-F238E27FC236}">
                <a16:creationId xmlns:a16="http://schemas.microsoft.com/office/drawing/2014/main" id="{E38D193E-339D-4B75-88A4-A632A2A52F81}"/>
              </a:ext>
            </a:extLst>
          </p:cNvPr>
          <p:cNvSpPr>
            <a:spLocks noGrp="1"/>
          </p:cNvSpPr>
          <p:nvPr>
            <p:ph type="sldNum" sz="quarter" idx="12"/>
          </p:nvPr>
        </p:nvSpPr>
        <p:spPr/>
        <p:txBody>
          <a:bodyPr/>
          <a:lstStyle/>
          <a:p>
            <a:fld id="{76D12A18-B4BC-4CAC-89C0-976B61104C40}" type="slidenum">
              <a:rPr lang="en-US" smtClean="0"/>
              <a:t>7</a:t>
            </a:fld>
            <a:endParaRPr lang="en-US"/>
          </a:p>
        </p:txBody>
      </p:sp>
      <p:pic>
        <p:nvPicPr>
          <p:cNvPr id="10" name="Picture 9">
            <a:extLst>
              <a:ext uri="{FF2B5EF4-FFF2-40B4-BE49-F238E27FC236}">
                <a16:creationId xmlns:a16="http://schemas.microsoft.com/office/drawing/2014/main" id="{59C9366B-38EE-4D62-BD65-8285D79A426B}"/>
              </a:ext>
            </a:extLst>
          </p:cNvPr>
          <p:cNvPicPr>
            <a:picLocks noChangeAspect="1"/>
          </p:cNvPicPr>
          <p:nvPr/>
        </p:nvPicPr>
        <p:blipFill>
          <a:blip r:embed="rId3"/>
          <a:stretch>
            <a:fillRect/>
          </a:stretch>
        </p:blipFill>
        <p:spPr>
          <a:xfrm>
            <a:off x="343759" y="1870759"/>
            <a:ext cx="5225142" cy="3657600"/>
          </a:xfrm>
          <a:prstGeom prst="rect">
            <a:avLst/>
          </a:prstGeom>
        </p:spPr>
      </p:pic>
      <p:pic>
        <p:nvPicPr>
          <p:cNvPr id="11" name="Picture 10">
            <a:extLst>
              <a:ext uri="{FF2B5EF4-FFF2-40B4-BE49-F238E27FC236}">
                <a16:creationId xmlns:a16="http://schemas.microsoft.com/office/drawing/2014/main" id="{199D7D11-8B8D-4F29-93E6-1D06B01FC315}"/>
              </a:ext>
            </a:extLst>
          </p:cNvPr>
          <p:cNvPicPr>
            <a:picLocks noChangeAspect="1"/>
          </p:cNvPicPr>
          <p:nvPr/>
        </p:nvPicPr>
        <p:blipFill>
          <a:blip r:embed="rId4"/>
          <a:stretch>
            <a:fillRect/>
          </a:stretch>
        </p:blipFill>
        <p:spPr>
          <a:xfrm>
            <a:off x="6060893" y="1870759"/>
            <a:ext cx="5225142" cy="3657600"/>
          </a:xfrm>
          <a:prstGeom prst="rect">
            <a:avLst/>
          </a:prstGeom>
        </p:spPr>
      </p:pic>
    </p:spTree>
    <p:extLst>
      <p:ext uri="{BB962C8B-B14F-4D97-AF65-F5344CB8AC3E}">
        <p14:creationId xmlns:p14="http://schemas.microsoft.com/office/powerpoint/2010/main" val="466343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627833" y="133438"/>
            <a:ext cx="10144056" cy="108932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Partly driven by an increase in violence in the Sahel region</a:t>
            </a:r>
          </a:p>
        </p:txBody>
      </p:sp>
      <p:sp>
        <p:nvSpPr>
          <p:cNvPr id="3" name="Content Placeholder 2">
            <a:extLst>
              <a:ext uri="{FF2B5EF4-FFF2-40B4-BE49-F238E27FC236}">
                <a16:creationId xmlns:a16="http://schemas.microsoft.com/office/drawing/2014/main" id="{01495509-A46C-44AA-B976-B3574C1D282C}"/>
              </a:ext>
            </a:extLst>
          </p:cNvPr>
          <p:cNvSpPr txBox="1">
            <a:spLocks/>
          </p:cNvSpPr>
          <p:nvPr/>
        </p:nvSpPr>
        <p:spPr>
          <a:xfrm>
            <a:off x="599209" y="1103513"/>
            <a:ext cx="4581774" cy="48920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7" name="TBSource">
            <a:extLst>
              <a:ext uri="{FF2B5EF4-FFF2-40B4-BE49-F238E27FC236}">
                <a16:creationId xmlns:a16="http://schemas.microsoft.com/office/drawing/2014/main" id="{94A2EC35-1FCC-46C1-91A8-00788BBA4288}"/>
              </a:ext>
            </a:extLst>
          </p:cNvPr>
          <p:cNvSpPr txBox="1">
            <a:spLocks noChangeArrowheads="1"/>
          </p:cNvSpPr>
          <p:nvPr/>
        </p:nvSpPr>
        <p:spPr bwMode="auto">
          <a:xfrm>
            <a:off x="420111" y="1505632"/>
            <a:ext cx="5140401" cy="334651"/>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dirty="0"/>
              <a:t>Sahel Region: Conflict-Related Deaths</a:t>
            </a:r>
          </a:p>
        </p:txBody>
      </p:sp>
      <p:sp>
        <p:nvSpPr>
          <p:cNvPr id="8" name="TBSource">
            <a:extLst>
              <a:ext uri="{FF2B5EF4-FFF2-40B4-BE49-F238E27FC236}">
                <a16:creationId xmlns:a16="http://schemas.microsoft.com/office/drawing/2014/main" id="{A4E2D227-BB56-401D-9A6A-84B0546445CC}"/>
              </a:ext>
            </a:extLst>
          </p:cNvPr>
          <p:cNvSpPr txBox="1">
            <a:spLocks noChangeArrowheads="1"/>
          </p:cNvSpPr>
          <p:nvPr/>
        </p:nvSpPr>
        <p:spPr bwMode="auto">
          <a:xfrm>
            <a:off x="6275098" y="1463040"/>
            <a:ext cx="5496791" cy="419837"/>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lgn="ctr">
              <a:defRPr sz="1600" b="1" i="0" u="none" strike="noStrike" baseline="0">
                <a:solidFill>
                  <a:srgbClr val="000000"/>
                </a:solidFill>
                <a:latin typeface="Century Schoolbook (Headings)"/>
                <a:cs typeface="Aria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Distribution of Deaths in Sahel Region, 2011-17</a:t>
            </a:r>
          </a:p>
        </p:txBody>
      </p:sp>
      <p:sp>
        <p:nvSpPr>
          <p:cNvPr id="10" name="TBSource">
            <a:extLst>
              <a:ext uri="{FF2B5EF4-FFF2-40B4-BE49-F238E27FC236}">
                <a16:creationId xmlns:a16="http://schemas.microsoft.com/office/drawing/2014/main" id="{1A0FCD58-5382-4E4E-8F3F-AC68C72DF6FF}"/>
              </a:ext>
            </a:extLst>
          </p:cNvPr>
          <p:cNvSpPr txBox="1">
            <a:spLocks noChangeArrowheads="1"/>
          </p:cNvSpPr>
          <p:nvPr/>
        </p:nvSpPr>
        <p:spPr bwMode="auto">
          <a:xfrm>
            <a:off x="914400" y="5852160"/>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4" name="Slide Number Placeholder 3">
            <a:extLst>
              <a:ext uri="{FF2B5EF4-FFF2-40B4-BE49-F238E27FC236}">
                <a16:creationId xmlns:a16="http://schemas.microsoft.com/office/drawing/2014/main" id="{E313C0B4-973E-4046-BF6A-56B50C826C34}"/>
              </a:ext>
            </a:extLst>
          </p:cNvPr>
          <p:cNvSpPr>
            <a:spLocks noGrp="1"/>
          </p:cNvSpPr>
          <p:nvPr>
            <p:ph type="sldNum" sz="quarter" idx="12"/>
          </p:nvPr>
        </p:nvSpPr>
        <p:spPr/>
        <p:txBody>
          <a:bodyPr/>
          <a:lstStyle/>
          <a:p>
            <a:fld id="{76D12A18-B4BC-4CAC-89C0-976B61104C40}" type="slidenum">
              <a:rPr lang="en-US" smtClean="0"/>
              <a:t>8</a:t>
            </a:fld>
            <a:endParaRPr lang="en-US"/>
          </a:p>
        </p:txBody>
      </p:sp>
      <p:pic>
        <p:nvPicPr>
          <p:cNvPr id="6" name="Picture 5">
            <a:extLst>
              <a:ext uri="{FF2B5EF4-FFF2-40B4-BE49-F238E27FC236}">
                <a16:creationId xmlns:a16="http://schemas.microsoft.com/office/drawing/2014/main" id="{02DCECC5-7441-40BC-B5DD-6E0BDC755EF8}"/>
              </a:ext>
            </a:extLst>
          </p:cNvPr>
          <p:cNvPicPr>
            <a:picLocks noChangeAspect="1"/>
          </p:cNvPicPr>
          <p:nvPr/>
        </p:nvPicPr>
        <p:blipFill>
          <a:blip r:embed="rId3"/>
          <a:stretch>
            <a:fillRect/>
          </a:stretch>
        </p:blipFill>
        <p:spPr>
          <a:xfrm>
            <a:off x="324579" y="1987731"/>
            <a:ext cx="5225143" cy="3657600"/>
          </a:xfrm>
          <a:prstGeom prst="rect">
            <a:avLst/>
          </a:prstGeom>
        </p:spPr>
      </p:pic>
      <p:pic>
        <p:nvPicPr>
          <p:cNvPr id="9" name="Picture 8">
            <a:extLst>
              <a:ext uri="{FF2B5EF4-FFF2-40B4-BE49-F238E27FC236}">
                <a16:creationId xmlns:a16="http://schemas.microsoft.com/office/drawing/2014/main" id="{EFC86E3B-F60D-4354-8144-05A6B6D2E605}"/>
              </a:ext>
            </a:extLst>
          </p:cNvPr>
          <p:cNvPicPr>
            <a:picLocks noChangeAspect="1"/>
          </p:cNvPicPr>
          <p:nvPr/>
        </p:nvPicPr>
        <p:blipFill>
          <a:blip r:embed="rId4"/>
          <a:stretch>
            <a:fillRect/>
          </a:stretch>
        </p:blipFill>
        <p:spPr>
          <a:xfrm>
            <a:off x="6085610" y="1987731"/>
            <a:ext cx="5225141" cy="3657600"/>
          </a:xfrm>
          <a:prstGeom prst="rect">
            <a:avLst/>
          </a:prstGeom>
        </p:spPr>
      </p:pic>
    </p:spTree>
    <p:extLst>
      <p:ext uri="{BB962C8B-B14F-4D97-AF65-F5344CB8AC3E}">
        <p14:creationId xmlns:p14="http://schemas.microsoft.com/office/powerpoint/2010/main" val="26865054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EEF8-C93E-461C-92BF-FDF4A763DE0E}"/>
              </a:ext>
            </a:extLst>
          </p:cNvPr>
          <p:cNvSpPr txBox="1">
            <a:spLocks/>
          </p:cNvSpPr>
          <p:nvPr/>
        </p:nvSpPr>
        <p:spPr>
          <a:xfrm>
            <a:off x="1778558" y="133438"/>
            <a:ext cx="9853436" cy="106537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cap="small" dirty="0"/>
              <a:t>Overall conflict prevalence has declined…</a:t>
            </a:r>
          </a:p>
        </p:txBody>
      </p:sp>
      <p:sp>
        <p:nvSpPr>
          <p:cNvPr id="9" name="TextBox 5">
            <a:extLst>
              <a:ext uri="{FF2B5EF4-FFF2-40B4-BE49-F238E27FC236}">
                <a16:creationId xmlns:a16="http://schemas.microsoft.com/office/drawing/2014/main" id="{E8CDC01B-D71A-4A28-860C-41298A43EDE9}"/>
              </a:ext>
            </a:extLst>
          </p:cNvPr>
          <p:cNvSpPr txBox="1"/>
          <p:nvPr/>
        </p:nvSpPr>
        <p:spPr>
          <a:xfrm>
            <a:off x="7187083" y="2475730"/>
            <a:ext cx="2809136" cy="326104"/>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Geographic Regions</a:t>
            </a:r>
          </a:p>
        </p:txBody>
      </p:sp>
      <p:sp>
        <p:nvSpPr>
          <p:cNvPr id="11" name="TextBox 8">
            <a:extLst>
              <a:ext uri="{FF2B5EF4-FFF2-40B4-BE49-F238E27FC236}">
                <a16:creationId xmlns:a16="http://schemas.microsoft.com/office/drawing/2014/main" id="{C8EC9C29-8527-4E6F-A72A-ADA5DE0086DE}"/>
              </a:ext>
            </a:extLst>
          </p:cNvPr>
          <p:cNvSpPr txBox="1"/>
          <p:nvPr/>
        </p:nvSpPr>
        <p:spPr>
          <a:xfrm>
            <a:off x="758979" y="1463040"/>
            <a:ext cx="10717540" cy="292099"/>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Sub-Saharan Africa: Share of Conflict Countries by  Geographic Region and Economic Classification </a:t>
            </a:r>
          </a:p>
        </p:txBody>
      </p:sp>
      <p:sp>
        <p:nvSpPr>
          <p:cNvPr id="13" name="TextBox 6">
            <a:extLst>
              <a:ext uri="{FF2B5EF4-FFF2-40B4-BE49-F238E27FC236}">
                <a16:creationId xmlns:a16="http://schemas.microsoft.com/office/drawing/2014/main" id="{DDF9EE5C-259F-49B3-9EBA-3E7CFF44D173}"/>
              </a:ext>
            </a:extLst>
          </p:cNvPr>
          <p:cNvSpPr txBox="1"/>
          <p:nvPr/>
        </p:nvSpPr>
        <p:spPr>
          <a:xfrm>
            <a:off x="960258" y="2461717"/>
            <a:ext cx="3120306" cy="324737"/>
          </a:xfrm>
          <a:prstGeom prst="rect">
            <a:avLst/>
          </a:prstGeom>
          <a:solidFill>
            <a:sysClr val="window" lastClr="FFFFFF"/>
          </a:solidFill>
          <a:ln w="9525">
            <a:noFill/>
            <a:miter lim="800000"/>
            <a:headEnd/>
            <a:tailEnd/>
          </a:ln>
        </p:spPr>
        <p:txBody>
          <a:bodyPr wrap="square" lIns="45720" tIns="36576" rIns="0" bIns="0" anchor="t" upright="1"/>
          <a:lstStyle>
            <a:defPPr>
              <a:defRPr lang="en-US"/>
            </a:defPPr>
            <a:lvl1pPr indent="0">
              <a:defRPr sz="1600" b="1" i="0" u="none" strike="noStrike" baseline="0">
                <a:solidFill>
                  <a:srgbClr val="000000"/>
                </a:solidFill>
                <a:latin typeface="Century Schoolbook (Headings)"/>
                <a:cs typeface="Arial"/>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n-US" dirty="0"/>
              <a:t>Economic Classification </a:t>
            </a:r>
          </a:p>
        </p:txBody>
      </p:sp>
      <p:sp>
        <p:nvSpPr>
          <p:cNvPr id="14" name="TBSource">
            <a:extLst>
              <a:ext uri="{FF2B5EF4-FFF2-40B4-BE49-F238E27FC236}">
                <a16:creationId xmlns:a16="http://schemas.microsoft.com/office/drawing/2014/main" id="{5AD4BF60-984C-42BE-902E-B6BAEDCAD06B}"/>
              </a:ext>
            </a:extLst>
          </p:cNvPr>
          <p:cNvSpPr txBox="1">
            <a:spLocks noChangeArrowheads="1"/>
          </p:cNvSpPr>
          <p:nvPr/>
        </p:nvSpPr>
        <p:spPr bwMode="auto">
          <a:xfrm>
            <a:off x="603504" y="5646057"/>
            <a:ext cx="3833814" cy="263772"/>
          </a:xfrm>
          <a:prstGeom prst="rect">
            <a:avLst/>
          </a:prstGeom>
          <a:solidFill>
            <a:sysClr val="window" lastClr="FFFFFF"/>
          </a:solid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dirty="0">
                <a:solidFill>
                  <a:srgbClr val="000000"/>
                </a:solidFill>
                <a:latin typeface="Century Schoolbook (Headings)"/>
                <a:cs typeface="Arial"/>
              </a:rPr>
              <a:t>Sources: Uppsala GED and IMF Staff Calculations</a:t>
            </a:r>
          </a:p>
        </p:txBody>
      </p:sp>
      <p:sp>
        <p:nvSpPr>
          <p:cNvPr id="3" name="Slide Number Placeholder 2">
            <a:extLst>
              <a:ext uri="{FF2B5EF4-FFF2-40B4-BE49-F238E27FC236}">
                <a16:creationId xmlns:a16="http://schemas.microsoft.com/office/drawing/2014/main" id="{E870D55E-C379-4B96-B220-6B0CA20EA18B}"/>
              </a:ext>
            </a:extLst>
          </p:cNvPr>
          <p:cNvSpPr>
            <a:spLocks noGrp="1"/>
          </p:cNvSpPr>
          <p:nvPr>
            <p:ph type="sldNum" sz="quarter" idx="12"/>
          </p:nvPr>
        </p:nvSpPr>
        <p:spPr/>
        <p:txBody>
          <a:bodyPr/>
          <a:lstStyle/>
          <a:p>
            <a:fld id="{76D12A18-B4BC-4CAC-89C0-976B61104C40}" type="slidenum">
              <a:rPr lang="en-US" smtClean="0"/>
              <a:t>9</a:t>
            </a:fld>
            <a:endParaRPr lang="en-US"/>
          </a:p>
        </p:txBody>
      </p:sp>
      <p:pic>
        <p:nvPicPr>
          <p:cNvPr id="5" name="Picture 4">
            <a:extLst>
              <a:ext uri="{FF2B5EF4-FFF2-40B4-BE49-F238E27FC236}">
                <a16:creationId xmlns:a16="http://schemas.microsoft.com/office/drawing/2014/main" id="{4C207432-ADC7-47E5-B077-03CE1DABD1A9}"/>
              </a:ext>
            </a:extLst>
          </p:cNvPr>
          <p:cNvPicPr>
            <a:picLocks noChangeAspect="1"/>
          </p:cNvPicPr>
          <p:nvPr/>
        </p:nvPicPr>
        <p:blipFill>
          <a:blip r:embed="rId3"/>
          <a:stretch>
            <a:fillRect/>
          </a:stretch>
        </p:blipFill>
        <p:spPr>
          <a:xfrm>
            <a:off x="248441" y="2981820"/>
            <a:ext cx="5681917" cy="1957113"/>
          </a:xfrm>
          <a:prstGeom prst="rect">
            <a:avLst/>
          </a:prstGeom>
        </p:spPr>
      </p:pic>
      <p:pic>
        <p:nvPicPr>
          <p:cNvPr id="12" name="Picture 11">
            <a:extLst>
              <a:ext uri="{FF2B5EF4-FFF2-40B4-BE49-F238E27FC236}">
                <a16:creationId xmlns:a16="http://schemas.microsoft.com/office/drawing/2014/main" id="{A06F78E1-B7DF-4499-8882-EAC70D1DD170}"/>
              </a:ext>
            </a:extLst>
          </p:cNvPr>
          <p:cNvPicPr>
            <a:picLocks noChangeAspect="1"/>
          </p:cNvPicPr>
          <p:nvPr/>
        </p:nvPicPr>
        <p:blipFill>
          <a:blip r:embed="rId4"/>
          <a:stretch>
            <a:fillRect/>
          </a:stretch>
        </p:blipFill>
        <p:spPr>
          <a:xfrm>
            <a:off x="6568518" y="2981819"/>
            <a:ext cx="5063478" cy="1957113"/>
          </a:xfrm>
          <a:prstGeom prst="rect">
            <a:avLst/>
          </a:prstGeom>
        </p:spPr>
      </p:pic>
    </p:spTree>
    <p:extLst>
      <p:ext uri="{BB962C8B-B14F-4D97-AF65-F5344CB8AC3E}">
        <p14:creationId xmlns:p14="http://schemas.microsoft.com/office/powerpoint/2010/main" val="1665130007"/>
      </p:ext>
    </p:extLst>
  </p:cSld>
  <p:clrMapOvr>
    <a:masterClrMapping/>
  </p:clrMapOvr>
  <p:transition>
    <p:fade/>
  </p:transition>
</p:sld>
</file>

<file path=ppt/theme/theme1.xml><?xml version="1.0" encoding="utf-8"?>
<a:theme xmlns:a="http://schemas.openxmlformats.org/drawingml/2006/main" name="Theme1">
  <a:themeElements>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fontScheme name="Global">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F649C25-E158-43A0-9BDB-3FA3839E3086}" vid="{F14DA4CC-4239-4902-8F7F-992C441332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3420</Words>
  <Application>Microsoft Office PowerPoint</Application>
  <PresentationFormat>Widescreen</PresentationFormat>
  <Paragraphs>323</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 Unicode MS</vt:lpstr>
      <vt:lpstr>Century Schoolbook (Headings)</vt:lpstr>
      <vt:lpstr>arial</vt:lpstr>
      <vt:lpstr>arial</vt:lpstr>
      <vt:lpstr>Calibri</vt:lpstr>
      <vt:lpstr>Tahoma</vt:lpstr>
      <vt:lpstr>Times New Roman</vt:lpstr>
      <vt:lpstr>Verdana</vt:lpstr>
      <vt:lpstr>Wingdings</vt:lpstr>
      <vt:lpstr>Theme1</vt:lpstr>
      <vt:lpstr>The Economic Consequences of Conflict   </vt:lpstr>
      <vt:lpstr>Context</vt:lpstr>
      <vt:lpstr>PowerPoint Presentation</vt:lpstr>
      <vt:lpstr>PowerPoint Presentation</vt:lpstr>
      <vt:lpstr>PowerPoint Presentation</vt:lpstr>
      <vt:lpstr>Stylized Facts</vt:lpstr>
      <vt:lpstr>PowerPoint Presentation</vt:lpstr>
      <vt:lpstr>PowerPoint Presentation</vt:lpstr>
      <vt:lpstr>PowerPoint Presentation</vt:lpstr>
      <vt:lpstr>PowerPoint Presentation</vt:lpstr>
      <vt:lpstr>PowerPoint Presentation</vt:lpstr>
      <vt:lpstr>PowerPoint Presentation</vt:lpstr>
      <vt:lpstr>Impact on Growth</vt:lpstr>
      <vt:lpstr>PowerPoint Presentation</vt:lpstr>
      <vt:lpstr>PowerPoint Presentation</vt:lpstr>
      <vt:lpstr>PowerPoint Presentation</vt:lpstr>
      <vt:lpstr>PowerPoint Presentation</vt:lpstr>
      <vt:lpstr>PowerPoint Presentation</vt:lpstr>
      <vt:lpstr>Channels</vt:lpstr>
      <vt:lpstr>PowerPoint Presentation</vt:lpstr>
      <vt:lpstr>PowerPoint Presentation</vt:lpstr>
      <vt:lpstr>Spatial impact through night-light data</vt:lpstr>
      <vt:lpstr>PowerPoint Presentation</vt:lpstr>
      <vt:lpstr>PowerPoint Presentation</vt:lpstr>
      <vt:lpstr>PowerPoint Presentation</vt:lpstr>
      <vt:lpstr>Fiscal Implications</vt:lpstr>
      <vt:lpstr>PowerPoint Presentation</vt:lpstr>
      <vt:lpstr>PowerPoint Presentation</vt:lpstr>
      <vt:lpstr>PowerPoint Presentation</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Consequences of Conflict   IMF Sub-Saharan Africa Regional Economic Outlook, April 2019</dc:title>
  <dc:creator>Chishawa, Petronella</dc:creator>
  <cp:lastModifiedBy>Imam, Patrick Amir</cp:lastModifiedBy>
  <cp:revision>10</cp:revision>
  <dcterms:created xsi:type="dcterms:W3CDTF">2019-05-15T10:00:51Z</dcterms:created>
  <dcterms:modified xsi:type="dcterms:W3CDTF">2019-07-02T19:24:52Z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iteId">
    <vt:lpwstr>8085fa43-302e-45bd-b171-a6648c3b6be7</vt:lpwstr>
  </property>
  <property fmtid="{D5CDD505-2E9C-101B-9397-08002B2CF9AE}" pid="4" name="MSIP_Label_0c07ed86-5dc5-4593-ad03-a8684b843815_Owner">
    <vt:lpwstr>PImam@IMF.ORG</vt:lpwstr>
  </property>
  <property fmtid="{D5CDD505-2E9C-101B-9397-08002B2CF9AE}" pid="5" name="MSIP_Label_0c07ed86-5dc5-4593-ad03-a8684b843815_SetDate">
    <vt:lpwstr>2019-07-02T19:24:20.0595410Z</vt:lpwstr>
  </property>
  <property fmtid="{D5CDD505-2E9C-101B-9397-08002B2CF9AE}" pid="6" name="MSIP_Label_0c07ed86-5dc5-4593-ad03-a8684b843815_Name">
    <vt:lpwstr>FOR OFFICIAL USE ONLY</vt:lpwstr>
  </property>
  <property fmtid="{D5CDD505-2E9C-101B-9397-08002B2CF9AE}" pid="7" name="MSIP_Label_0c07ed86-5dc5-4593-ad03-a8684b843815_Application">
    <vt:lpwstr>Microsoft Azure Information Protection</vt:lpwstr>
  </property>
  <property fmtid="{D5CDD505-2E9C-101B-9397-08002B2CF9AE}" pid="8" name="MSIP_Label_0c07ed86-5dc5-4593-ad03-a8684b843815_Extended_MSFT_Method">
    <vt:lpwstr>Automatic</vt:lpwstr>
  </property>
  <property fmtid="{D5CDD505-2E9C-101B-9397-08002B2CF9AE}" pid="9" name="Sensitivity">
    <vt:lpwstr>FOR OFFICIAL USE ONLY</vt:lpwstr>
  </property>
</Properties>
</file>