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charts/chartEx1.xml" ContentType="application/vnd.ms-office.chartex+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Ex2.xml" ContentType="application/vnd.ms-office.chartex+xml"/>
  <Override PartName="/ppt/charts/style7.xml" ContentType="application/vnd.ms-office.chartstyle+xml"/>
  <Override PartName="/ppt/charts/colors7.xml" ContentType="application/vnd.ms-office.chartcolorstyle+xml"/>
  <Override PartName="/ppt/charts/chartEx3.xml" ContentType="application/vnd.ms-office.chartex+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charts/chart8.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notesSlides/notesSlide12.xml" ContentType="application/vnd.openxmlformats-officedocument.presentationml.notesSlide+xml"/>
  <Override PartName="/ppt/charts/chart9.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0.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1.xml" ContentType="application/vnd.openxmlformats-officedocument.drawingml.chart+xml"/>
  <Override PartName="/ppt/drawings/drawing7.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2.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1223" r:id="rId2"/>
    <p:sldId id="1239" r:id="rId3"/>
    <p:sldId id="1237" r:id="rId4"/>
    <p:sldId id="1242" r:id="rId5"/>
    <p:sldId id="1243" r:id="rId6"/>
    <p:sldId id="258" r:id="rId7"/>
    <p:sldId id="1232" r:id="rId8"/>
    <p:sldId id="1218" r:id="rId9"/>
    <p:sldId id="1236" r:id="rId10"/>
    <p:sldId id="1234" r:id="rId11"/>
    <p:sldId id="1238" r:id="rId12"/>
    <p:sldId id="1225" r:id="rId13"/>
    <p:sldId id="1240" r:id="rId14"/>
    <p:sldId id="1160" r:id="rId15"/>
    <p:sldId id="1154" r:id="rId16"/>
    <p:sldId id="1161" r:id="rId17"/>
    <p:sldId id="1220" r:id="rId18"/>
    <p:sldId id="1162" r:id="rId19"/>
    <p:sldId id="1221" r:id="rId20"/>
    <p:sldId id="1216" r:id="rId21"/>
    <p:sldId id="1165" r:id="rId22"/>
    <p:sldId id="915" r:id="rId23"/>
    <p:sldId id="1166" r:id="rId24"/>
    <p:sldId id="1167" r:id="rId25"/>
    <p:sldId id="1158" r:id="rId26"/>
    <p:sldId id="1214" r:id="rId27"/>
    <p:sldId id="1168" r:id="rId28"/>
    <p:sldId id="1163" r:id="rId29"/>
    <p:sldId id="381" r:id="rId30"/>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54463-30FA-824E-9681-17E0926DDDD5}">
          <p14:sldIdLst>
            <p14:sldId id="1223"/>
            <p14:sldId id="1239"/>
            <p14:sldId id="1237"/>
            <p14:sldId id="1242"/>
            <p14:sldId id="1243"/>
            <p14:sldId id="258"/>
            <p14:sldId id="1232"/>
            <p14:sldId id="1218"/>
            <p14:sldId id="1236"/>
            <p14:sldId id="1234"/>
            <p14:sldId id="1238"/>
            <p14:sldId id="1225"/>
            <p14:sldId id="1240"/>
            <p14:sldId id="1160"/>
            <p14:sldId id="1154"/>
            <p14:sldId id="1161"/>
            <p14:sldId id="1220"/>
            <p14:sldId id="1162"/>
            <p14:sldId id="1221"/>
            <p14:sldId id="1216"/>
            <p14:sldId id="1165"/>
            <p14:sldId id="915"/>
            <p14:sldId id="1166"/>
            <p14:sldId id="1167"/>
            <p14:sldId id="1158"/>
            <p14:sldId id="1214"/>
            <p14:sldId id="1168"/>
            <p14:sldId id="1163"/>
          </p14:sldIdLst>
        </p14:section>
        <p14:section name="Default Section" id="{11D42B02-AD81-4B28-A1C9-7AB58530B441}">
          <p14:sldIdLst>
            <p14:sldId id="3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sard, Trevor" initials="LT" lastIdx="1" clrIdx="0">
    <p:extLst>
      <p:ext uri="{19B8F6BF-5375-455C-9EA6-DF929625EA0E}">
        <p15:presenceInfo xmlns:p15="http://schemas.microsoft.com/office/powerpoint/2012/main" userId="S-1-5-21-2133556540-1006569411-724182803-2895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F8601"/>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282" autoAdjust="0"/>
  </p:normalViewPr>
  <p:slideViewPr>
    <p:cSldViewPr>
      <p:cViewPr varScale="1">
        <p:scale>
          <a:sx n="60" d="100"/>
          <a:sy n="60" d="100"/>
        </p:scale>
        <p:origin x="2126"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varScale="1">
        <p:scale>
          <a:sx n="67" d="100"/>
          <a:sy n="67"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9.%20Georgia,%20Tax%20Compliance%20Surged%20with%20the%20Anticorruption%20Reforms.xlsx" TargetMode="External"/><Relationship Id="rId2" Type="http://schemas.microsoft.com/office/2011/relationships/chartColorStyle" Target="colors13.xml"/><Relationship Id="rId1" Type="http://schemas.microsoft.com/office/2011/relationships/chartStyle" Target="style13.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DATA1\FAD\DATA\FP\Staff%20Working%20Files\JGamboa\FM%202019\Figure%202.12.%20Fiscal%20Institutions%20and%20Corruption%20presentation%20April.xls"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18.%20Purpose%20of%20Foreign%20Bribes.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1.%20Corruption%20Perceptions%20over%20Time%20and%20at%20Different%20Income%20Level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4.%20Government%20Revenues%20and%20Corruption.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DATA1\FAD\DATA\FP\Staff%20Working%20Files\JGamboa\FM%202019\Chart%20Fiscal%20outcome%20summary%20V2.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16.%20Corruption%20is%20a%20Challenge%20for%20Many%20Rosource%20Rich%20Countries.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6.%20Governance%20Spending%20and%20Control%20of%20Corruption.xlsx" TargetMode="External"/><Relationship Id="rId2" Type="http://schemas.microsoft.com/office/2011/relationships/chartColorStyle" Target="colors9.xml"/><Relationship Id="rId1" Type="http://schemas.microsoft.com/office/2011/relationships/chartStyle" Target="style9.xml"/></Relationships>
</file>

<file path=ppt/charts/_rels/chart7.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8.%20The%20Lower%20Corruption,%20the%20Better%20Education%20and%20Lower%20Waste%20in%20Public%20Investment.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8.%20The%20Lower%20Corruption,%20the%20Better%20Education%20and%20Lower%20Waste%20in%20Public%20Investment.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9.xml.rels><?xml version="1.0" encoding="UTF-8" standalone="yes"?>
<Relationships xmlns="http://schemas.openxmlformats.org/package/2006/relationships"><Relationship Id="rId3" Type="http://schemas.openxmlformats.org/officeDocument/2006/relationships/oleObject" Target="file:///\\DATA1\FAD\DATA\FP\Fiscal%20Monitor\2019-04-April%20Monitor\Chapter%202\Charts,%20Figures,%20Tables\Clean%20Figures\Figure%202.10.%20Rwanda,%20Tax%20Revenues%20Surged%20with%20the%20Anticorruption%20Reforms.xlsx" TargetMode="External"/><Relationship Id="rId2" Type="http://schemas.microsoft.com/office/2011/relationships/chartColorStyle" Target="colors12.xml"/><Relationship Id="rId1" Type="http://schemas.microsoft.com/office/2011/relationships/chartStyle" Target="style12.xml"/></Relationships>
</file>

<file path=ppt/charts/_rels/chartEx1.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Q:\DATA\FP\Fiscal%20Monitor\2019-04-April%20Monitor\Chapter%202\Charts,%20Figures,%20Tables\Clean%20Figures\Figure%202.16.%20Corruption%20is%20a%20Challenge%20for%20Many%20Rosource%20Rich%20Countries.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Q:\DATA\FP\Fiscal%20Monitor\2019-04-April%20Monitor\Chapter%202\Charts,%20Figures,%20Tables\Clean%20Figures\Figure%202.7.%20Corruption%20and%20SOE%20Performance.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Q:\DATA\FP\Fiscal%20Monitor\2019-04-April%20Monitor\Chapter%202\Charts,%20Figures,%20Tables\Clean%20Figures\Figure%202.7.%20Corruption%20and%20SOE%20Performa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Sheet1!$D$1</c:f>
          <c:strCache>
            <c:ptCount val="1"/>
            <c:pt idx="0">
              <c:v>Transparency Internation - SSA countries' CPI Rating </c:v>
            </c:pt>
          </c:strCache>
        </c:strRef>
      </c:tx>
      <c:overlay val="0"/>
      <c:spPr>
        <a:noFill/>
        <a:ln>
          <a:noFill/>
        </a:ln>
        <a:effectLst/>
      </c:spPr>
      <c:txPr>
        <a:bodyPr rot="0" spcFirstLastPara="1" vertOverflow="ellipsis" vert="horz" wrap="square" anchor="ctr" anchorCtr="1"/>
        <a:lstStyle/>
        <a:p>
          <a:pPr>
            <a:defRPr sz="1680" b="1" i="0" u="none" strike="noStrike" kern="1200" spc="0" baseline="0">
              <a:solidFill>
                <a:schemeClr val="bg2">
                  <a:lumMod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Sheet1!$C$3</c:f>
              <c:strCache>
                <c:ptCount val="1"/>
                <c:pt idx="0">
                  <c:v>Zimbabwe </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Sheet1!$D$1:$G$2</c:f>
              <c:strCache>
                <c:ptCount val="4"/>
                <c:pt idx="0">
                  <c:v>2015</c:v>
                </c:pt>
                <c:pt idx="1">
                  <c:v>2016</c:v>
                </c:pt>
                <c:pt idx="2">
                  <c:v>2017</c:v>
                </c:pt>
                <c:pt idx="3">
                  <c:v>2018</c:v>
                </c:pt>
              </c:strCache>
            </c:strRef>
          </c:cat>
          <c:val>
            <c:numRef>
              <c:f>Sheet1!$D$3:$G$3</c:f>
              <c:numCache>
                <c:formatCode>General</c:formatCode>
                <c:ptCount val="4"/>
                <c:pt idx="0">
                  <c:v>21</c:v>
                </c:pt>
                <c:pt idx="1">
                  <c:v>22</c:v>
                </c:pt>
                <c:pt idx="2">
                  <c:v>22</c:v>
                </c:pt>
                <c:pt idx="3">
                  <c:v>22</c:v>
                </c:pt>
              </c:numCache>
            </c:numRef>
          </c:val>
          <c:extLst>
            <c:ext xmlns:c16="http://schemas.microsoft.com/office/drawing/2014/chart" uri="{C3380CC4-5D6E-409C-BE32-E72D297353CC}">
              <c16:uniqueId val="{00000000-C0AF-4F2F-A54E-ACD9898ECA6D}"/>
            </c:ext>
          </c:extLst>
        </c:ser>
        <c:ser>
          <c:idx val="1"/>
          <c:order val="1"/>
          <c:tx>
            <c:strRef>
              <c:f>Sheet1!$C$4</c:f>
              <c:strCache>
                <c:ptCount val="1"/>
                <c:pt idx="0">
                  <c:v>Zambia</c:v>
                </c:pt>
              </c:strCache>
            </c:strRef>
          </c:tx>
          <c:spPr>
            <a:solidFill>
              <a:schemeClr val="accent2"/>
            </a:solidFill>
            <a:ln>
              <a:noFill/>
            </a:ln>
            <a:effectLst/>
          </c:spPr>
          <c:invertIfNegative val="0"/>
          <c:cat>
            <c:strRef>
              <c:f>Sheet1!$D$1:$G$2</c:f>
              <c:strCache>
                <c:ptCount val="4"/>
                <c:pt idx="0">
                  <c:v>2015</c:v>
                </c:pt>
                <c:pt idx="1">
                  <c:v>2016</c:v>
                </c:pt>
                <c:pt idx="2">
                  <c:v>2017</c:v>
                </c:pt>
                <c:pt idx="3">
                  <c:v>2018</c:v>
                </c:pt>
              </c:strCache>
            </c:strRef>
          </c:cat>
          <c:val>
            <c:numRef>
              <c:f>Sheet1!$D$4:$G$4</c:f>
              <c:numCache>
                <c:formatCode>General</c:formatCode>
                <c:ptCount val="4"/>
                <c:pt idx="0">
                  <c:v>38</c:v>
                </c:pt>
                <c:pt idx="1">
                  <c:v>38</c:v>
                </c:pt>
                <c:pt idx="2">
                  <c:v>37</c:v>
                </c:pt>
                <c:pt idx="3">
                  <c:v>35</c:v>
                </c:pt>
              </c:numCache>
            </c:numRef>
          </c:val>
          <c:extLst>
            <c:ext xmlns:c16="http://schemas.microsoft.com/office/drawing/2014/chart" uri="{C3380CC4-5D6E-409C-BE32-E72D297353CC}">
              <c16:uniqueId val="{00000001-C0AF-4F2F-A54E-ACD9898ECA6D}"/>
            </c:ext>
          </c:extLst>
        </c:ser>
        <c:ser>
          <c:idx val="2"/>
          <c:order val="2"/>
          <c:tx>
            <c:strRef>
              <c:f>Sheet1!$C$5</c:f>
              <c:strCache>
                <c:ptCount val="1"/>
                <c:pt idx="0">
                  <c:v>Malawi</c:v>
                </c:pt>
              </c:strCache>
            </c:strRef>
          </c:tx>
          <c:spPr>
            <a:solidFill>
              <a:schemeClr val="accent3"/>
            </a:solidFill>
            <a:ln>
              <a:noFill/>
            </a:ln>
            <a:effectLst/>
          </c:spPr>
          <c:invertIfNegative val="0"/>
          <c:cat>
            <c:strRef>
              <c:f>Sheet1!$D$1:$G$2</c:f>
              <c:strCache>
                <c:ptCount val="4"/>
                <c:pt idx="0">
                  <c:v>2015</c:v>
                </c:pt>
                <c:pt idx="1">
                  <c:v>2016</c:v>
                </c:pt>
                <c:pt idx="2">
                  <c:v>2017</c:v>
                </c:pt>
                <c:pt idx="3">
                  <c:v>2018</c:v>
                </c:pt>
              </c:strCache>
            </c:strRef>
          </c:cat>
          <c:val>
            <c:numRef>
              <c:f>Sheet1!$D$5:$G$5</c:f>
              <c:numCache>
                <c:formatCode>General</c:formatCode>
                <c:ptCount val="4"/>
                <c:pt idx="0">
                  <c:v>31</c:v>
                </c:pt>
                <c:pt idx="1">
                  <c:v>31</c:v>
                </c:pt>
                <c:pt idx="2">
                  <c:v>31</c:v>
                </c:pt>
                <c:pt idx="3">
                  <c:v>32</c:v>
                </c:pt>
              </c:numCache>
            </c:numRef>
          </c:val>
          <c:extLst>
            <c:ext xmlns:c16="http://schemas.microsoft.com/office/drawing/2014/chart" uri="{C3380CC4-5D6E-409C-BE32-E72D297353CC}">
              <c16:uniqueId val="{00000002-C0AF-4F2F-A54E-ACD9898ECA6D}"/>
            </c:ext>
          </c:extLst>
        </c:ser>
        <c:ser>
          <c:idx val="3"/>
          <c:order val="3"/>
          <c:tx>
            <c:strRef>
              <c:f>Sheet1!$C$6</c:f>
              <c:strCache>
                <c:ptCount val="1"/>
                <c:pt idx="0">
                  <c:v>South Africa</c:v>
                </c:pt>
              </c:strCache>
            </c:strRef>
          </c:tx>
          <c:spPr>
            <a:solidFill>
              <a:schemeClr val="accent4"/>
            </a:solidFill>
            <a:ln>
              <a:noFill/>
            </a:ln>
            <a:effectLst/>
          </c:spPr>
          <c:invertIfNegative val="0"/>
          <c:cat>
            <c:strRef>
              <c:f>Sheet1!$D$1:$G$2</c:f>
              <c:strCache>
                <c:ptCount val="4"/>
                <c:pt idx="0">
                  <c:v>2015</c:v>
                </c:pt>
                <c:pt idx="1">
                  <c:v>2016</c:v>
                </c:pt>
                <c:pt idx="2">
                  <c:v>2017</c:v>
                </c:pt>
                <c:pt idx="3">
                  <c:v>2018</c:v>
                </c:pt>
              </c:strCache>
            </c:strRef>
          </c:cat>
          <c:val>
            <c:numRef>
              <c:f>Sheet1!$D$6:$G$6</c:f>
              <c:numCache>
                <c:formatCode>General</c:formatCode>
                <c:ptCount val="4"/>
                <c:pt idx="0">
                  <c:v>44</c:v>
                </c:pt>
                <c:pt idx="1">
                  <c:v>45</c:v>
                </c:pt>
                <c:pt idx="2">
                  <c:v>43</c:v>
                </c:pt>
                <c:pt idx="3">
                  <c:v>43</c:v>
                </c:pt>
              </c:numCache>
            </c:numRef>
          </c:val>
          <c:extLst>
            <c:ext xmlns:c16="http://schemas.microsoft.com/office/drawing/2014/chart" uri="{C3380CC4-5D6E-409C-BE32-E72D297353CC}">
              <c16:uniqueId val="{00000003-C0AF-4F2F-A54E-ACD9898ECA6D}"/>
            </c:ext>
          </c:extLst>
        </c:ser>
        <c:ser>
          <c:idx val="4"/>
          <c:order val="4"/>
          <c:tx>
            <c:strRef>
              <c:f>Sheet1!$C$7</c:f>
              <c:strCache>
                <c:ptCount val="1"/>
                <c:pt idx="0">
                  <c:v>Mauritius</c:v>
                </c:pt>
              </c:strCache>
            </c:strRef>
          </c:tx>
          <c:spPr>
            <a:solidFill>
              <a:srgbClr val="FFC000"/>
            </a:solidFill>
            <a:ln>
              <a:noFill/>
            </a:ln>
            <a:effectLst/>
          </c:spPr>
          <c:invertIfNegative val="0"/>
          <c:cat>
            <c:strRef>
              <c:f>Sheet1!$D$1:$G$2</c:f>
              <c:strCache>
                <c:ptCount val="4"/>
                <c:pt idx="0">
                  <c:v>2015</c:v>
                </c:pt>
                <c:pt idx="1">
                  <c:v>2016</c:v>
                </c:pt>
                <c:pt idx="2">
                  <c:v>2017</c:v>
                </c:pt>
                <c:pt idx="3">
                  <c:v>2018</c:v>
                </c:pt>
              </c:strCache>
            </c:strRef>
          </c:cat>
          <c:val>
            <c:numRef>
              <c:f>Sheet1!$D$7:$G$7</c:f>
              <c:numCache>
                <c:formatCode>General</c:formatCode>
                <c:ptCount val="4"/>
                <c:pt idx="0">
                  <c:v>53</c:v>
                </c:pt>
                <c:pt idx="1">
                  <c:v>54</c:v>
                </c:pt>
                <c:pt idx="2">
                  <c:v>50</c:v>
                </c:pt>
                <c:pt idx="3">
                  <c:v>51</c:v>
                </c:pt>
              </c:numCache>
            </c:numRef>
          </c:val>
          <c:extLst>
            <c:ext xmlns:c16="http://schemas.microsoft.com/office/drawing/2014/chart" uri="{C3380CC4-5D6E-409C-BE32-E72D297353CC}">
              <c16:uniqueId val="{00000004-C0AF-4F2F-A54E-ACD9898ECA6D}"/>
            </c:ext>
          </c:extLst>
        </c:ser>
        <c:ser>
          <c:idx val="5"/>
          <c:order val="5"/>
          <c:tx>
            <c:strRef>
              <c:f>Sheet1!$C$8</c:f>
              <c:strCache>
                <c:ptCount val="1"/>
                <c:pt idx="0">
                  <c:v>Rwanda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Sheet1!$D$1:$G$2</c:f>
              <c:strCache>
                <c:ptCount val="4"/>
                <c:pt idx="0">
                  <c:v>2015</c:v>
                </c:pt>
                <c:pt idx="1">
                  <c:v>2016</c:v>
                </c:pt>
                <c:pt idx="2">
                  <c:v>2017</c:v>
                </c:pt>
                <c:pt idx="3">
                  <c:v>2018</c:v>
                </c:pt>
              </c:strCache>
            </c:strRef>
          </c:cat>
          <c:val>
            <c:numRef>
              <c:f>Sheet1!$D$8:$G$8</c:f>
              <c:numCache>
                <c:formatCode>General</c:formatCode>
                <c:ptCount val="4"/>
                <c:pt idx="0">
                  <c:v>54</c:v>
                </c:pt>
                <c:pt idx="1">
                  <c:v>54</c:v>
                </c:pt>
                <c:pt idx="2">
                  <c:v>55</c:v>
                </c:pt>
                <c:pt idx="3">
                  <c:v>56</c:v>
                </c:pt>
              </c:numCache>
            </c:numRef>
          </c:val>
          <c:extLst>
            <c:ext xmlns:c16="http://schemas.microsoft.com/office/drawing/2014/chart" uri="{C3380CC4-5D6E-409C-BE32-E72D297353CC}">
              <c16:uniqueId val="{00000005-C0AF-4F2F-A54E-ACD9898ECA6D}"/>
            </c:ext>
          </c:extLst>
        </c:ser>
        <c:ser>
          <c:idx val="6"/>
          <c:order val="6"/>
          <c:tx>
            <c:strRef>
              <c:f>Sheet1!$C$9</c:f>
              <c:strCache>
                <c:ptCount val="1"/>
                <c:pt idx="0">
                  <c:v>South Sudan </c:v>
                </c:pt>
              </c:strCache>
            </c:strRef>
          </c:tx>
          <c:spPr>
            <a:solidFill>
              <a:schemeClr val="accent1">
                <a:lumMod val="60000"/>
              </a:schemeClr>
            </a:solidFill>
            <a:ln>
              <a:noFill/>
            </a:ln>
            <a:effectLst/>
          </c:spPr>
          <c:invertIfNegative val="0"/>
          <c:cat>
            <c:strRef>
              <c:f>Sheet1!$D$1:$G$2</c:f>
              <c:strCache>
                <c:ptCount val="4"/>
                <c:pt idx="0">
                  <c:v>2015</c:v>
                </c:pt>
                <c:pt idx="1">
                  <c:v>2016</c:v>
                </c:pt>
                <c:pt idx="2">
                  <c:v>2017</c:v>
                </c:pt>
                <c:pt idx="3">
                  <c:v>2018</c:v>
                </c:pt>
              </c:strCache>
            </c:strRef>
          </c:cat>
          <c:val>
            <c:numRef>
              <c:f>Sheet1!$D$9:$G$9</c:f>
              <c:numCache>
                <c:formatCode>General</c:formatCode>
                <c:ptCount val="4"/>
                <c:pt idx="0">
                  <c:v>15</c:v>
                </c:pt>
                <c:pt idx="1">
                  <c:v>11</c:v>
                </c:pt>
                <c:pt idx="2">
                  <c:v>12</c:v>
                </c:pt>
                <c:pt idx="3">
                  <c:v>13</c:v>
                </c:pt>
              </c:numCache>
            </c:numRef>
          </c:val>
          <c:extLst>
            <c:ext xmlns:c16="http://schemas.microsoft.com/office/drawing/2014/chart" uri="{C3380CC4-5D6E-409C-BE32-E72D297353CC}">
              <c16:uniqueId val="{00000006-C0AF-4F2F-A54E-ACD9898ECA6D}"/>
            </c:ext>
          </c:extLst>
        </c:ser>
        <c:dLbls>
          <c:showLegendKey val="0"/>
          <c:showVal val="0"/>
          <c:showCatName val="0"/>
          <c:showSerName val="0"/>
          <c:showPercent val="0"/>
          <c:showBubbleSize val="0"/>
        </c:dLbls>
        <c:gapWidth val="219"/>
        <c:overlap val="-27"/>
        <c:axId val="971409728"/>
        <c:axId val="977981504"/>
      </c:barChart>
      <c:catAx>
        <c:axId val="97140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2">
                    <a:lumMod val="50000"/>
                  </a:schemeClr>
                </a:solidFill>
                <a:latin typeface="+mn-lt"/>
                <a:ea typeface="+mn-ea"/>
                <a:cs typeface="+mn-cs"/>
              </a:defRPr>
            </a:pPr>
            <a:endParaRPr lang="en-US"/>
          </a:p>
        </c:txPr>
        <c:crossAx val="977981504"/>
        <c:crosses val="autoZero"/>
        <c:auto val="1"/>
        <c:lblAlgn val="ctr"/>
        <c:lblOffset val="100"/>
        <c:noMultiLvlLbl val="0"/>
      </c:catAx>
      <c:valAx>
        <c:axId val="977981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2">
                    <a:lumMod val="50000"/>
                  </a:schemeClr>
                </a:solidFill>
                <a:latin typeface="+mn-lt"/>
                <a:ea typeface="+mn-ea"/>
                <a:cs typeface="+mn-cs"/>
              </a:defRPr>
            </a:pPr>
            <a:endParaRPr lang="en-US"/>
          </a:p>
        </c:txPr>
        <c:crossAx val="971409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bg2">
                  <a:lumMod val="50000"/>
                </a:schemeClr>
              </a:solidFill>
              <a:latin typeface="+mn-lt"/>
              <a:ea typeface="+mn-ea"/>
              <a:cs typeface="+mn-cs"/>
            </a:defRPr>
          </a:pPr>
          <a:endParaRPr lang="en-US"/>
        </a:p>
      </c:txPr>
    </c:legend>
    <c:plotVisOnly val="1"/>
    <c:dispBlanksAs val="gap"/>
    <c:showDLblsOverMax val="0"/>
  </c:chart>
  <c:spPr>
    <a:solidFill>
      <a:srgbClr val="FFFFFF"/>
    </a:solidFill>
    <a:ln>
      <a:noFill/>
    </a:ln>
    <a:effectLst/>
  </c:spPr>
  <c:txPr>
    <a:bodyPr/>
    <a:lstStyle/>
    <a:p>
      <a:pPr>
        <a:defRPr sz="1400" b="1">
          <a:solidFill>
            <a:schemeClr val="bg2">
              <a:lumMod val="50000"/>
            </a:schemeClr>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04835342134047"/>
          <c:y val="4.4086715445024939E-2"/>
          <c:w val="0.77647649842711497"/>
          <c:h val="0.86440037175483742"/>
        </c:manualLayout>
      </c:layout>
      <c:lineChart>
        <c:grouping val="standard"/>
        <c:varyColors val="0"/>
        <c:ser>
          <c:idx val="3"/>
          <c:order val="3"/>
          <c:tx>
            <c:strRef>
              <c:f>'Figure 2.9.1 Data'!$A$9</c:f>
              <c:strCache>
                <c:ptCount val="1"/>
                <c:pt idx="0">
                  <c:v>Tax revenue (left scale)</c:v>
                </c:pt>
              </c:strCache>
            </c:strRef>
          </c:tx>
          <c:spPr>
            <a:ln w="28575" cap="rnd">
              <a:solidFill>
                <a:srgbClr val="002060"/>
              </a:solidFill>
              <a:round/>
            </a:ln>
            <a:effectLst/>
          </c:spPr>
          <c:marker>
            <c:symbol val="none"/>
          </c:marker>
          <c:cat>
            <c:strRef>
              <c:f>'Figure 2.9.1 Data'!$B$8:$X$8</c:f>
              <c:strCache>
                <c:ptCount val="23"/>
                <c:pt idx="0">
                  <c:v>1996</c:v>
                </c:pt>
                <c:pt idx="1">
                  <c:v>97</c:v>
                </c:pt>
                <c:pt idx="2">
                  <c:v>98</c:v>
                </c:pt>
                <c:pt idx="3">
                  <c:v>99</c:v>
                </c:pt>
                <c:pt idx="4">
                  <c:v>2000</c:v>
                </c:pt>
                <c:pt idx="5">
                  <c:v>01</c:v>
                </c:pt>
                <c:pt idx="6">
                  <c:v>02</c:v>
                </c:pt>
                <c:pt idx="7">
                  <c:v>03</c:v>
                </c:pt>
                <c:pt idx="8">
                  <c:v>040</c:v>
                </c:pt>
                <c:pt idx="9">
                  <c:v>05</c:v>
                </c:pt>
                <c:pt idx="10">
                  <c:v>06</c:v>
                </c:pt>
                <c:pt idx="11">
                  <c:v>07</c:v>
                </c:pt>
                <c:pt idx="12">
                  <c:v>08</c:v>
                </c:pt>
                <c:pt idx="13">
                  <c:v>09</c:v>
                </c:pt>
                <c:pt idx="14">
                  <c:v>10</c:v>
                </c:pt>
                <c:pt idx="15">
                  <c:v>11</c:v>
                </c:pt>
                <c:pt idx="16">
                  <c:v>12</c:v>
                </c:pt>
                <c:pt idx="17">
                  <c:v>13</c:v>
                </c:pt>
                <c:pt idx="18">
                  <c:v>14</c:v>
                </c:pt>
                <c:pt idx="19">
                  <c:v>15</c:v>
                </c:pt>
                <c:pt idx="20">
                  <c:v>16</c:v>
                </c:pt>
                <c:pt idx="21">
                  <c:v>17</c:v>
                </c:pt>
                <c:pt idx="22">
                  <c:v>18</c:v>
                </c:pt>
              </c:strCache>
            </c:strRef>
          </c:cat>
          <c:val>
            <c:numRef>
              <c:f>'Figure 2.9.1 Data'!$B$9:$X$9</c:f>
              <c:numCache>
                <c:formatCode>General</c:formatCode>
                <c:ptCount val="23"/>
                <c:pt idx="0">
                  <c:v>8.386660506511209</c:v>
                </c:pt>
                <c:pt idx="1">
                  <c:v>11.041184699007124</c:v>
                </c:pt>
                <c:pt idx="2">
                  <c:v>10.725728988532472</c:v>
                </c:pt>
                <c:pt idx="3">
                  <c:v>12.000527730106333</c:v>
                </c:pt>
                <c:pt idx="4">
                  <c:v>12.25121351470062</c:v>
                </c:pt>
                <c:pt idx="5">
                  <c:v>12.483755408563161</c:v>
                </c:pt>
                <c:pt idx="6">
                  <c:v>12.69033001054512</c:v>
                </c:pt>
                <c:pt idx="7">
                  <c:v>11.997079273073027</c:v>
                </c:pt>
                <c:pt idx="8">
                  <c:v>15.576190083343224</c:v>
                </c:pt>
                <c:pt idx="9">
                  <c:v>17.061134486244704</c:v>
                </c:pt>
                <c:pt idx="10">
                  <c:v>19.210664766916153</c:v>
                </c:pt>
                <c:pt idx="11">
                  <c:v>21.582307810303625</c:v>
                </c:pt>
                <c:pt idx="12">
                  <c:v>24.917099877599622</c:v>
                </c:pt>
                <c:pt idx="13">
                  <c:v>24.401476927019775</c:v>
                </c:pt>
                <c:pt idx="14">
                  <c:v>23.465046178667368</c:v>
                </c:pt>
                <c:pt idx="15">
                  <c:v>25.200063181791705</c:v>
                </c:pt>
                <c:pt idx="16">
                  <c:v>25.390781125726431</c:v>
                </c:pt>
                <c:pt idx="17">
                  <c:v>24.739851583340908</c:v>
                </c:pt>
                <c:pt idx="18">
                  <c:v>25.123942002139323</c:v>
                </c:pt>
                <c:pt idx="19">
                  <c:v>25.101548175488691</c:v>
                </c:pt>
                <c:pt idx="20">
                  <c:v>25.712792536904335</c:v>
                </c:pt>
                <c:pt idx="21">
                  <c:v>26.046660753044854</c:v>
                </c:pt>
                <c:pt idx="22">
                  <c:v>24.780139303884795</c:v>
                </c:pt>
              </c:numCache>
            </c:numRef>
          </c:val>
          <c:smooth val="0"/>
          <c:extLst>
            <c:ext xmlns:c16="http://schemas.microsoft.com/office/drawing/2014/chart" uri="{C3380CC4-5D6E-409C-BE32-E72D297353CC}">
              <c16:uniqueId val="{00000000-D425-45BD-BDB4-A9F12595E9A2}"/>
            </c:ext>
          </c:extLst>
        </c:ser>
        <c:dLbls>
          <c:showLegendKey val="0"/>
          <c:showVal val="0"/>
          <c:showCatName val="0"/>
          <c:showSerName val="0"/>
          <c:showPercent val="0"/>
          <c:showBubbleSize val="0"/>
        </c:dLbls>
        <c:marker val="1"/>
        <c:smooth val="0"/>
        <c:axId val="1261229055"/>
        <c:axId val="1326305871"/>
        <c:extLst>
          <c:ext xmlns:c15="http://schemas.microsoft.com/office/drawing/2012/chart" uri="{02D57815-91ED-43cb-92C2-25804820EDAC}">
            <c15:filteredLineSeries>
              <c15:ser>
                <c:idx val="1"/>
                <c:order val="0"/>
                <c:tx>
                  <c:v>Tax Revenue (LHS)</c:v>
                </c:tx>
                <c:spPr>
                  <a:ln w="28575" cap="rnd">
                    <a:solidFill>
                      <a:srgbClr val="002060"/>
                    </a:solidFill>
                    <a:round/>
                  </a:ln>
                  <a:effectLst/>
                </c:spPr>
                <c:marker>
                  <c:symbol val="none"/>
                </c:marker>
                <c:cat>
                  <c:strRef>
                    <c:extLst>
                      <c:ext uri="{02D57815-91ED-43cb-92C2-25804820EDAC}">
                        <c15:formulaRef>
                          <c15:sqref>'Figure 2.9.1 Data'!$B$8:$X$8</c15:sqref>
                        </c15:formulaRef>
                      </c:ext>
                    </c:extLst>
                    <c:strCache>
                      <c:ptCount val="23"/>
                      <c:pt idx="0">
                        <c:v>1996</c:v>
                      </c:pt>
                      <c:pt idx="1">
                        <c:v>97</c:v>
                      </c:pt>
                      <c:pt idx="2">
                        <c:v>98</c:v>
                      </c:pt>
                      <c:pt idx="3">
                        <c:v>99</c:v>
                      </c:pt>
                      <c:pt idx="4">
                        <c:v>2000</c:v>
                      </c:pt>
                      <c:pt idx="5">
                        <c:v>01</c:v>
                      </c:pt>
                      <c:pt idx="6">
                        <c:v>02</c:v>
                      </c:pt>
                      <c:pt idx="7">
                        <c:v>03</c:v>
                      </c:pt>
                      <c:pt idx="8">
                        <c:v>040</c:v>
                      </c:pt>
                      <c:pt idx="9">
                        <c:v>05</c:v>
                      </c:pt>
                      <c:pt idx="10">
                        <c:v>06</c:v>
                      </c:pt>
                      <c:pt idx="11">
                        <c:v>07</c:v>
                      </c:pt>
                      <c:pt idx="12">
                        <c:v>08</c:v>
                      </c:pt>
                      <c:pt idx="13">
                        <c:v>09</c:v>
                      </c:pt>
                      <c:pt idx="14">
                        <c:v>10</c:v>
                      </c:pt>
                      <c:pt idx="15">
                        <c:v>11</c:v>
                      </c:pt>
                      <c:pt idx="16">
                        <c:v>12</c:v>
                      </c:pt>
                      <c:pt idx="17">
                        <c:v>13</c:v>
                      </c:pt>
                      <c:pt idx="18">
                        <c:v>14</c:v>
                      </c:pt>
                      <c:pt idx="19">
                        <c:v>15</c:v>
                      </c:pt>
                      <c:pt idx="20">
                        <c:v>16</c:v>
                      </c:pt>
                      <c:pt idx="21">
                        <c:v>17</c:v>
                      </c:pt>
                      <c:pt idx="22">
                        <c:v>18</c:v>
                      </c:pt>
                    </c:strCache>
                  </c:strRef>
                </c:cat>
                <c:val>
                  <c:numRef>
                    <c:extLst>
                      <c:ext uri="{02D57815-91ED-43cb-92C2-25804820EDAC}">
                        <c15:formulaRef>
                          <c15:sqref>'Figure 2.9.1 Data'!$B$5:$S$5</c15:sqref>
                        </c15:formulaRef>
                      </c:ext>
                    </c:extLst>
                    <c:numCache>
                      <c:formatCode>General</c:formatCode>
                      <c:ptCount val="18"/>
                      <c:pt idx="0">
                        <c:v>12.25121351470062</c:v>
                      </c:pt>
                      <c:pt idx="1">
                        <c:v>12.483755408563159</c:v>
                      </c:pt>
                      <c:pt idx="2">
                        <c:v>12.690330010545122</c:v>
                      </c:pt>
                      <c:pt idx="3">
                        <c:v>11.997079273073027</c:v>
                      </c:pt>
                      <c:pt idx="4">
                        <c:v>15.576190083343224</c:v>
                      </c:pt>
                      <c:pt idx="5">
                        <c:v>17.061134486244704</c:v>
                      </c:pt>
                      <c:pt idx="6">
                        <c:v>19.210664766916153</c:v>
                      </c:pt>
                      <c:pt idx="7">
                        <c:v>21.582307810303625</c:v>
                      </c:pt>
                      <c:pt idx="8">
                        <c:v>24.917099877599622</c:v>
                      </c:pt>
                      <c:pt idx="9">
                        <c:v>24.401476927019775</c:v>
                      </c:pt>
                      <c:pt idx="10">
                        <c:v>23.465046178667368</c:v>
                      </c:pt>
                      <c:pt idx="11">
                        <c:v>25.200063181791702</c:v>
                      </c:pt>
                      <c:pt idx="12">
                        <c:v>25.390781125726431</c:v>
                      </c:pt>
                      <c:pt idx="13">
                        <c:v>24.739851583340904</c:v>
                      </c:pt>
                      <c:pt idx="14">
                        <c:v>25.123942002139323</c:v>
                      </c:pt>
                      <c:pt idx="15">
                        <c:v>25.101548175488688</c:v>
                      </c:pt>
                    </c:numCache>
                  </c:numRef>
                </c:val>
                <c:smooth val="0"/>
                <c:extLst>
                  <c:ext xmlns:c16="http://schemas.microsoft.com/office/drawing/2014/chart" uri="{C3380CC4-5D6E-409C-BE32-E72D297353CC}">
                    <c16:uniqueId val="{00000002-D425-45BD-BDB4-A9F12595E9A2}"/>
                  </c:ext>
                </c:extLst>
              </c15:ser>
            </c15:filteredLineSeries>
            <c15:filteredLineSeries>
              <c15:ser>
                <c:idx val="0"/>
                <c:order val="1"/>
                <c:spPr>
                  <a:ln w="28575" cap="rnd">
                    <a:solidFill>
                      <a:srgbClr val="002060"/>
                    </a:solidFill>
                    <a:prstDash val="sysDot"/>
                    <a:round/>
                  </a:ln>
                  <a:effectLst/>
                </c:spPr>
                <c:marker>
                  <c:symbol val="none"/>
                </c:marker>
                <c:cat>
                  <c:strRef>
                    <c:extLst xmlns:c15="http://schemas.microsoft.com/office/drawing/2012/chart">
                      <c:ext xmlns:c15="http://schemas.microsoft.com/office/drawing/2012/chart" uri="{02D57815-91ED-43cb-92C2-25804820EDAC}">
                        <c15:formulaRef>
                          <c15:sqref>'Figure 2.9.1 Data'!$B$8:$X$8</c15:sqref>
                        </c15:formulaRef>
                      </c:ext>
                    </c:extLst>
                    <c:strCache>
                      <c:ptCount val="23"/>
                      <c:pt idx="0">
                        <c:v>1996</c:v>
                      </c:pt>
                      <c:pt idx="1">
                        <c:v>97</c:v>
                      </c:pt>
                      <c:pt idx="2">
                        <c:v>98</c:v>
                      </c:pt>
                      <c:pt idx="3">
                        <c:v>99</c:v>
                      </c:pt>
                      <c:pt idx="4">
                        <c:v>2000</c:v>
                      </c:pt>
                      <c:pt idx="5">
                        <c:v>01</c:v>
                      </c:pt>
                      <c:pt idx="6">
                        <c:v>02</c:v>
                      </c:pt>
                      <c:pt idx="7">
                        <c:v>03</c:v>
                      </c:pt>
                      <c:pt idx="8">
                        <c:v>040</c:v>
                      </c:pt>
                      <c:pt idx="9">
                        <c:v>05</c:v>
                      </c:pt>
                      <c:pt idx="10">
                        <c:v>06</c:v>
                      </c:pt>
                      <c:pt idx="11">
                        <c:v>07</c:v>
                      </c:pt>
                      <c:pt idx="12">
                        <c:v>08</c:v>
                      </c:pt>
                      <c:pt idx="13">
                        <c:v>09</c:v>
                      </c:pt>
                      <c:pt idx="14">
                        <c:v>10</c:v>
                      </c:pt>
                      <c:pt idx="15">
                        <c:v>11</c:v>
                      </c:pt>
                      <c:pt idx="16">
                        <c:v>12</c:v>
                      </c:pt>
                      <c:pt idx="17">
                        <c:v>13</c:v>
                      </c:pt>
                      <c:pt idx="18">
                        <c:v>14</c:v>
                      </c:pt>
                      <c:pt idx="19">
                        <c:v>15</c:v>
                      </c:pt>
                      <c:pt idx="20">
                        <c:v>16</c:v>
                      </c:pt>
                      <c:pt idx="21">
                        <c:v>17</c:v>
                      </c:pt>
                      <c:pt idx="22">
                        <c:v>18</c:v>
                      </c:pt>
                    </c:strCache>
                  </c:strRef>
                </c:cat>
                <c:val>
                  <c:numRef>
                    <c:extLst xmlns:c15="http://schemas.microsoft.com/office/drawing/2012/chart">
                      <c:ext xmlns:c15="http://schemas.microsoft.com/office/drawing/2012/chart" uri="{02D57815-91ED-43cb-92C2-25804820EDAC}">
                        <c15:formulaRef>
                          <c15:sqref>'Figure 2.9.1 Data'!$B$6:$S$6</c15:sqref>
                        </c15:formulaRef>
                      </c:ext>
                    </c:extLst>
                    <c:numCache>
                      <c:formatCode>General</c:formatCode>
                      <c:ptCount val="18"/>
                      <c:pt idx="15">
                        <c:v>25.101548175488688</c:v>
                      </c:pt>
                      <c:pt idx="16">
                        <c:v>25.793766395563718</c:v>
                      </c:pt>
                      <c:pt idx="17">
                        <c:v>25.560537242698697</c:v>
                      </c:pt>
                    </c:numCache>
                  </c:numRef>
                </c:val>
                <c:smooth val="0"/>
                <c:extLst xmlns:c15="http://schemas.microsoft.com/office/drawing/2012/chart">
                  <c:ext xmlns:c16="http://schemas.microsoft.com/office/drawing/2014/chart" uri="{C3380CC4-5D6E-409C-BE32-E72D297353CC}">
                    <c16:uniqueId val="{00000003-D425-45BD-BDB4-A9F12595E9A2}"/>
                  </c:ext>
                </c:extLst>
              </c15:ser>
            </c15:filteredLineSeries>
          </c:ext>
        </c:extLst>
      </c:lineChart>
      <c:lineChart>
        <c:grouping val="standard"/>
        <c:varyColors val="0"/>
        <c:ser>
          <c:idx val="2"/>
          <c:order val="2"/>
          <c:tx>
            <c:v>Control of corruption (right scale)</c:v>
          </c:tx>
          <c:spPr>
            <a:ln w="28575" cap="rnd">
              <a:solidFill>
                <a:srgbClr val="C00000"/>
              </a:solidFill>
              <a:round/>
            </a:ln>
            <a:effectLst/>
          </c:spPr>
          <c:marker>
            <c:symbol val="none"/>
          </c:marker>
          <c:val>
            <c:numRef>
              <c:f>'[1]Figure Georgia 2'!$E$4:$Z$4</c:f>
              <c:numCache>
                <c:formatCode>General</c:formatCode>
                <c:ptCount val="22"/>
                <c:pt idx="0">
                  <c:v>1.075269</c:v>
                </c:pt>
                <c:pt idx="1">
                  <c:v>9.5582544999999985</c:v>
                </c:pt>
                <c:pt idx="2">
                  <c:v>18.041239999999998</c:v>
                </c:pt>
                <c:pt idx="3">
                  <c:v>16.634834999999999</c:v>
                </c:pt>
                <c:pt idx="4">
                  <c:v>15.228429999999999</c:v>
                </c:pt>
                <c:pt idx="5">
                  <c:v>10.391992500000001</c:v>
                </c:pt>
                <c:pt idx="6">
                  <c:v>5.555555</c:v>
                </c:pt>
                <c:pt idx="7">
                  <c:v>28.282830000000001</c:v>
                </c:pt>
                <c:pt idx="8">
                  <c:v>37.073169999999998</c:v>
                </c:pt>
                <c:pt idx="9">
                  <c:v>51.707320000000003</c:v>
                </c:pt>
                <c:pt idx="10">
                  <c:v>58.536589999999997</c:v>
                </c:pt>
                <c:pt idx="11">
                  <c:v>54.368929999999999</c:v>
                </c:pt>
                <c:pt idx="12">
                  <c:v>54.368929999999999</c:v>
                </c:pt>
                <c:pt idx="13">
                  <c:v>55.502389999999998</c:v>
                </c:pt>
                <c:pt idx="14">
                  <c:v>57.142859999999999</c:v>
                </c:pt>
                <c:pt idx="15">
                  <c:v>61.611370000000001</c:v>
                </c:pt>
                <c:pt idx="16">
                  <c:v>68.720380000000006</c:v>
                </c:pt>
                <c:pt idx="17">
                  <c:v>69.668239999999997</c:v>
                </c:pt>
                <c:pt idx="18">
                  <c:v>76.442310000000006</c:v>
                </c:pt>
                <c:pt idx="19">
                  <c:v>74.519229999999993</c:v>
                </c:pt>
                <c:pt idx="20">
                  <c:v>74.038460000000001</c:v>
                </c:pt>
                <c:pt idx="21">
                  <c:v>77.403850000000006</c:v>
                </c:pt>
              </c:numCache>
            </c:numRef>
          </c:val>
          <c:smooth val="0"/>
          <c:extLst>
            <c:ext xmlns:c16="http://schemas.microsoft.com/office/drawing/2014/chart" uri="{C3380CC4-5D6E-409C-BE32-E72D297353CC}">
              <c16:uniqueId val="{00000001-D425-45BD-BDB4-A9F12595E9A2}"/>
            </c:ext>
          </c:extLst>
        </c:ser>
        <c:dLbls>
          <c:showLegendKey val="0"/>
          <c:showVal val="0"/>
          <c:showCatName val="0"/>
          <c:showSerName val="0"/>
          <c:showPercent val="0"/>
          <c:showBubbleSize val="0"/>
        </c:dLbls>
        <c:marker val="1"/>
        <c:smooth val="0"/>
        <c:axId val="1678404463"/>
        <c:axId val="1825841135"/>
      </c:lineChart>
      <c:catAx>
        <c:axId val="1261229055"/>
        <c:scaling>
          <c:orientation val="minMax"/>
        </c:scaling>
        <c:delete val="0"/>
        <c:axPos val="b"/>
        <c:numFmt formatCode="General" sourceLinked="1"/>
        <c:majorTickMark val="in"/>
        <c:minorTickMark val="none"/>
        <c:tickLblPos val="nextTo"/>
        <c:spPr>
          <a:noFill/>
          <a:ln w="9525" cap="flat" cmpd="sng" algn="ctr">
            <a:solidFill>
              <a:schemeClr val="bg1">
                <a:lumMod val="50000"/>
              </a:schemeClr>
            </a:solidFill>
            <a:round/>
          </a:ln>
          <a:effectLst/>
        </c:spPr>
        <c:txPr>
          <a:bodyPr rot="0" spcFirstLastPara="1" vertOverflow="ellipsis"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crossAx val="1326305871"/>
        <c:crosses val="autoZero"/>
        <c:auto val="1"/>
        <c:lblAlgn val="ctr"/>
        <c:lblOffset val="100"/>
        <c:noMultiLvlLbl val="0"/>
      </c:catAx>
      <c:valAx>
        <c:axId val="1326305871"/>
        <c:scaling>
          <c:orientation val="minMax"/>
          <c:max val="27"/>
          <c:min val="0"/>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r>
                  <a:rPr lang="en-US"/>
                  <a:t>Percent of 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title>
        <c:numFmt formatCode="0" sourceLinked="0"/>
        <c:majorTickMark val="in"/>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crossAx val="1261229055"/>
        <c:crosses val="autoZero"/>
        <c:crossBetween val="between"/>
      </c:valAx>
      <c:valAx>
        <c:axId val="1825841135"/>
        <c:scaling>
          <c:orientation val="minMax"/>
        </c:scaling>
        <c:delete val="0"/>
        <c:axPos val="r"/>
        <c:title>
          <c:tx>
            <c:rich>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r>
                  <a:rPr lang="en-US"/>
                  <a:t>Percentile</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title>
        <c:numFmt formatCode="General" sourceLinked="1"/>
        <c:majorTickMark val="in"/>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crossAx val="1678404463"/>
        <c:crosses val="max"/>
        <c:crossBetween val="between"/>
      </c:valAx>
      <c:catAx>
        <c:axId val="1678404463"/>
        <c:scaling>
          <c:orientation val="minMax"/>
        </c:scaling>
        <c:delete val="1"/>
        <c:axPos val="b"/>
        <c:majorTickMark val="out"/>
        <c:minorTickMark val="none"/>
        <c:tickLblPos val="nextTo"/>
        <c:crossAx val="1825841135"/>
        <c:crosses val="autoZero"/>
        <c:auto val="1"/>
        <c:lblAlgn val="ctr"/>
        <c:lblOffset val="100"/>
        <c:noMultiLvlLbl val="0"/>
      </c:catAx>
      <c:spPr>
        <a:noFill/>
        <a:ln>
          <a:solidFill>
            <a:schemeClr val="bg1">
              <a:lumMod val="50000"/>
            </a:schemeClr>
          </a:solidFill>
        </a:ln>
        <a:effectLst/>
      </c:spPr>
    </c:plotArea>
    <c:legend>
      <c:legendPos val="r"/>
      <c:layout>
        <c:manualLayout>
          <c:xMode val="edge"/>
          <c:yMode val="edge"/>
          <c:x val="0.34178031927078206"/>
          <c:y val="0.7317775215797564"/>
          <c:w val="0.53185079920333944"/>
          <c:h val="0.14855622561191911"/>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solidFill>
            <a:sysClr val="windowText" lastClr="000000"/>
          </a:solidFill>
          <a:latin typeface="HelveticaNeueLT Std Cn" panose="020B0506030502030204" pitchFamily="34" charset="0"/>
          <a:cs typeface="Arial"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'Figure 2.12. '!$W$1</c:f>
              <c:strCache>
                <c:ptCount val="1"/>
                <c:pt idx="0">
                  <c:v>No controls</c:v>
                </c:pt>
              </c:strCache>
            </c:strRef>
          </c:tx>
          <c:spPr>
            <a:ln w="19050">
              <a:noFill/>
            </a:ln>
          </c:spPr>
          <c:marker>
            <c:symbol val="square"/>
            <c:size val="11"/>
            <c:spPr>
              <a:solidFill>
                <a:srgbClr val="92D050"/>
              </a:solidFill>
              <a:ln w="6350">
                <a:noFill/>
              </a:ln>
            </c:spPr>
          </c:marker>
          <c:dPt>
            <c:idx val="4"/>
            <c:marker>
              <c:spPr>
                <a:noFill/>
                <a:ln w="6350">
                  <a:noFill/>
                </a:ln>
              </c:spPr>
            </c:marker>
            <c:bubble3D val="0"/>
            <c:extLst>
              <c:ext xmlns:c16="http://schemas.microsoft.com/office/drawing/2014/chart" uri="{C3380CC4-5D6E-409C-BE32-E72D297353CC}">
                <c16:uniqueId val="{00000000-63B5-48AC-81C4-9EC978C6EC78}"/>
              </c:ext>
            </c:extLst>
          </c:dPt>
          <c:dPt>
            <c:idx val="15"/>
            <c:bubble3D val="0"/>
            <c:extLst>
              <c:ext xmlns:c16="http://schemas.microsoft.com/office/drawing/2014/chart" uri="{C3380CC4-5D6E-409C-BE32-E72D297353CC}">
                <c16:uniqueId val="{00000001-63B5-48AC-81C4-9EC978C6EC78}"/>
              </c:ext>
            </c:extLst>
          </c:dPt>
          <c:cat>
            <c:strRef>
              <c:f>'Figure 2.12. '!$V$2:$V$15</c:f>
              <c:strCache>
                <c:ptCount val="14"/>
                <c:pt idx="0">
                  <c:v>Tax complexity (time)</c:v>
                </c:pt>
                <c:pt idx="1">
                  <c:v>Red tape (time)</c:v>
                </c:pt>
                <c:pt idx="2">
                  <c:v>Revenue institutions (mean)</c:v>
                </c:pt>
                <c:pt idx="3">
                  <c:v>Press freedom</c:v>
                </c:pt>
                <c:pt idx="4">
                  <c:v>Anticorruption unit (dummy)</c:v>
                </c:pt>
                <c:pt idx="5">
                  <c:v>Time for VAT refund</c:v>
                </c:pt>
                <c:pt idx="6">
                  <c:v>Time for tax audit</c:v>
                </c:pt>
                <c:pt idx="7">
                  <c:v>Fiscal transparency</c:v>
                </c:pt>
                <c:pt idx="8">
                  <c:v>Procurement (paying suppliers)</c:v>
                </c:pt>
                <c:pt idx="9">
                  <c:v>PFM controls</c:v>
                </c:pt>
                <c:pt idx="10">
                  <c:v>E-government</c:v>
                </c:pt>
                <c:pt idx="11">
                  <c:v>CG procurement</c:v>
                </c:pt>
                <c:pt idx="12">
                  <c:v>PPP procurement</c:v>
                </c:pt>
                <c:pt idx="13">
                  <c:v>Number of tax payments</c:v>
                </c:pt>
              </c:strCache>
            </c:strRef>
          </c:cat>
          <c:val>
            <c:numRef>
              <c:f>'Figure 2.12. '!$W$2:$W$15</c:f>
              <c:numCache>
                <c:formatCode>General</c:formatCode>
                <c:ptCount val="14"/>
                <c:pt idx="0">
                  <c:v>-0.54650348901292367</c:v>
                </c:pt>
                <c:pt idx="1">
                  <c:v>-0.62683041799962702</c:v>
                </c:pt>
                <c:pt idx="2">
                  <c:v>0.85027395328638788</c:v>
                </c:pt>
                <c:pt idx="3">
                  <c:v>0.59370725678428715</c:v>
                </c:pt>
                <c:pt idx="4">
                  <c:v>0</c:v>
                </c:pt>
                <c:pt idx="5">
                  <c:v>-0.44993101883338543</c:v>
                </c:pt>
                <c:pt idx="6">
                  <c:v>-0.13752992778476952</c:v>
                </c:pt>
                <c:pt idx="7">
                  <c:v>0.52211150142353058</c:v>
                </c:pt>
                <c:pt idx="8">
                  <c:v>0.47149506258928769</c:v>
                </c:pt>
                <c:pt idx="9">
                  <c:v>0.25302817122070148</c:v>
                </c:pt>
                <c:pt idx="10">
                  <c:v>0.56821952760006955</c:v>
                </c:pt>
                <c:pt idx="11">
                  <c:v>0.34077333968677348</c:v>
                </c:pt>
                <c:pt idx="12">
                  <c:v>0.44483222349278395</c:v>
                </c:pt>
                <c:pt idx="13">
                  <c:v>-0.46155427811566513</c:v>
                </c:pt>
              </c:numCache>
            </c:numRef>
          </c:val>
          <c:smooth val="0"/>
          <c:extLst>
            <c:ext xmlns:c16="http://schemas.microsoft.com/office/drawing/2014/chart" uri="{C3380CC4-5D6E-409C-BE32-E72D297353CC}">
              <c16:uniqueId val="{00000002-63B5-48AC-81C4-9EC978C6EC78}"/>
            </c:ext>
          </c:extLst>
        </c:ser>
        <c:ser>
          <c:idx val="1"/>
          <c:order val="1"/>
          <c:tx>
            <c:strRef>
              <c:f>'Figure 2.12. '!$X$1</c:f>
              <c:strCache>
                <c:ptCount val="1"/>
                <c:pt idx="0">
                  <c:v>Some controls</c:v>
                </c:pt>
              </c:strCache>
            </c:strRef>
          </c:tx>
          <c:spPr>
            <a:ln w="19050">
              <a:noFill/>
            </a:ln>
          </c:spPr>
          <c:marker>
            <c:symbol val="diamond"/>
            <c:size val="11"/>
            <c:spPr>
              <a:solidFill>
                <a:srgbClr val="4472C4"/>
              </a:solidFill>
              <a:ln w="6350">
                <a:noFill/>
              </a:ln>
            </c:spPr>
          </c:marker>
          <c:dPt>
            <c:idx val="4"/>
            <c:marker>
              <c:symbol val="diamond"/>
              <c:size val="2"/>
              <c:spPr>
                <a:noFill/>
                <a:ln w="6350">
                  <a:noFill/>
                </a:ln>
              </c:spPr>
            </c:marker>
            <c:bubble3D val="0"/>
            <c:extLst>
              <c:ext xmlns:c16="http://schemas.microsoft.com/office/drawing/2014/chart" uri="{C3380CC4-5D6E-409C-BE32-E72D297353CC}">
                <c16:uniqueId val="{00000003-63B5-48AC-81C4-9EC978C6EC78}"/>
              </c:ext>
            </c:extLst>
          </c:dPt>
          <c:dPt>
            <c:idx val="9"/>
            <c:marker>
              <c:spPr>
                <a:noFill/>
                <a:ln w="6350">
                  <a:noFill/>
                </a:ln>
              </c:spPr>
            </c:marker>
            <c:bubble3D val="0"/>
            <c:extLst>
              <c:ext xmlns:c16="http://schemas.microsoft.com/office/drawing/2014/chart" uri="{C3380CC4-5D6E-409C-BE32-E72D297353CC}">
                <c16:uniqueId val="{00000004-63B5-48AC-81C4-9EC978C6EC78}"/>
              </c:ext>
            </c:extLst>
          </c:dPt>
          <c:dPt>
            <c:idx val="10"/>
            <c:marker>
              <c:spPr>
                <a:noFill/>
                <a:ln w="6350">
                  <a:noFill/>
                </a:ln>
              </c:spPr>
            </c:marker>
            <c:bubble3D val="0"/>
            <c:extLst>
              <c:ext xmlns:c16="http://schemas.microsoft.com/office/drawing/2014/chart" uri="{C3380CC4-5D6E-409C-BE32-E72D297353CC}">
                <c16:uniqueId val="{00000005-63B5-48AC-81C4-9EC978C6EC78}"/>
              </c:ext>
            </c:extLst>
          </c:dPt>
          <c:dPt>
            <c:idx val="11"/>
            <c:marker>
              <c:spPr>
                <a:noFill/>
                <a:ln w="6350">
                  <a:noFill/>
                </a:ln>
              </c:spPr>
            </c:marker>
            <c:bubble3D val="0"/>
            <c:extLst>
              <c:ext xmlns:c16="http://schemas.microsoft.com/office/drawing/2014/chart" uri="{C3380CC4-5D6E-409C-BE32-E72D297353CC}">
                <c16:uniqueId val="{00000006-63B5-48AC-81C4-9EC978C6EC78}"/>
              </c:ext>
            </c:extLst>
          </c:dPt>
          <c:dPt>
            <c:idx val="12"/>
            <c:marker>
              <c:spPr>
                <a:noFill/>
                <a:ln w="6350">
                  <a:noFill/>
                </a:ln>
              </c:spPr>
            </c:marker>
            <c:bubble3D val="0"/>
            <c:extLst>
              <c:ext xmlns:c16="http://schemas.microsoft.com/office/drawing/2014/chart" uri="{C3380CC4-5D6E-409C-BE32-E72D297353CC}">
                <c16:uniqueId val="{00000007-63B5-48AC-81C4-9EC978C6EC78}"/>
              </c:ext>
            </c:extLst>
          </c:dPt>
          <c:dPt>
            <c:idx val="13"/>
            <c:marker>
              <c:spPr>
                <a:noFill/>
                <a:ln w="6350">
                  <a:noFill/>
                </a:ln>
              </c:spPr>
            </c:marker>
            <c:bubble3D val="0"/>
            <c:extLst>
              <c:ext xmlns:c16="http://schemas.microsoft.com/office/drawing/2014/chart" uri="{C3380CC4-5D6E-409C-BE32-E72D297353CC}">
                <c16:uniqueId val="{00000008-63B5-48AC-81C4-9EC978C6EC78}"/>
              </c:ext>
            </c:extLst>
          </c:dPt>
          <c:dPt>
            <c:idx val="15"/>
            <c:marker>
              <c:symbol val="diamond"/>
              <c:size val="2"/>
            </c:marker>
            <c:bubble3D val="0"/>
            <c:extLst>
              <c:ext xmlns:c16="http://schemas.microsoft.com/office/drawing/2014/chart" uri="{C3380CC4-5D6E-409C-BE32-E72D297353CC}">
                <c16:uniqueId val="{00000009-63B5-48AC-81C4-9EC978C6EC78}"/>
              </c:ext>
            </c:extLst>
          </c:dPt>
          <c:cat>
            <c:strRef>
              <c:f>'Figure 2.12. '!$V$2:$V$15</c:f>
              <c:strCache>
                <c:ptCount val="14"/>
                <c:pt idx="0">
                  <c:v>Tax complexity (time)</c:v>
                </c:pt>
                <c:pt idx="1">
                  <c:v>Red tape (time)</c:v>
                </c:pt>
                <c:pt idx="2">
                  <c:v>Revenue institutions (mean)</c:v>
                </c:pt>
                <c:pt idx="3">
                  <c:v>Press freedom</c:v>
                </c:pt>
                <c:pt idx="4">
                  <c:v>Anticorruption unit (dummy)</c:v>
                </c:pt>
                <c:pt idx="5">
                  <c:v>Time for VAT refund</c:v>
                </c:pt>
                <c:pt idx="6">
                  <c:v>Time for tax audit</c:v>
                </c:pt>
                <c:pt idx="7">
                  <c:v>Fiscal transparency</c:v>
                </c:pt>
                <c:pt idx="8">
                  <c:v>Procurement (paying suppliers)</c:v>
                </c:pt>
                <c:pt idx="9">
                  <c:v>PFM controls</c:v>
                </c:pt>
                <c:pt idx="10">
                  <c:v>E-government</c:v>
                </c:pt>
                <c:pt idx="11">
                  <c:v>CG procurement</c:v>
                </c:pt>
                <c:pt idx="12">
                  <c:v>PPP procurement</c:v>
                </c:pt>
                <c:pt idx="13">
                  <c:v>Number of tax payments</c:v>
                </c:pt>
              </c:strCache>
            </c:strRef>
          </c:cat>
          <c:val>
            <c:numRef>
              <c:f>'Figure 2.12. '!$X$2:$X$15</c:f>
              <c:numCache>
                <c:formatCode>General</c:formatCode>
                <c:ptCount val="14"/>
                <c:pt idx="0">
                  <c:v>-0.34456825085993814</c:v>
                </c:pt>
                <c:pt idx="1">
                  <c:v>-0.33127705673358226</c:v>
                </c:pt>
                <c:pt idx="2">
                  <c:v>0.31015254466164321</c:v>
                </c:pt>
                <c:pt idx="3">
                  <c:v>0.37061890556812688</c:v>
                </c:pt>
                <c:pt idx="4">
                  <c:v>0</c:v>
                </c:pt>
                <c:pt idx="5">
                  <c:v>-0.18778206172912648</c:v>
                </c:pt>
                <c:pt idx="6">
                  <c:v>-0.13085136437312553</c:v>
                </c:pt>
                <c:pt idx="7">
                  <c:v>0.19840892343623195</c:v>
                </c:pt>
                <c:pt idx="8">
                  <c:v>0.20911019036762746</c:v>
                </c:pt>
                <c:pt idx="9">
                  <c:v>0</c:v>
                </c:pt>
                <c:pt idx="10">
                  <c:v>0</c:v>
                </c:pt>
                <c:pt idx="11">
                  <c:v>0</c:v>
                </c:pt>
                <c:pt idx="12">
                  <c:v>0</c:v>
                </c:pt>
                <c:pt idx="13">
                  <c:v>0</c:v>
                </c:pt>
              </c:numCache>
            </c:numRef>
          </c:val>
          <c:smooth val="0"/>
          <c:extLst>
            <c:ext xmlns:c16="http://schemas.microsoft.com/office/drawing/2014/chart" uri="{C3380CC4-5D6E-409C-BE32-E72D297353CC}">
              <c16:uniqueId val="{0000000A-63B5-48AC-81C4-9EC978C6EC78}"/>
            </c:ext>
          </c:extLst>
        </c:ser>
        <c:ser>
          <c:idx val="2"/>
          <c:order val="2"/>
          <c:tx>
            <c:strRef>
              <c:f>'Figure 2.12. '!$Y$1</c:f>
              <c:strCache>
                <c:ptCount val="1"/>
                <c:pt idx="0">
                  <c:v>More controls</c:v>
                </c:pt>
              </c:strCache>
            </c:strRef>
          </c:tx>
          <c:spPr>
            <a:ln w="19050">
              <a:noFill/>
            </a:ln>
          </c:spPr>
          <c:marker>
            <c:symbol val="circle"/>
            <c:size val="11"/>
            <c:spPr>
              <a:solidFill>
                <a:srgbClr val="C00000"/>
              </a:solidFill>
              <a:ln w="6350">
                <a:noFill/>
              </a:ln>
            </c:spPr>
          </c:marker>
          <c:dPt>
            <c:idx val="3"/>
            <c:bubble3D val="0"/>
            <c:extLst>
              <c:ext xmlns:c16="http://schemas.microsoft.com/office/drawing/2014/chart" uri="{C3380CC4-5D6E-409C-BE32-E72D297353CC}">
                <c16:uniqueId val="{0000000B-63B5-48AC-81C4-9EC978C6EC78}"/>
              </c:ext>
            </c:extLst>
          </c:dPt>
          <c:dPt>
            <c:idx val="5"/>
            <c:marker>
              <c:spPr>
                <a:noFill/>
                <a:ln w="6350">
                  <a:noFill/>
                </a:ln>
              </c:spPr>
            </c:marker>
            <c:bubble3D val="0"/>
            <c:extLst>
              <c:ext xmlns:c16="http://schemas.microsoft.com/office/drawing/2014/chart" uri="{C3380CC4-5D6E-409C-BE32-E72D297353CC}">
                <c16:uniqueId val="{0000000C-63B5-48AC-81C4-9EC978C6EC78}"/>
              </c:ext>
            </c:extLst>
          </c:dPt>
          <c:dPt>
            <c:idx val="6"/>
            <c:marker>
              <c:spPr>
                <a:noFill/>
                <a:ln w="6350">
                  <a:noFill/>
                </a:ln>
              </c:spPr>
            </c:marker>
            <c:bubble3D val="0"/>
            <c:extLst>
              <c:ext xmlns:c16="http://schemas.microsoft.com/office/drawing/2014/chart" uri="{C3380CC4-5D6E-409C-BE32-E72D297353CC}">
                <c16:uniqueId val="{0000000D-63B5-48AC-81C4-9EC978C6EC78}"/>
              </c:ext>
            </c:extLst>
          </c:dPt>
          <c:dPt>
            <c:idx val="7"/>
            <c:marker>
              <c:spPr>
                <a:noFill/>
                <a:ln w="6350">
                  <a:noFill/>
                </a:ln>
              </c:spPr>
            </c:marker>
            <c:bubble3D val="0"/>
            <c:extLst>
              <c:ext xmlns:c16="http://schemas.microsoft.com/office/drawing/2014/chart" uri="{C3380CC4-5D6E-409C-BE32-E72D297353CC}">
                <c16:uniqueId val="{0000000E-63B5-48AC-81C4-9EC978C6EC78}"/>
              </c:ext>
            </c:extLst>
          </c:dPt>
          <c:dPt>
            <c:idx val="8"/>
            <c:marker>
              <c:spPr>
                <a:noFill/>
                <a:ln w="6350">
                  <a:noFill/>
                </a:ln>
              </c:spPr>
            </c:marker>
            <c:bubble3D val="0"/>
            <c:extLst>
              <c:ext xmlns:c16="http://schemas.microsoft.com/office/drawing/2014/chart" uri="{C3380CC4-5D6E-409C-BE32-E72D297353CC}">
                <c16:uniqueId val="{0000000F-63B5-48AC-81C4-9EC978C6EC78}"/>
              </c:ext>
            </c:extLst>
          </c:dPt>
          <c:dPt>
            <c:idx val="9"/>
            <c:marker>
              <c:symbol val="circle"/>
              <c:size val="2"/>
              <c:spPr>
                <a:noFill/>
                <a:ln w="6350">
                  <a:noFill/>
                </a:ln>
              </c:spPr>
            </c:marker>
            <c:bubble3D val="0"/>
            <c:extLst>
              <c:ext xmlns:c16="http://schemas.microsoft.com/office/drawing/2014/chart" uri="{C3380CC4-5D6E-409C-BE32-E72D297353CC}">
                <c16:uniqueId val="{00000010-63B5-48AC-81C4-9EC978C6EC78}"/>
              </c:ext>
            </c:extLst>
          </c:dPt>
          <c:dPt>
            <c:idx val="10"/>
            <c:marker>
              <c:symbol val="circle"/>
              <c:size val="2"/>
              <c:spPr>
                <a:noFill/>
                <a:ln w="6350">
                  <a:noFill/>
                </a:ln>
              </c:spPr>
            </c:marker>
            <c:bubble3D val="0"/>
            <c:extLst>
              <c:ext xmlns:c16="http://schemas.microsoft.com/office/drawing/2014/chart" uri="{C3380CC4-5D6E-409C-BE32-E72D297353CC}">
                <c16:uniqueId val="{00000011-63B5-48AC-81C4-9EC978C6EC78}"/>
              </c:ext>
            </c:extLst>
          </c:dPt>
          <c:dPt>
            <c:idx val="11"/>
            <c:marker>
              <c:symbol val="circle"/>
              <c:size val="2"/>
              <c:spPr>
                <a:noFill/>
                <a:ln w="6350">
                  <a:noFill/>
                </a:ln>
              </c:spPr>
            </c:marker>
            <c:bubble3D val="0"/>
            <c:extLst>
              <c:ext xmlns:c16="http://schemas.microsoft.com/office/drawing/2014/chart" uri="{C3380CC4-5D6E-409C-BE32-E72D297353CC}">
                <c16:uniqueId val="{00000012-63B5-48AC-81C4-9EC978C6EC78}"/>
              </c:ext>
            </c:extLst>
          </c:dPt>
          <c:dPt>
            <c:idx val="12"/>
            <c:marker>
              <c:symbol val="circle"/>
              <c:size val="2"/>
              <c:spPr>
                <a:noFill/>
                <a:ln w="6350">
                  <a:noFill/>
                </a:ln>
              </c:spPr>
            </c:marker>
            <c:bubble3D val="0"/>
            <c:extLst>
              <c:ext xmlns:c16="http://schemas.microsoft.com/office/drawing/2014/chart" uri="{C3380CC4-5D6E-409C-BE32-E72D297353CC}">
                <c16:uniqueId val="{00000013-63B5-48AC-81C4-9EC978C6EC78}"/>
              </c:ext>
            </c:extLst>
          </c:dPt>
          <c:dPt>
            <c:idx val="13"/>
            <c:marker>
              <c:symbol val="circle"/>
              <c:size val="2"/>
              <c:spPr>
                <a:noFill/>
                <a:ln w="6350">
                  <a:noFill/>
                </a:ln>
              </c:spPr>
            </c:marker>
            <c:bubble3D val="0"/>
            <c:extLst>
              <c:ext xmlns:c16="http://schemas.microsoft.com/office/drawing/2014/chart" uri="{C3380CC4-5D6E-409C-BE32-E72D297353CC}">
                <c16:uniqueId val="{00000014-63B5-48AC-81C4-9EC978C6EC78}"/>
              </c:ext>
            </c:extLst>
          </c:dPt>
          <c:cat>
            <c:strRef>
              <c:f>'Figure 2.12. '!$V$2:$V$15</c:f>
              <c:strCache>
                <c:ptCount val="14"/>
                <c:pt idx="0">
                  <c:v>Tax complexity (time)</c:v>
                </c:pt>
                <c:pt idx="1">
                  <c:v>Red tape (time)</c:v>
                </c:pt>
                <c:pt idx="2">
                  <c:v>Revenue institutions (mean)</c:v>
                </c:pt>
                <c:pt idx="3">
                  <c:v>Press freedom</c:v>
                </c:pt>
                <c:pt idx="4">
                  <c:v>Anticorruption unit (dummy)</c:v>
                </c:pt>
                <c:pt idx="5">
                  <c:v>Time for VAT refund</c:v>
                </c:pt>
                <c:pt idx="6">
                  <c:v>Time for tax audit</c:v>
                </c:pt>
                <c:pt idx="7">
                  <c:v>Fiscal transparency</c:v>
                </c:pt>
                <c:pt idx="8">
                  <c:v>Procurement (paying suppliers)</c:v>
                </c:pt>
                <c:pt idx="9">
                  <c:v>PFM controls</c:v>
                </c:pt>
                <c:pt idx="10">
                  <c:v>E-government</c:v>
                </c:pt>
                <c:pt idx="11">
                  <c:v>CG procurement</c:v>
                </c:pt>
                <c:pt idx="12">
                  <c:v>PPP procurement</c:v>
                </c:pt>
                <c:pt idx="13">
                  <c:v>Number of tax payments</c:v>
                </c:pt>
              </c:strCache>
            </c:strRef>
          </c:cat>
          <c:val>
            <c:numRef>
              <c:f>'Figure 2.12. '!$Y$2:$Y$15</c:f>
              <c:numCache>
                <c:formatCode>General</c:formatCode>
                <c:ptCount val="14"/>
                <c:pt idx="0">
                  <c:v>-0.17879791568534631</c:v>
                </c:pt>
                <c:pt idx="1">
                  <c:v>-0.15673560888825003</c:v>
                </c:pt>
                <c:pt idx="2">
                  <c:v>0.15790763705719535</c:v>
                </c:pt>
                <c:pt idx="3">
                  <c:v>0.13061474283357949</c:v>
                </c:pt>
                <c:pt idx="4">
                  <c:v>0.23570541099892353</c:v>
                </c:pt>
                <c:pt idx="5">
                  <c:v>0</c:v>
                </c:pt>
                <c:pt idx="6">
                  <c:v>0</c:v>
                </c:pt>
                <c:pt idx="7">
                  <c:v>0</c:v>
                </c:pt>
                <c:pt idx="8">
                  <c:v>0</c:v>
                </c:pt>
                <c:pt idx="9">
                  <c:v>0</c:v>
                </c:pt>
                <c:pt idx="10">
                  <c:v>0</c:v>
                </c:pt>
                <c:pt idx="11">
                  <c:v>0</c:v>
                </c:pt>
                <c:pt idx="12">
                  <c:v>0</c:v>
                </c:pt>
                <c:pt idx="13">
                  <c:v>0</c:v>
                </c:pt>
              </c:numCache>
            </c:numRef>
          </c:val>
          <c:smooth val="0"/>
          <c:extLst>
            <c:ext xmlns:c16="http://schemas.microsoft.com/office/drawing/2014/chart" uri="{C3380CC4-5D6E-409C-BE32-E72D297353CC}">
              <c16:uniqueId val="{00000015-63B5-48AC-81C4-9EC978C6EC78}"/>
            </c:ext>
          </c:extLst>
        </c:ser>
        <c:dLbls>
          <c:showLegendKey val="0"/>
          <c:showVal val="0"/>
          <c:showCatName val="0"/>
          <c:showSerName val="0"/>
          <c:showPercent val="0"/>
          <c:showBubbleSize val="0"/>
        </c:dLbls>
        <c:marker val="1"/>
        <c:smooth val="0"/>
        <c:axId val="2108792944"/>
        <c:axId val="1"/>
      </c:lineChart>
      <c:dateAx>
        <c:axId val="2108792944"/>
        <c:scaling>
          <c:orientation val="minMax"/>
        </c:scaling>
        <c:delete val="0"/>
        <c:axPos val="b"/>
        <c:numFmt formatCode="General" sourceLinked="0"/>
        <c:majorTickMark val="in"/>
        <c:minorTickMark val="none"/>
        <c:tickLblPos val="low"/>
        <c:spPr>
          <a:noFill/>
          <a:ln w="9525" cap="flat" cmpd="sng" algn="ctr">
            <a:solidFill>
              <a:schemeClr val="bg1">
                <a:lumMod val="50000"/>
              </a:schemeClr>
            </a:solidFill>
            <a:round/>
          </a:ln>
          <a:effectLst/>
        </c:spPr>
        <c:txPr>
          <a:bodyPr rot="-2220000" spcFirstLastPara="1" vertOverflow="ellipsis" vert="horz" wrap="square" anchor="ctr" anchorCtr="1"/>
          <a:lstStyle/>
          <a:p>
            <a:pPr>
              <a:defRPr sz="1000" b="0" i="0" u="none" strike="noStrike" kern="1200" baseline="0">
                <a:solidFill>
                  <a:schemeClr val="tx1"/>
                </a:solidFill>
                <a:latin typeface="HelveticaNeueLT Std Cn" panose="020B0506030502030204"/>
                <a:ea typeface="+mn-ea"/>
                <a:cs typeface="+mn-cs"/>
              </a:defRPr>
            </a:pPr>
            <a:endParaRPr lang="en-US"/>
          </a:p>
        </c:txPr>
        <c:crossAx val="1"/>
        <c:crosses val="autoZero"/>
        <c:auto val="0"/>
        <c:lblOffset val="100"/>
        <c:baseTimeUnit val="days"/>
      </c:dateAx>
      <c:valAx>
        <c:axId val="1"/>
        <c:scaling>
          <c:orientation val="minMax"/>
        </c:scaling>
        <c:delete val="0"/>
        <c:axPos val="l"/>
        <c:numFmt formatCode="#,##0.0" sourceLinked="0"/>
        <c:majorTickMark val="none"/>
        <c:minorTickMark val="none"/>
        <c:tickLblPos val="high"/>
        <c:spPr>
          <a:ln w="6350">
            <a:noFill/>
          </a:ln>
        </c:spPr>
        <c:txPr>
          <a:bodyPr rot="-5400000" spcFirstLastPara="1" vertOverflow="ellipsis" vert="horz" wrap="square" anchor="ctr" anchorCtr="1"/>
          <a:lstStyle/>
          <a:p>
            <a:pPr>
              <a:defRPr sz="1000" b="0" i="0" u="none" strike="noStrike" kern="1200" baseline="0">
                <a:solidFill>
                  <a:schemeClr val="tx1"/>
                </a:solidFill>
                <a:latin typeface="HelveticaNeueLT Std Cn" panose="020B0506030502030204"/>
                <a:ea typeface="+mn-ea"/>
                <a:cs typeface="+mn-cs"/>
              </a:defRPr>
            </a:pPr>
            <a:endParaRPr lang="en-US"/>
          </a:p>
        </c:txPr>
        <c:crossAx val="2108792944"/>
        <c:crosses val="autoZero"/>
        <c:crossBetween val="between"/>
      </c:valAx>
      <c:spPr>
        <a:noFill/>
        <a:ln>
          <a:solidFill>
            <a:schemeClr val="bg1">
              <a:lumMod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sz="800">
          <a:solidFill>
            <a:schemeClr val="tx1"/>
          </a:solidFill>
          <a:latin typeface="HelveticaNeueLT Std Cn" panose="020B0506030502030204"/>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'Figure 2.18.'!$B$4</c:f>
              <c:strCache>
                <c:ptCount val="1"/>
                <c:pt idx="0">
                  <c:v>Purpose of bribes</c:v>
                </c:pt>
              </c:strCache>
            </c:strRef>
          </c:tx>
          <c:spPr>
            <a:ln>
              <a:solidFill>
                <a:schemeClr val="tx1"/>
              </a:solidFill>
            </a:ln>
          </c:spPr>
          <c:dPt>
            <c:idx val="0"/>
            <c:bubble3D val="0"/>
            <c:spPr>
              <a:solidFill>
                <a:srgbClr val="F61E1E"/>
              </a:solidFill>
              <a:ln>
                <a:solidFill>
                  <a:schemeClr val="tx1"/>
                </a:solidFill>
              </a:ln>
              <a:effectLst/>
            </c:spPr>
            <c:extLst>
              <c:ext xmlns:c16="http://schemas.microsoft.com/office/drawing/2014/chart" uri="{C3380CC4-5D6E-409C-BE32-E72D297353CC}">
                <c16:uniqueId val="{00000001-1E43-4FE2-A49A-323510495AB7}"/>
              </c:ext>
            </c:extLst>
          </c:dPt>
          <c:dPt>
            <c:idx val="1"/>
            <c:bubble3D val="0"/>
            <c:spPr>
              <a:solidFill>
                <a:srgbClr val="FFC000"/>
              </a:solidFill>
              <a:ln>
                <a:solidFill>
                  <a:schemeClr val="tx1"/>
                </a:solidFill>
              </a:ln>
              <a:effectLst/>
            </c:spPr>
            <c:extLst>
              <c:ext xmlns:c16="http://schemas.microsoft.com/office/drawing/2014/chart" uri="{C3380CC4-5D6E-409C-BE32-E72D297353CC}">
                <c16:uniqueId val="{00000003-1E43-4FE2-A49A-323510495AB7}"/>
              </c:ext>
            </c:extLst>
          </c:dPt>
          <c:dPt>
            <c:idx val="2"/>
            <c:bubble3D val="0"/>
            <c:spPr>
              <a:solidFill>
                <a:schemeClr val="bg1"/>
              </a:solidFill>
              <a:ln>
                <a:solidFill>
                  <a:schemeClr val="tx1"/>
                </a:solidFill>
              </a:ln>
              <a:effectLst/>
            </c:spPr>
            <c:extLst>
              <c:ext xmlns:c16="http://schemas.microsoft.com/office/drawing/2014/chart" uri="{C3380CC4-5D6E-409C-BE32-E72D297353CC}">
                <c16:uniqueId val="{00000005-1E43-4FE2-A49A-323510495AB7}"/>
              </c:ext>
            </c:extLst>
          </c:dPt>
          <c:dPt>
            <c:idx val="3"/>
            <c:bubble3D val="0"/>
            <c:spPr>
              <a:solidFill>
                <a:srgbClr val="00B0F0"/>
              </a:solidFill>
              <a:ln>
                <a:solidFill>
                  <a:schemeClr val="tx1"/>
                </a:solidFill>
              </a:ln>
              <a:effectLst/>
            </c:spPr>
            <c:extLst>
              <c:ext xmlns:c16="http://schemas.microsoft.com/office/drawing/2014/chart" uri="{C3380CC4-5D6E-409C-BE32-E72D297353CC}">
                <c16:uniqueId val="{00000007-1E43-4FE2-A49A-323510495AB7}"/>
              </c:ext>
            </c:extLst>
          </c:dPt>
          <c:dPt>
            <c:idx val="4"/>
            <c:bubble3D val="0"/>
            <c:spPr>
              <a:solidFill>
                <a:schemeClr val="tx2">
                  <a:lumMod val="60000"/>
                  <a:lumOff val="40000"/>
                </a:schemeClr>
              </a:solidFill>
              <a:ln>
                <a:solidFill>
                  <a:schemeClr val="tx1"/>
                </a:solidFill>
              </a:ln>
              <a:effectLst/>
            </c:spPr>
            <c:extLst>
              <c:ext xmlns:c16="http://schemas.microsoft.com/office/drawing/2014/chart" uri="{C3380CC4-5D6E-409C-BE32-E72D297353CC}">
                <c16:uniqueId val="{00000009-1E43-4FE2-A49A-323510495AB7}"/>
              </c:ext>
            </c:extLst>
          </c:dPt>
          <c:dPt>
            <c:idx val="5"/>
            <c:bubble3D val="0"/>
            <c:spPr>
              <a:solidFill>
                <a:schemeClr val="tx2">
                  <a:lumMod val="75000"/>
                </a:schemeClr>
              </a:solidFill>
              <a:ln>
                <a:solidFill>
                  <a:schemeClr val="tx1"/>
                </a:solidFill>
              </a:ln>
              <a:effectLst/>
            </c:spPr>
            <c:extLst>
              <c:ext xmlns:c16="http://schemas.microsoft.com/office/drawing/2014/chart" uri="{C3380CC4-5D6E-409C-BE32-E72D297353CC}">
                <c16:uniqueId val="{0000000B-1E43-4FE2-A49A-323510495AB7}"/>
              </c:ext>
            </c:extLst>
          </c:dPt>
          <c:dLbls>
            <c:dLbl>
              <c:idx val="0"/>
              <c:tx>
                <c:rich>
                  <a:bodyPr/>
                  <a:lstStyle/>
                  <a:p>
                    <a:fld id="{34A65905-7032-4F57-B072-CF906765FFAA}" type="CATEGORYNAME">
                      <a:rPr lang="en-US"/>
                      <a:pPr/>
                      <a:t>[CATEGORY NAME]</a:t>
                    </a:fld>
                    <a:r>
                      <a:rPr lang="en-US" baseline="0"/>
                      <a:t>, 57</a:t>
                    </a: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E43-4FE2-A49A-323510495AB7}"/>
                </c:ext>
              </c:extLst>
            </c:dLbl>
            <c:dLbl>
              <c:idx val="1"/>
              <c:tx>
                <c:rich>
                  <a:bodyPr/>
                  <a:lstStyle/>
                  <a:p>
                    <a:fld id="{51F40B3D-4DC5-4345-976C-7126C049551D}" type="CATEGORYNAME">
                      <a:rPr lang="en-US"/>
                      <a:pPr/>
                      <a:t>[CATEGORY NAME]</a:t>
                    </a:fld>
                    <a:r>
                      <a:rPr lang="en-US" baseline="0"/>
                      <a:t>, 12</a:t>
                    </a: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E43-4FE2-A49A-323510495AB7}"/>
                </c:ext>
              </c:extLst>
            </c:dLbl>
            <c:dLbl>
              <c:idx val="2"/>
              <c:tx>
                <c:rich>
                  <a:bodyPr/>
                  <a:lstStyle/>
                  <a:p>
                    <a:fld id="{95D68DAA-F3D9-4D43-B20D-B4ADCEF33D23}" type="CATEGORYNAME">
                      <a:rPr lang="en-US"/>
                      <a:pPr/>
                      <a:t>[CATEGORY NAME]</a:t>
                    </a:fld>
                    <a:r>
                      <a:rPr lang="en-US" baseline="0"/>
                      <a:t>, 7</a:t>
                    </a: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E43-4FE2-A49A-323510495AB7}"/>
                </c:ext>
              </c:extLst>
            </c:dLbl>
            <c:dLbl>
              <c:idx val="3"/>
              <c:tx>
                <c:rich>
                  <a:bodyPr rot="0" spcFirstLastPara="1" vertOverflow="clip" horzOverflow="clip" vert="horz" wrap="square" lIns="36576" tIns="18288" rIns="36576" bIns="18288" anchor="ctr" anchorCtr="1">
                    <a:spAutoFit/>
                  </a:bodyPr>
                  <a:lstStyle/>
                  <a:p>
                    <a:pPr algn="l">
                      <a:defRPr sz="1000" b="0" i="0" u="none" strike="noStrike" kern="1200" baseline="0">
                        <a:solidFill>
                          <a:schemeClr val="tx1"/>
                        </a:solidFill>
                        <a:latin typeface="HelveticaNeueLT Std Cn" panose="020B0506030502030204"/>
                        <a:ea typeface="+mn-ea"/>
                        <a:cs typeface="+mn-cs"/>
                      </a:defRPr>
                    </a:pPr>
                    <a:fld id="{91E31692-AD3A-4BE5-8BB2-580D93AD2A20}" type="CATEGORYNAME">
                      <a:rPr lang="en-US"/>
                      <a:pPr algn="l">
                        <a:defRPr/>
                      </a:pPr>
                      <a:t>[CATEGORY NAME]</a:t>
                    </a:fld>
                    <a:r>
                      <a:rPr lang="en-US"/>
                      <a:t>, 6</a:t>
                    </a:r>
                  </a:p>
                </c:rich>
              </c:tx>
              <c:spPr>
                <a:noFill/>
                <a:ln>
                  <a:noFill/>
                </a:ln>
                <a:effectLst/>
              </c:spPr>
              <c:txPr>
                <a:bodyPr rot="0" spcFirstLastPara="1" vertOverflow="clip" horzOverflow="clip" vert="horz" wrap="square" lIns="36576" tIns="18288" rIns="36576" bIns="18288" anchor="ctr" anchorCtr="1">
                  <a:spAutoFit/>
                </a:bodyPr>
                <a:lstStyle/>
                <a:p>
                  <a:pPr algn="l">
                    <a:defRPr sz="1000" b="0" i="0" u="none" strike="noStrike" kern="1200" baseline="0">
                      <a:solidFill>
                        <a:schemeClr val="tx1"/>
                      </a:solidFill>
                      <a:latin typeface="HelveticaNeueLT Std Cn" panose="020B0506030502030204"/>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7-1E43-4FE2-A49A-323510495AB7}"/>
                </c:ext>
              </c:extLst>
            </c:dLbl>
            <c:dLbl>
              <c:idx val="4"/>
              <c:tx>
                <c:rich>
                  <a:bodyPr/>
                  <a:lstStyle/>
                  <a:p>
                    <a:fld id="{746DF84E-8A0E-4FB3-85DC-9D7C17496357}" type="CATEGORYNAME">
                      <a:rPr lang="en-US"/>
                      <a:pPr/>
                      <a:t>[CATEGORY NAME]</a:t>
                    </a:fld>
                    <a:r>
                      <a:rPr lang="en-US"/>
                      <a:t>, 6 </a:t>
                    </a: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E43-4FE2-A49A-323510495AB7}"/>
                </c:ext>
              </c:extLst>
            </c:dLbl>
            <c:dLbl>
              <c:idx val="5"/>
              <c:layout>
                <c:manualLayout>
                  <c:x val="5.5555555555555552E-2"/>
                  <c:y val="1.3888888888888883E-2"/>
                </c:manualLayout>
              </c:layout>
              <c:tx>
                <c:rich>
                  <a:bodyPr/>
                  <a:lstStyle/>
                  <a:p>
                    <a:fld id="{14F179EE-84CC-4F91-84AC-0C867F38FD56}" type="CATEGORYNAME">
                      <a:rPr lang="en-US"/>
                      <a:pPr/>
                      <a:t>[CATEGORY NAME]</a:t>
                    </a:fld>
                    <a:r>
                      <a:rPr lang="en-US"/>
                      <a:t>,</a:t>
                    </a:r>
                    <a:r>
                      <a:rPr lang="en-US" baseline="0"/>
                      <a:t>12</a:t>
                    </a:r>
                  </a:p>
                </c:rich>
              </c:tx>
              <c:dLblPos val="bestFit"/>
              <c:showLegendKey val="0"/>
              <c:showVal val="0"/>
              <c:showCatName val="1"/>
              <c:showSerName val="0"/>
              <c:showPercent val="1"/>
              <c:showBubbleSize val="0"/>
              <c:extLst>
                <c:ext xmlns:c15="http://schemas.microsoft.com/office/drawing/2012/chart" uri="{CE6537A1-D6FC-4f65-9D91-7224C49458BB}">
                  <c15:layout>
                    <c:manualLayout>
                      <c:w val="0.30147637795275589"/>
                      <c:h val="9.9994896471274422E-2"/>
                    </c:manualLayout>
                  </c15:layout>
                  <c15:dlblFieldTable/>
                  <c15:showDataLabelsRange val="0"/>
                </c:ext>
                <c:ext xmlns:c16="http://schemas.microsoft.com/office/drawing/2014/chart" uri="{C3380CC4-5D6E-409C-BE32-E72D297353CC}">
                  <c16:uniqueId val="{0000000B-1E43-4FE2-A49A-323510495AB7}"/>
                </c:ext>
              </c:extLst>
            </c:dLbl>
            <c:spPr>
              <a:noFill/>
              <a:ln>
                <a:noFill/>
              </a:ln>
              <a:effectLst/>
            </c:spPr>
            <c:txPr>
              <a:bodyPr rot="0" spcFirstLastPara="1" vertOverflow="clip" horzOverflow="clip" vert="horz" wrap="square" lIns="36576" tIns="18288" rIns="36576" bIns="18288" anchor="ctr" anchorCtr="1">
                <a:spAutoFit/>
              </a:bodyPr>
              <a:lstStyle/>
              <a:p>
                <a:pPr>
                  <a:defRPr sz="1000" b="0" i="0" u="none" strike="noStrike" kern="1200" baseline="0">
                    <a:solidFill>
                      <a:schemeClr val="tx1"/>
                    </a:solidFill>
                    <a:latin typeface="HelveticaNeueLT Std Cn" panose="020B0506030502030204"/>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'Figure 2.18.'!$A$5:$A$10</c:f>
              <c:strCache>
                <c:ptCount val="6"/>
                <c:pt idx="0">
                  <c:v>Public
 procurement</c:v>
                </c:pt>
                <c:pt idx="1">
                  <c:v>Customs
 clearance</c:v>
                </c:pt>
                <c:pt idx="2">
                  <c:v>Other preferential
 treatment</c:v>
                </c:pt>
                <c:pt idx="3">
                  <c:v>Favorable tax
 treatment</c:v>
                </c:pt>
                <c:pt idx="4">
                  <c:v>License/Authorization</c:v>
                </c:pt>
                <c:pt idx="5">
                  <c:v>Other or unknown</c:v>
                </c:pt>
              </c:strCache>
            </c:strRef>
          </c:cat>
          <c:val>
            <c:numRef>
              <c:f>'Figure 2.18.'!$B$5:$B$10</c:f>
              <c:numCache>
                <c:formatCode>0%</c:formatCode>
                <c:ptCount val="6"/>
                <c:pt idx="0">
                  <c:v>0.56999999999999995</c:v>
                </c:pt>
                <c:pt idx="1">
                  <c:v>0.12</c:v>
                </c:pt>
                <c:pt idx="2">
                  <c:v>7.0000000000000007E-2</c:v>
                </c:pt>
                <c:pt idx="3">
                  <c:v>0.06</c:v>
                </c:pt>
                <c:pt idx="4">
                  <c:v>0.06</c:v>
                </c:pt>
                <c:pt idx="5">
                  <c:v>0.12</c:v>
                </c:pt>
              </c:numCache>
            </c:numRef>
          </c:val>
          <c:extLst>
            <c:ext xmlns:c16="http://schemas.microsoft.com/office/drawing/2014/chart" uri="{C3380CC4-5D6E-409C-BE32-E72D297353CC}">
              <c16:uniqueId val="{0000000C-1E43-4FE2-A49A-323510495AB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solidFill>
            <a:schemeClr val="tx1"/>
          </a:solidFill>
          <a:latin typeface="HelveticaNeueLT Std Cn" panose="020B0506030502030204"/>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'Figure 2.1.1. Data'!$H$1</c:f>
              <c:strCache>
                <c:ptCount val="1"/>
                <c:pt idx="0">
                  <c:v>Initial CC</c:v>
                </c:pt>
              </c:strCache>
            </c:strRef>
          </c:tx>
          <c:spPr>
            <a:ln w="25400" cap="rnd">
              <a:noFill/>
              <a:round/>
            </a:ln>
            <a:effectLst/>
          </c:spPr>
          <c:marker>
            <c:symbol val="circle"/>
            <c:size val="5"/>
            <c:spPr>
              <a:solidFill>
                <a:srgbClr val="002060"/>
              </a:solidFill>
              <a:ln w="9525">
                <a:solidFill>
                  <a:srgbClr val="002060"/>
                </a:solidFill>
              </a:ln>
              <a:effectLst/>
            </c:spPr>
          </c:marker>
          <c:xVal>
            <c:numRef>
              <c:f>'Figure 2.1.1. Data'!$H$2:$H$178</c:f>
              <c:numCache>
                <c:formatCode>0.00</c:formatCode>
                <c:ptCount val="177"/>
                <c:pt idx="0">
                  <c:v>-1.6478520000000001</c:v>
                </c:pt>
                <c:pt idx="1">
                  <c:v>-1.6021829999999999</c:v>
                </c:pt>
                <c:pt idx="2">
                  <c:v>-1.527264</c:v>
                </c:pt>
                <c:pt idx="3">
                  <c:v>-1.500767</c:v>
                </c:pt>
                <c:pt idx="4">
                  <c:v>-1.5001409999999999</c:v>
                </c:pt>
                <c:pt idx="5">
                  <c:v>-1.445619</c:v>
                </c:pt>
                <c:pt idx="6">
                  <c:v>-1.3804240000000001</c:v>
                </c:pt>
                <c:pt idx="7">
                  <c:v>-1.3349850000000001</c:v>
                </c:pt>
                <c:pt idx="8">
                  <c:v>-1.2917050000000001</c:v>
                </c:pt>
                <c:pt idx="9">
                  <c:v>-1.2730330000000001</c:v>
                </c:pt>
                <c:pt idx="10">
                  <c:v>-1.2643690000000001</c:v>
                </c:pt>
                <c:pt idx="11">
                  <c:v>-1.2400059999999999</c:v>
                </c:pt>
                <c:pt idx="12">
                  <c:v>-1.2200299999999999</c:v>
                </c:pt>
                <c:pt idx="13">
                  <c:v>-1.194655</c:v>
                </c:pt>
                <c:pt idx="14">
                  <c:v>-1.189009</c:v>
                </c:pt>
                <c:pt idx="15">
                  <c:v>-1.1732769999999999</c:v>
                </c:pt>
                <c:pt idx="16">
                  <c:v>-1.167702</c:v>
                </c:pt>
                <c:pt idx="17">
                  <c:v>-1.166015</c:v>
                </c:pt>
                <c:pt idx="18">
                  <c:v>-1.158849</c:v>
                </c:pt>
                <c:pt idx="19">
                  <c:v>-1.1409309999999999</c:v>
                </c:pt>
                <c:pt idx="20">
                  <c:v>-1.140072</c:v>
                </c:pt>
                <c:pt idx="21">
                  <c:v>-1.1328199999999999</c:v>
                </c:pt>
                <c:pt idx="22">
                  <c:v>-1.1288210000000001</c:v>
                </c:pt>
                <c:pt idx="23">
                  <c:v>-1.1101369999999999</c:v>
                </c:pt>
                <c:pt idx="24">
                  <c:v>-1.1023769999999999</c:v>
                </c:pt>
                <c:pt idx="25">
                  <c:v>-1.078811</c:v>
                </c:pt>
                <c:pt idx="26">
                  <c:v>-1.053342</c:v>
                </c:pt>
                <c:pt idx="27">
                  <c:v>-1.021493</c:v>
                </c:pt>
                <c:pt idx="28">
                  <c:v>-1.0198419999999999</c:v>
                </c:pt>
                <c:pt idx="29">
                  <c:v>-0.99856500000000004</c:v>
                </c:pt>
                <c:pt idx="30">
                  <c:v>-0.99392340000000001</c:v>
                </c:pt>
                <c:pt idx="31">
                  <c:v>-0.96968220000000005</c:v>
                </c:pt>
                <c:pt idx="32">
                  <c:v>-0.93994149999999999</c:v>
                </c:pt>
                <c:pt idx="33">
                  <c:v>-0.93054599999999998</c:v>
                </c:pt>
                <c:pt idx="34">
                  <c:v>-0.89390349999999996</c:v>
                </c:pt>
                <c:pt idx="35">
                  <c:v>-0.87193699999999996</c:v>
                </c:pt>
                <c:pt idx="36">
                  <c:v>-0.86559010000000003</c:v>
                </c:pt>
                <c:pt idx="37">
                  <c:v>-0.86527750000000003</c:v>
                </c:pt>
                <c:pt idx="38">
                  <c:v>-0.86410629999999999</c:v>
                </c:pt>
                <c:pt idx="39">
                  <c:v>-0.86074030000000001</c:v>
                </c:pt>
                <c:pt idx="40">
                  <c:v>-0.85694420000000004</c:v>
                </c:pt>
                <c:pt idx="41">
                  <c:v>-0.84262079999999995</c:v>
                </c:pt>
                <c:pt idx="42">
                  <c:v>-0.84064070000000002</c:v>
                </c:pt>
                <c:pt idx="43">
                  <c:v>-0.82482909999999998</c:v>
                </c:pt>
                <c:pt idx="44">
                  <c:v>-0.78256179999999997</c:v>
                </c:pt>
                <c:pt idx="45">
                  <c:v>-0.75647439999999999</c:v>
                </c:pt>
                <c:pt idx="46">
                  <c:v>-0.74514000000000002</c:v>
                </c:pt>
                <c:pt idx="47">
                  <c:v>-0.72375710000000004</c:v>
                </c:pt>
                <c:pt idx="48">
                  <c:v>-0.72283390000000003</c:v>
                </c:pt>
                <c:pt idx="49">
                  <c:v>-0.70276240000000001</c:v>
                </c:pt>
                <c:pt idx="50">
                  <c:v>-0.68487379999999998</c:v>
                </c:pt>
                <c:pt idx="51">
                  <c:v>-0.68063490000000004</c:v>
                </c:pt>
                <c:pt idx="52">
                  <c:v>-0.65969500000000003</c:v>
                </c:pt>
                <c:pt idx="53">
                  <c:v>-0.63920869999999996</c:v>
                </c:pt>
                <c:pt idx="54">
                  <c:v>-0.61384620000000001</c:v>
                </c:pt>
                <c:pt idx="55">
                  <c:v>-0.57869009999999999</c:v>
                </c:pt>
                <c:pt idx="56">
                  <c:v>-0.56674089999999999</c:v>
                </c:pt>
                <c:pt idx="57">
                  <c:v>-0.56454439999999995</c:v>
                </c:pt>
                <c:pt idx="58">
                  <c:v>-0.55569420000000003</c:v>
                </c:pt>
                <c:pt idx="59">
                  <c:v>-0.54811489999999996</c:v>
                </c:pt>
                <c:pt idx="60">
                  <c:v>-0.53367810000000004</c:v>
                </c:pt>
                <c:pt idx="61">
                  <c:v>-0.51242860000000001</c:v>
                </c:pt>
                <c:pt idx="62">
                  <c:v>-0.5122544</c:v>
                </c:pt>
                <c:pt idx="63">
                  <c:v>-0.48979889999999998</c:v>
                </c:pt>
                <c:pt idx="64">
                  <c:v>-0.4806068</c:v>
                </c:pt>
                <c:pt idx="65">
                  <c:v>-0.47305130000000001</c:v>
                </c:pt>
                <c:pt idx="66">
                  <c:v>-0.47225440000000002</c:v>
                </c:pt>
                <c:pt idx="67">
                  <c:v>-0.44604270000000001</c:v>
                </c:pt>
                <c:pt idx="68">
                  <c:v>-0.4374265</c:v>
                </c:pt>
                <c:pt idx="69">
                  <c:v>-0.4334672</c:v>
                </c:pt>
                <c:pt idx="70">
                  <c:v>-0.42400310000000002</c:v>
                </c:pt>
                <c:pt idx="71">
                  <c:v>-0.42299540000000002</c:v>
                </c:pt>
                <c:pt idx="72">
                  <c:v>-0.3988855</c:v>
                </c:pt>
                <c:pt idx="73">
                  <c:v>-0.38960919999999999</c:v>
                </c:pt>
                <c:pt idx="74">
                  <c:v>-0.38109029999999999</c:v>
                </c:pt>
                <c:pt idx="75">
                  <c:v>-0.37419520000000001</c:v>
                </c:pt>
                <c:pt idx="76">
                  <c:v>-0.37109389999999998</c:v>
                </c:pt>
                <c:pt idx="77">
                  <c:v>-0.36150520000000003</c:v>
                </c:pt>
                <c:pt idx="78">
                  <c:v>-0.36119200000000001</c:v>
                </c:pt>
                <c:pt idx="79">
                  <c:v>-0.35887180000000002</c:v>
                </c:pt>
                <c:pt idx="80">
                  <c:v>-0.33994950000000002</c:v>
                </c:pt>
                <c:pt idx="81">
                  <c:v>-0.32294060000000002</c:v>
                </c:pt>
                <c:pt idx="82">
                  <c:v>-0.31606309999999999</c:v>
                </c:pt>
                <c:pt idx="83">
                  <c:v>-0.27884720000000002</c:v>
                </c:pt>
                <c:pt idx="84">
                  <c:v>-0.27118949999999997</c:v>
                </c:pt>
                <c:pt idx="85">
                  <c:v>-0.27056970000000002</c:v>
                </c:pt>
                <c:pt idx="86">
                  <c:v>-0.26056679999999999</c:v>
                </c:pt>
                <c:pt idx="87">
                  <c:v>-0.20333879999999999</c:v>
                </c:pt>
                <c:pt idx="88">
                  <c:v>-0.2011057</c:v>
                </c:pt>
                <c:pt idx="89">
                  <c:v>-0.16330330000000001</c:v>
                </c:pt>
                <c:pt idx="90">
                  <c:v>-0.1480735</c:v>
                </c:pt>
                <c:pt idx="91">
                  <c:v>-0.1427147</c:v>
                </c:pt>
                <c:pt idx="92">
                  <c:v>-0.14064199999999999</c:v>
                </c:pt>
                <c:pt idx="93">
                  <c:v>-0.10692699999999999</c:v>
                </c:pt>
                <c:pt idx="94">
                  <c:v>-0.1013172</c:v>
                </c:pt>
                <c:pt idx="95">
                  <c:v>-5.6539300000000001E-2</c:v>
                </c:pt>
                <c:pt idx="96">
                  <c:v>-4.5595799999999999E-2</c:v>
                </c:pt>
                <c:pt idx="97">
                  <c:v>-3.5407500000000001E-2</c:v>
                </c:pt>
                <c:pt idx="98">
                  <c:v>-2.65951E-2</c:v>
                </c:pt>
                <c:pt idx="99">
                  <c:v>-2.65951E-2</c:v>
                </c:pt>
                <c:pt idx="100">
                  <c:v>-1.8579499999999999E-2</c:v>
                </c:pt>
                <c:pt idx="101">
                  <c:v>-5.5791E-3</c:v>
                </c:pt>
                <c:pt idx="102">
                  <c:v>3.4662100000000001E-2</c:v>
                </c:pt>
                <c:pt idx="103">
                  <c:v>4.1491500000000001E-2</c:v>
                </c:pt>
                <c:pt idx="104">
                  <c:v>8.6544899999999994E-2</c:v>
                </c:pt>
                <c:pt idx="105">
                  <c:v>0.1115191</c:v>
                </c:pt>
                <c:pt idx="106">
                  <c:v>0.1117585</c:v>
                </c:pt>
                <c:pt idx="107">
                  <c:v>0.18564710000000001</c:v>
                </c:pt>
                <c:pt idx="108">
                  <c:v>0.18706139999999999</c:v>
                </c:pt>
                <c:pt idx="109">
                  <c:v>0.21630940000000001</c:v>
                </c:pt>
                <c:pt idx="110">
                  <c:v>0.21805430000000001</c:v>
                </c:pt>
                <c:pt idx="111">
                  <c:v>0.3286887</c:v>
                </c:pt>
                <c:pt idx="112">
                  <c:v>0.33865420000000002</c:v>
                </c:pt>
                <c:pt idx="113">
                  <c:v>0.34078209999999998</c:v>
                </c:pt>
                <c:pt idx="114">
                  <c:v>0.38219740000000002</c:v>
                </c:pt>
                <c:pt idx="115">
                  <c:v>0.38306449999999997</c:v>
                </c:pt>
                <c:pt idx="116">
                  <c:v>0.4016672</c:v>
                </c:pt>
                <c:pt idx="117">
                  <c:v>0.40784759999999998</c:v>
                </c:pt>
                <c:pt idx="118">
                  <c:v>0.41464220000000002</c:v>
                </c:pt>
                <c:pt idx="119">
                  <c:v>0.42100270000000001</c:v>
                </c:pt>
                <c:pt idx="120">
                  <c:v>0.421651</c:v>
                </c:pt>
                <c:pt idx="121">
                  <c:v>0.44922299999999998</c:v>
                </c:pt>
                <c:pt idx="122">
                  <c:v>0.4786822</c:v>
                </c:pt>
                <c:pt idx="123">
                  <c:v>0.478995</c:v>
                </c:pt>
                <c:pt idx="124">
                  <c:v>0.478995</c:v>
                </c:pt>
                <c:pt idx="125">
                  <c:v>0.54595150000000003</c:v>
                </c:pt>
                <c:pt idx="126">
                  <c:v>0.65930259999999996</c:v>
                </c:pt>
                <c:pt idx="127">
                  <c:v>0.66690819999999995</c:v>
                </c:pt>
                <c:pt idx="128">
                  <c:v>0.68321940000000003</c:v>
                </c:pt>
                <c:pt idx="129">
                  <c:v>0.69614240000000005</c:v>
                </c:pt>
                <c:pt idx="130">
                  <c:v>0.70791380000000004</c:v>
                </c:pt>
                <c:pt idx="131">
                  <c:v>0.73292740000000001</c:v>
                </c:pt>
                <c:pt idx="132">
                  <c:v>0.80877330000000003</c:v>
                </c:pt>
                <c:pt idx="133">
                  <c:v>0.81796120000000005</c:v>
                </c:pt>
                <c:pt idx="134">
                  <c:v>0.86989720000000004</c:v>
                </c:pt>
                <c:pt idx="135">
                  <c:v>0.86989720000000004</c:v>
                </c:pt>
                <c:pt idx="136">
                  <c:v>0.86989720000000004</c:v>
                </c:pt>
                <c:pt idx="137">
                  <c:v>0.90122630000000004</c:v>
                </c:pt>
                <c:pt idx="138">
                  <c:v>0.94283850000000002</c:v>
                </c:pt>
                <c:pt idx="139">
                  <c:v>1.114188</c:v>
                </c:pt>
                <c:pt idx="140">
                  <c:v>1.1249960000000001</c:v>
                </c:pt>
                <c:pt idx="141">
                  <c:v>1.129211</c:v>
                </c:pt>
                <c:pt idx="142">
                  <c:v>1.143337</c:v>
                </c:pt>
                <c:pt idx="143">
                  <c:v>1.1568099999999999</c:v>
                </c:pt>
                <c:pt idx="144">
                  <c:v>1.192312</c:v>
                </c:pt>
                <c:pt idx="145">
                  <c:v>1.247409</c:v>
                </c:pt>
                <c:pt idx="146">
                  <c:v>1.331288</c:v>
                </c:pt>
                <c:pt idx="147">
                  <c:v>1.3540080000000001</c:v>
                </c:pt>
                <c:pt idx="148">
                  <c:v>1.3596539999999999</c:v>
                </c:pt>
                <c:pt idx="149">
                  <c:v>1.371545</c:v>
                </c:pt>
                <c:pt idx="150">
                  <c:v>1.4448939999999999</c:v>
                </c:pt>
                <c:pt idx="151">
                  <c:v>1.4541189999999999</c:v>
                </c:pt>
                <c:pt idx="152">
                  <c:v>1.542726</c:v>
                </c:pt>
                <c:pt idx="153">
                  <c:v>1.5710409999999999</c:v>
                </c:pt>
                <c:pt idx="154">
                  <c:v>1.7089080000000001</c:v>
                </c:pt>
                <c:pt idx="155">
                  <c:v>1.732164</c:v>
                </c:pt>
                <c:pt idx="156">
                  <c:v>1.7331099999999999</c:v>
                </c:pt>
                <c:pt idx="157">
                  <c:v>1.877356</c:v>
                </c:pt>
                <c:pt idx="158">
                  <c:v>1.9052169999999999</c:v>
                </c:pt>
                <c:pt idx="159">
                  <c:v>1.9513750000000001</c:v>
                </c:pt>
                <c:pt idx="160">
                  <c:v>1.9805189999999999</c:v>
                </c:pt>
                <c:pt idx="161">
                  <c:v>1.9869760000000001</c:v>
                </c:pt>
                <c:pt idx="162">
                  <c:v>2.0314079999999999</c:v>
                </c:pt>
                <c:pt idx="163">
                  <c:v>2.0818979999999998</c:v>
                </c:pt>
                <c:pt idx="164">
                  <c:v>2.107434</c:v>
                </c:pt>
                <c:pt idx="165">
                  <c:v>2.1102460000000001</c:v>
                </c:pt>
                <c:pt idx="166">
                  <c:v>2.1389550000000002</c:v>
                </c:pt>
                <c:pt idx="167">
                  <c:v>2.1739860000000002</c:v>
                </c:pt>
                <c:pt idx="168">
                  <c:v>2.2068720000000002</c:v>
                </c:pt>
                <c:pt idx="169">
                  <c:v>2.2313079999999998</c:v>
                </c:pt>
                <c:pt idx="170">
                  <c:v>0</c:v>
                </c:pt>
                <c:pt idx="171">
                  <c:v>0</c:v>
                </c:pt>
                <c:pt idx="172">
                  <c:v>0</c:v>
                </c:pt>
                <c:pt idx="173">
                  <c:v>0</c:v>
                </c:pt>
                <c:pt idx="174">
                  <c:v>0</c:v>
                </c:pt>
                <c:pt idx="175">
                  <c:v>0</c:v>
                </c:pt>
                <c:pt idx="176">
                  <c:v>0</c:v>
                </c:pt>
              </c:numCache>
            </c:numRef>
          </c:xVal>
          <c:yVal>
            <c:numRef>
              <c:f>'Figure 2.1.1. Data'!$J$2:$J$178</c:f>
              <c:numCache>
                <c:formatCode>0.00</c:formatCode>
                <c:ptCount val="177"/>
                <c:pt idx="0">
                  <c:v>-1.4175720000000001</c:v>
                </c:pt>
                <c:pt idx="1">
                  <c:v>-1.3715930000000001</c:v>
                </c:pt>
                <c:pt idx="2">
                  <c:v>0.74468400000000001</c:v>
                </c:pt>
                <c:pt idx="3">
                  <c:v>-0.56486919999999996</c:v>
                </c:pt>
                <c:pt idx="4">
                  <c:v>-0.6879092</c:v>
                </c:pt>
                <c:pt idx="5">
                  <c:v>-0.88489430000000002</c:v>
                </c:pt>
                <c:pt idx="6">
                  <c:v>-1.4318059999999999</c:v>
                </c:pt>
                <c:pt idx="7">
                  <c:v>-1.184609</c:v>
                </c:pt>
                <c:pt idx="8">
                  <c:v>-1.5167759999999999</c:v>
                </c:pt>
                <c:pt idx="9">
                  <c:v>-1.3305180000000001</c:v>
                </c:pt>
                <c:pt idx="10">
                  <c:v>-1.8257399999999999</c:v>
                </c:pt>
                <c:pt idx="11">
                  <c:v>-1.544762</c:v>
                </c:pt>
                <c:pt idx="12">
                  <c:v>-0.77785159999999998</c:v>
                </c:pt>
                <c:pt idx="13">
                  <c:v>-1.5622510000000001</c:v>
                </c:pt>
                <c:pt idx="14">
                  <c:v>-1.0677540000000001</c:v>
                </c:pt>
                <c:pt idx="15">
                  <c:v>-1.2376879999999999</c:v>
                </c:pt>
                <c:pt idx="16">
                  <c:v>-1.4119409999999999</c:v>
                </c:pt>
                <c:pt idx="17">
                  <c:v>-0.72477970000000003</c:v>
                </c:pt>
                <c:pt idx="18">
                  <c:v>-0.95578940000000001</c:v>
                </c:pt>
                <c:pt idx="19">
                  <c:v>-1.172709</c:v>
                </c:pt>
                <c:pt idx="20">
                  <c:v>-0.37475360000000002</c:v>
                </c:pt>
                <c:pt idx="21">
                  <c:v>-0.82054899999999997</c:v>
                </c:pt>
                <c:pt idx="22">
                  <c:v>-1.1587860000000001</c:v>
                </c:pt>
                <c:pt idx="23">
                  <c:v>-0.78351380000000004</c:v>
                </c:pt>
                <c:pt idx="24">
                  <c:v>-0.80814810000000004</c:v>
                </c:pt>
                <c:pt idx="25">
                  <c:v>-0.7172771</c:v>
                </c:pt>
                <c:pt idx="26">
                  <c:v>-0.89193849999999997</c:v>
                </c:pt>
                <c:pt idx="27">
                  <c:v>-1.481765</c:v>
                </c:pt>
                <c:pt idx="28">
                  <c:v>-1.290856</c:v>
                </c:pt>
                <c:pt idx="29">
                  <c:v>-0.6845407</c:v>
                </c:pt>
                <c:pt idx="30">
                  <c:v>-1.0535399999999999</c:v>
                </c:pt>
                <c:pt idx="31">
                  <c:v>-0.8312891</c:v>
                </c:pt>
                <c:pt idx="32">
                  <c:v>-1.0057370000000001</c:v>
                </c:pt>
                <c:pt idx="33">
                  <c:v>-0.55708690000000005</c:v>
                </c:pt>
                <c:pt idx="34">
                  <c:v>-0.41794199999999998</c:v>
                </c:pt>
                <c:pt idx="35">
                  <c:v>-1.590927</c:v>
                </c:pt>
                <c:pt idx="36">
                  <c:v>-0.64736740000000004</c:v>
                </c:pt>
                <c:pt idx="37">
                  <c:v>-0.50632509999999997</c:v>
                </c:pt>
                <c:pt idx="38">
                  <c:v>-0.25237159999999997</c:v>
                </c:pt>
                <c:pt idx="39">
                  <c:v>-1.3300780000000001</c:v>
                </c:pt>
                <c:pt idx="40">
                  <c:v>-0.73944160000000003</c:v>
                </c:pt>
                <c:pt idx="41">
                  <c:v>-0.7052022</c:v>
                </c:pt>
                <c:pt idx="42">
                  <c:v>-0.53855220000000004</c:v>
                </c:pt>
                <c:pt idx="43">
                  <c:v>-0.65689370000000002</c:v>
                </c:pt>
                <c:pt idx="44">
                  <c:v>-0.6349823</c:v>
                </c:pt>
                <c:pt idx="45">
                  <c:v>-0.5893176</c:v>
                </c:pt>
                <c:pt idx="46">
                  <c:v>0.63320650000000001</c:v>
                </c:pt>
                <c:pt idx="47">
                  <c:v>-1.0382169999999999</c:v>
                </c:pt>
                <c:pt idx="48">
                  <c:v>-0.93547060000000004</c:v>
                </c:pt>
                <c:pt idx="49">
                  <c:v>-0.47606710000000002</c:v>
                </c:pt>
                <c:pt idx="50">
                  <c:v>-0.59921849999999999</c:v>
                </c:pt>
                <c:pt idx="51">
                  <c:v>-1.2833509999999999</c:v>
                </c:pt>
                <c:pt idx="52">
                  <c:v>-0.99970809999999999</c:v>
                </c:pt>
                <c:pt idx="53">
                  <c:v>-0.74914139999999996</c:v>
                </c:pt>
                <c:pt idx="54">
                  <c:v>-0.30687829999999999</c:v>
                </c:pt>
                <c:pt idx="55">
                  <c:v>0.18695819999999999</c:v>
                </c:pt>
                <c:pt idx="56">
                  <c:v>-0.61006099999999996</c:v>
                </c:pt>
                <c:pt idx="57">
                  <c:v>-0.87177439999999995</c:v>
                </c:pt>
                <c:pt idx="58">
                  <c:v>-0.75088650000000001</c:v>
                </c:pt>
                <c:pt idx="59">
                  <c:v>-0.54720749999999996</c:v>
                </c:pt>
                <c:pt idx="60">
                  <c:v>-0.1065715</c:v>
                </c:pt>
                <c:pt idx="61">
                  <c:v>-0.92752769999999995</c:v>
                </c:pt>
                <c:pt idx="62">
                  <c:v>-0.36966260000000001</c:v>
                </c:pt>
                <c:pt idx="63">
                  <c:v>-0.58273819999999998</c:v>
                </c:pt>
                <c:pt idx="64">
                  <c:v>-0.81125449999999999</c:v>
                </c:pt>
                <c:pt idx="65">
                  <c:v>-0.56006339999999999</c:v>
                </c:pt>
                <c:pt idx="66">
                  <c:v>-0.54055920000000002</c:v>
                </c:pt>
                <c:pt idx="67">
                  <c:v>-3.11805E-2</c:v>
                </c:pt>
                <c:pt idx="68">
                  <c:v>-0.79819090000000004</c:v>
                </c:pt>
                <c:pt idx="69">
                  <c:v>-0.89854489999999998</c:v>
                </c:pt>
                <c:pt idx="70">
                  <c:v>-0.85576640000000004</c:v>
                </c:pt>
                <c:pt idx="71">
                  <c:v>-0.73848829999999999</c:v>
                </c:pt>
                <c:pt idx="72">
                  <c:v>-0.49588199999999999</c:v>
                </c:pt>
                <c:pt idx="73">
                  <c:v>-0.25723980000000002</c:v>
                </c:pt>
                <c:pt idx="74">
                  <c:v>-0.23947289999999999</c:v>
                </c:pt>
                <c:pt idx="75">
                  <c:v>-0.66456760000000004</c:v>
                </c:pt>
                <c:pt idx="76">
                  <c:v>-1.0495650000000001</c:v>
                </c:pt>
                <c:pt idx="77">
                  <c:v>-0.16079170000000001</c:v>
                </c:pt>
                <c:pt idx="78">
                  <c:v>-0.38552069999999999</c:v>
                </c:pt>
                <c:pt idx="79">
                  <c:v>-0.47519250000000002</c:v>
                </c:pt>
                <c:pt idx="80">
                  <c:v>-0.22541839999999999</c:v>
                </c:pt>
                <c:pt idx="81">
                  <c:v>-0.78715869999999999</c:v>
                </c:pt>
                <c:pt idx="82">
                  <c:v>-0.65359290000000003</c:v>
                </c:pt>
                <c:pt idx="83">
                  <c:v>-1.270367</c:v>
                </c:pt>
                <c:pt idx="84">
                  <c:v>-0.26959620000000001</c:v>
                </c:pt>
                <c:pt idx="85">
                  <c:v>-0.51506339999999995</c:v>
                </c:pt>
                <c:pt idx="86">
                  <c:v>-0.52174949999999998</c:v>
                </c:pt>
                <c:pt idx="87">
                  <c:v>0.53601929999999998</c:v>
                </c:pt>
                <c:pt idx="88">
                  <c:v>-0.53937539999999995</c:v>
                </c:pt>
                <c:pt idx="89">
                  <c:v>0.36404880000000001</c:v>
                </c:pt>
                <c:pt idx="90">
                  <c:v>-0.19291469999999999</c:v>
                </c:pt>
                <c:pt idx="91">
                  <c:v>-8.6035299999999995E-2</c:v>
                </c:pt>
                <c:pt idx="92">
                  <c:v>-0.50772859999999997</c:v>
                </c:pt>
                <c:pt idx="93">
                  <c:v>-0.13240779999999999</c:v>
                </c:pt>
                <c:pt idx="94">
                  <c:v>-0.25560840000000001</c:v>
                </c:pt>
                <c:pt idx="95">
                  <c:v>-0.45148240000000001</c:v>
                </c:pt>
                <c:pt idx="96">
                  <c:v>0.73404950000000002</c:v>
                </c:pt>
                <c:pt idx="97">
                  <c:v>0.26001220000000003</c:v>
                </c:pt>
                <c:pt idx="98">
                  <c:v>0.65962799999999999</c:v>
                </c:pt>
                <c:pt idx="99">
                  <c:v>-0.27163929999999997</c:v>
                </c:pt>
                <c:pt idx="100">
                  <c:v>-0.53168539999999997</c:v>
                </c:pt>
                <c:pt idx="101">
                  <c:v>1.1336900000000001</c:v>
                </c:pt>
                <c:pt idx="102">
                  <c:v>0.20057120000000001</c:v>
                </c:pt>
                <c:pt idx="103">
                  <c:v>-2.7749099999999999E-2</c:v>
                </c:pt>
                <c:pt idx="104">
                  <c:v>-2.57206E-2</c:v>
                </c:pt>
                <c:pt idx="105">
                  <c:v>-0.1102404</c:v>
                </c:pt>
                <c:pt idx="106">
                  <c:v>-0.45133329999999999</c:v>
                </c:pt>
                <c:pt idx="107">
                  <c:v>-0.17401050000000001</c:v>
                </c:pt>
                <c:pt idx="108">
                  <c:v>-0.1721858</c:v>
                </c:pt>
                <c:pt idx="109">
                  <c:v>6.0723000000000001E-3</c:v>
                </c:pt>
                <c:pt idx="110">
                  <c:v>0.22402059999999999</c:v>
                </c:pt>
                <c:pt idx="111">
                  <c:v>-0.14064270000000001</c:v>
                </c:pt>
                <c:pt idx="112">
                  <c:v>-0.1380295</c:v>
                </c:pt>
                <c:pt idx="113">
                  <c:v>0.111802</c:v>
                </c:pt>
                <c:pt idx="114">
                  <c:v>0.48103420000000002</c:v>
                </c:pt>
                <c:pt idx="115">
                  <c:v>2.6030500000000002E-2</c:v>
                </c:pt>
                <c:pt idx="116">
                  <c:v>0.1417677</c:v>
                </c:pt>
                <c:pt idx="117">
                  <c:v>0.188857</c:v>
                </c:pt>
                <c:pt idx="118">
                  <c:v>0.24786440000000001</c:v>
                </c:pt>
                <c:pt idx="119">
                  <c:v>0.553921</c:v>
                </c:pt>
                <c:pt idx="120">
                  <c:v>0.64217999999999997</c:v>
                </c:pt>
                <c:pt idx="121">
                  <c:v>1.2424789999999999</c:v>
                </c:pt>
                <c:pt idx="122">
                  <c:v>-0.33115240000000001</c:v>
                </c:pt>
                <c:pt idx="123">
                  <c:v>0.73981019999999997</c:v>
                </c:pt>
                <c:pt idx="124">
                  <c:v>0.71279749999999997</c:v>
                </c:pt>
                <c:pt idx="125">
                  <c:v>0.68124229999999997</c:v>
                </c:pt>
                <c:pt idx="126">
                  <c:v>0.35927409999999999</c:v>
                </c:pt>
                <c:pt idx="127">
                  <c:v>8.9566699999999999E-2</c:v>
                </c:pt>
                <c:pt idx="128">
                  <c:v>0.56786570000000003</c:v>
                </c:pt>
                <c:pt idx="129">
                  <c:v>0.46684720000000002</c:v>
                </c:pt>
                <c:pt idx="130">
                  <c:v>0.72514500000000004</c:v>
                </c:pt>
                <c:pt idx="131">
                  <c:v>-8.1381000000000005E-3</c:v>
                </c:pt>
                <c:pt idx="132">
                  <c:v>0.32477719999999999</c:v>
                </c:pt>
                <c:pt idx="133">
                  <c:v>0.79882319999999996</c:v>
                </c:pt>
                <c:pt idx="134">
                  <c:v>0.65170050000000002</c:v>
                </c:pt>
                <c:pt idx="135">
                  <c:v>0.4755489</c:v>
                </c:pt>
                <c:pt idx="136">
                  <c:v>0.2423304</c:v>
                </c:pt>
                <c:pt idx="137">
                  <c:v>-0.36418600000000001</c:v>
                </c:pt>
                <c:pt idx="138">
                  <c:v>1.5683009999999999</c:v>
                </c:pt>
                <c:pt idx="139">
                  <c:v>0.81394350000000004</c:v>
                </c:pt>
                <c:pt idx="140">
                  <c:v>1.292767</c:v>
                </c:pt>
                <c:pt idx="141">
                  <c:v>0.49197030000000003</c:v>
                </c:pt>
                <c:pt idx="142">
                  <c:v>0.84023219999999998</c:v>
                </c:pt>
                <c:pt idx="143">
                  <c:v>1.1738980000000001</c:v>
                </c:pt>
                <c:pt idx="144">
                  <c:v>1.522445</c:v>
                </c:pt>
                <c:pt idx="145">
                  <c:v>1.2595460000000001</c:v>
                </c:pt>
                <c:pt idx="146">
                  <c:v>0.78287870000000004</c:v>
                </c:pt>
                <c:pt idx="147">
                  <c:v>0.82685339999999996</c:v>
                </c:pt>
                <c:pt idx="148">
                  <c:v>1.4971380000000001</c:v>
                </c:pt>
                <c:pt idx="149">
                  <c:v>0.87407650000000003</c:v>
                </c:pt>
                <c:pt idx="150">
                  <c:v>1.6149279999999999</c:v>
                </c:pt>
                <c:pt idx="151">
                  <c:v>1.0393939999999999</c:v>
                </c:pt>
                <c:pt idx="152">
                  <c:v>1.421144</c:v>
                </c:pt>
                <c:pt idx="153">
                  <c:v>1.381283</c:v>
                </c:pt>
                <c:pt idx="154">
                  <c:v>1.548576</c:v>
                </c:pt>
                <c:pt idx="155">
                  <c:v>1.526027</c:v>
                </c:pt>
                <c:pt idx="156">
                  <c:v>1.8380799999999999</c:v>
                </c:pt>
                <c:pt idx="157">
                  <c:v>1.7950159999999999</c:v>
                </c:pt>
                <c:pt idx="158">
                  <c:v>1.841048</c:v>
                </c:pt>
                <c:pt idx="159">
                  <c:v>1.9854290000000001</c:v>
                </c:pt>
                <c:pt idx="160">
                  <c:v>1.8433010000000001</c:v>
                </c:pt>
                <c:pt idx="161">
                  <c:v>1.988966</c:v>
                </c:pt>
                <c:pt idx="162">
                  <c:v>1.9242010000000001</c:v>
                </c:pt>
                <c:pt idx="163">
                  <c:v>1.867232</c:v>
                </c:pt>
                <c:pt idx="164">
                  <c:v>2.1334879999999998</c:v>
                </c:pt>
                <c:pt idx="165">
                  <c:v>2.2410009999999998</c:v>
                </c:pt>
                <c:pt idx="166">
                  <c:v>2.2366640000000002</c:v>
                </c:pt>
                <c:pt idx="167">
                  <c:v>2.1388389999999999</c:v>
                </c:pt>
                <c:pt idx="168">
                  <c:v>2.2157010000000001</c:v>
                </c:pt>
                <c:pt idx="169">
                  <c:v>2.1932740000000002</c:v>
                </c:pt>
                <c:pt idx="170">
                  <c:v>6.1936400000000003E-2</c:v>
                </c:pt>
                <c:pt idx="171">
                  <c:v>1.8500999999999999E-3</c:v>
                </c:pt>
                <c:pt idx="172">
                  <c:v>-8.7407200000000004E-2</c:v>
                </c:pt>
                <c:pt idx="173">
                  <c:v>-0.16061120000000001</c:v>
                </c:pt>
                <c:pt idx="174">
                  <c:v>-0.47260730000000001</c:v>
                </c:pt>
                <c:pt idx="175">
                  <c:v>-0.50359209999999999</c:v>
                </c:pt>
                <c:pt idx="176">
                  <c:v>-0.53983579999999998</c:v>
                </c:pt>
              </c:numCache>
            </c:numRef>
          </c:yVal>
          <c:smooth val="0"/>
          <c:extLst>
            <c:ext xmlns:c16="http://schemas.microsoft.com/office/drawing/2014/chart" uri="{C3380CC4-5D6E-409C-BE32-E72D297353CC}">
              <c16:uniqueId val="{00000000-FBB3-491A-80C0-0634F864070C}"/>
            </c:ext>
          </c:extLst>
        </c:ser>
        <c:dLbls>
          <c:showLegendKey val="0"/>
          <c:showVal val="0"/>
          <c:showCatName val="0"/>
          <c:showSerName val="0"/>
          <c:showPercent val="0"/>
          <c:showBubbleSize val="0"/>
        </c:dLbls>
        <c:axId val="601577407"/>
        <c:axId val="609394079"/>
      </c:scatterChart>
      <c:valAx>
        <c:axId val="601577407"/>
        <c:scaling>
          <c:orientation val="minMax"/>
          <c:max val="2.1"/>
          <c:min val="-2"/>
        </c:scaling>
        <c:delete val="0"/>
        <c:axPos val="b"/>
        <c:title>
          <c:tx>
            <c:rich>
              <a:bodyPr rot="0" spcFirstLastPara="1" vertOverflow="ellipsis" vert="horz" wrap="square" anchor="ctr" anchorCtr="1"/>
              <a:lstStyle/>
              <a:p>
                <a:pPr>
                  <a:defRPr sz="1400" b="0" i="0" u="none" strike="noStrike" kern="1200" baseline="0">
                    <a:solidFill>
                      <a:sysClr val="windowText" lastClr="000000"/>
                    </a:solidFill>
                    <a:latin typeface="HelveticaNeueLT Std Cn" panose="020B0506030502030204"/>
                    <a:ea typeface="+mn-ea"/>
                    <a:cs typeface="+mn-cs"/>
                  </a:defRPr>
                </a:pPr>
                <a:r>
                  <a:rPr lang="en-US" sz="1400"/>
                  <a:t>Control of corruption index, 1996</a:t>
                </a:r>
              </a:p>
            </c:rich>
          </c:tx>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HelveticaNeueLT Std Cn" panose="020B0506030502030204"/>
                  <a:ea typeface="+mn-ea"/>
                  <a:cs typeface="+mn-cs"/>
                </a:defRPr>
              </a:pPr>
              <a:endParaRPr lang="en-US"/>
            </a:p>
          </c:txPr>
        </c:title>
        <c:numFmt formatCode="0.0" sourceLinked="0"/>
        <c:majorTickMark val="in"/>
        <c:minorTickMark val="none"/>
        <c:tickLblPos val="low"/>
        <c:spPr>
          <a:noFill/>
          <a:ln w="9525" cap="flat" cmpd="sng" algn="ctr">
            <a:solidFill>
              <a:schemeClr val="bg1">
                <a:lumMod val="50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HelveticaNeueLT Std Cn" panose="020B0506030502030204"/>
                <a:ea typeface="+mn-ea"/>
                <a:cs typeface="+mn-cs"/>
              </a:defRPr>
            </a:pPr>
            <a:endParaRPr lang="en-US"/>
          </a:p>
        </c:txPr>
        <c:crossAx val="609394079"/>
        <c:crosses val="autoZero"/>
        <c:crossBetween val="midCat"/>
      </c:valAx>
      <c:valAx>
        <c:axId val="609394079"/>
        <c:scaling>
          <c:orientation val="minMax"/>
          <c:max val="2.1"/>
          <c:min val="-2"/>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a:ea typeface="+mn-ea"/>
                    <a:cs typeface="+mn-cs"/>
                  </a:defRPr>
                </a:pPr>
                <a:r>
                  <a:rPr lang="en-US" sz="1200"/>
                  <a:t>Control of corruption index, 2017</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a:ea typeface="+mn-ea"/>
                  <a:cs typeface="+mn-cs"/>
                </a:defRPr>
              </a:pPr>
              <a:endParaRPr lang="en-US"/>
            </a:p>
          </c:txPr>
        </c:title>
        <c:numFmt formatCode="0.0" sourceLinked="0"/>
        <c:majorTickMark val="in"/>
        <c:minorTickMark val="none"/>
        <c:tickLblPos val="low"/>
        <c:spPr>
          <a:noFill/>
          <a:ln>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HelveticaNeueLT Std Cn" panose="020B0506030502030204"/>
                <a:ea typeface="+mn-ea"/>
                <a:cs typeface="+mn-cs"/>
              </a:defRPr>
            </a:pPr>
            <a:endParaRPr lang="en-US"/>
          </a:p>
        </c:txPr>
        <c:crossAx val="601577407"/>
        <c:crosses val="autoZero"/>
        <c:crossBetween val="midCat"/>
      </c:valAx>
      <c:spPr>
        <a:noFill/>
        <a:ln>
          <a:solidFill>
            <a:schemeClr val="bg1">
              <a:lumMod val="5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800">
          <a:solidFill>
            <a:sysClr val="windowText" lastClr="000000"/>
          </a:solidFill>
          <a:latin typeface="HelveticaNeueLT Std Cn" panose="020B0506030502030204"/>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71043728241179"/>
          <c:y val="4.0182648401826483E-2"/>
          <c:w val="0.86152282101534317"/>
          <c:h val="0.83416693479215653"/>
        </c:manualLayout>
      </c:layout>
      <c:scatterChart>
        <c:scatterStyle val="lineMarker"/>
        <c:varyColors val="0"/>
        <c:ser>
          <c:idx val="0"/>
          <c:order val="0"/>
          <c:spPr>
            <a:ln w="19050" cap="rnd">
              <a:noFill/>
              <a:round/>
            </a:ln>
            <a:effectLst/>
          </c:spPr>
          <c:marker>
            <c:symbol val="circle"/>
            <c:size val="10"/>
            <c:spPr>
              <a:solidFill>
                <a:srgbClr val="002060"/>
              </a:solidFill>
              <a:ln w="9525">
                <a:noFill/>
              </a:ln>
              <a:effectLst/>
            </c:spPr>
          </c:marker>
          <c:xVal>
            <c:numRef>
              <c:f>'Figure 2.4.'!$C$2:$D$2</c:f>
              <c:numCache>
                <c:formatCode>General</c:formatCode>
                <c:ptCount val="2"/>
                <c:pt idx="0">
                  <c:v>-1.3725781899232099</c:v>
                </c:pt>
                <c:pt idx="1">
                  <c:v>-6.8739566092307705E-2</c:v>
                </c:pt>
              </c:numCache>
            </c:numRef>
          </c:xVal>
          <c:yVal>
            <c:numRef>
              <c:f>'Figure 2.4.'!$C$3:$D$3</c:f>
              <c:numCache>
                <c:formatCode>General</c:formatCode>
                <c:ptCount val="2"/>
                <c:pt idx="0">
                  <c:v>17.921692172146798</c:v>
                </c:pt>
                <c:pt idx="1">
                  <c:v>21.826252052992601</c:v>
                </c:pt>
              </c:numCache>
            </c:numRef>
          </c:yVal>
          <c:smooth val="0"/>
          <c:extLst>
            <c:ext xmlns:c16="http://schemas.microsoft.com/office/drawing/2014/chart" uri="{C3380CC4-5D6E-409C-BE32-E72D297353CC}">
              <c16:uniqueId val="{00000000-20D6-467C-AD89-C0CA5A009695}"/>
            </c:ext>
          </c:extLst>
        </c:ser>
        <c:ser>
          <c:idx val="1"/>
          <c:order val="1"/>
          <c:tx>
            <c:strRef>
              <c:f>'Figure 2.4.'!$A$4</c:f>
              <c:strCache>
                <c:ptCount val="1"/>
                <c:pt idx="0">
                  <c:v>1</c:v>
                </c:pt>
              </c:strCache>
            </c:strRef>
          </c:tx>
          <c:spPr>
            <a:ln w="25400" cap="rnd">
              <a:noFill/>
              <a:round/>
            </a:ln>
            <a:effectLst/>
          </c:spPr>
          <c:marker>
            <c:symbol val="triangle"/>
            <c:size val="10"/>
            <c:spPr>
              <a:solidFill>
                <a:srgbClr val="C00000"/>
              </a:solidFill>
              <a:ln w="9525">
                <a:noFill/>
              </a:ln>
              <a:effectLst/>
            </c:spPr>
          </c:marker>
          <c:xVal>
            <c:numRef>
              <c:f>'Figure 2.4.'!$C$4:$D$4</c:f>
              <c:numCache>
                <c:formatCode>General</c:formatCode>
                <c:ptCount val="2"/>
                <c:pt idx="0">
                  <c:v>-0.63433086540963901</c:v>
                </c:pt>
                <c:pt idx="1">
                  <c:v>0.84092573987113095</c:v>
                </c:pt>
              </c:numCache>
            </c:numRef>
          </c:xVal>
          <c:yVal>
            <c:numRef>
              <c:f>'Figure 2.4.'!$C$5:$D$5</c:f>
              <c:numCache>
                <c:formatCode>General</c:formatCode>
                <c:ptCount val="2"/>
                <c:pt idx="0">
                  <c:v>24.1385721799669</c:v>
                </c:pt>
                <c:pt idx="1">
                  <c:v>26.8383029736937</c:v>
                </c:pt>
              </c:numCache>
            </c:numRef>
          </c:yVal>
          <c:smooth val="0"/>
          <c:extLst>
            <c:ext xmlns:c16="http://schemas.microsoft.com/office/drawing/2014/chart" uri="{C3380CC4-5D6E-409C-BE32-E72D297353CC}">
              <c16:uniqueId val="{00000001-20D6-467C-AD89-C0CA5A009695}"/>
            </c:ext>
          </c:extLst>
        </c:ser>
        <c:ser>
          <c:idx val="2"/>
          <c:order val="2"/>
          <c:tx>
            <c:strRef>
              <c:f>'Figure 2.4.'!$A$6</c:f>
              <c:strCache>
                <c:ptCount val="1"/>
                <c:pt idx="0">
                  <c:v>2</c:v>
                </c:pt>
              </c:strCache>
            </c:strRef>
          </c:tx>
          <c:spPr>
            <a:ln w="25400" cap="rnd">
              <a:noFill/>
              <a:round/>
            </a:ln>
            <a:effectLst/>
          </c:spPr>
          <c:marker>
            <c:symbol val="square"/>
            <c:size val="10"/>
            <c:spPr>
              <a:solidFill>
                <a:schemeClr val="bg1">
                  <a:lumMod val="50000"/>
                </a:schemeClr>
              </a:solidFill>
              <a:ln w="9525">
                <a:noFill/>
              </a:ln>
              <a:effectLst/>
            </c:spPr>
          </c:marker>
          <c:xVal>
            <c:numRef>
              <c:f>'Figure 2.4.'!$C$6:$D$6</c:f>
              <c:numCache>
                <c:formatCode>General</c:formatCode>
                <c:ptCount val="2"/>
                <c:pt idx="0">
                  <c:v>0.35431514531373898</c:v>
                </c:pt>
                <c:pt idx="1">
                  <c:v>2.1345074441697802</c:v>
                </c:pt>
              </c:numCache>
            </c:numRef>
          </c:xVal>
          <c:yVal>
            <c:numRef>
              <c:f>'Figure 2.4.'!$C$7:$D$7</c:f>
              <c:numCache>
                <c:formatCode>General</c:formatCode>
                <c:ptCount val="2"/>
                <c:pt idx="0">
                  <c:v>37.178487310690599</c:v>
                </c:pt>
                <c:pt idx="1">
                  <c:v>41.595248674766303</c:v>
                </c:pt>
              </c:numCache>
            </c:numRef>
          </c:yVal>
          <c:smooth val="0"/>
          <c:extLst>
            <c:ext xmlns:c16="http://schemas.microsoft.com/office/drawing/2014/chart" uri="{C3380CC4-5D6E-409C-BE32-E72D297353CC}">
              <c16:uniqueId val="{00000002-20D6-467C-AD89-C0CA5A009695}"/>
            </c:ext>
          </c:extLst>
        </c:ser>
        <c:dLbls>
          <c:showLegendKey val="0"/>
          <c:showVal val="0"/>
          <c:showCatName val="0"/>
          <c:showSerName val="0"/>
          <c:showPercent val="0"/>
          <c:showBubbleSize val="0"/>
        </c:dLbls>
        <c:axId val="1155077823"/>
        <c:axId val="1142205631"/>
      </c:scatterChart>
      <c:valAx>
        <c:axId val="1155077823"/>
        <c:scaling>
          <c:orientation val="minMax"/>
          <c:max val="2.5"/>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r>
                  <a:rPr lang="en-US"/>
                  <a:t>Control of corruption index</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title>
        <c:numFmt formatCode="#,##0.0" sourceLinked="0"/>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crossAx val="1142205631"/>
        <c:crosses val="autoZero"/>
        <c:crossBetween val="midCat"/>
      </c:valAx>
      <c:valAx>
        <c:axId val="1142205631"/>
        <c:scaling>
          <c:orientation val="minMax"/>
          <c:min val="15"/>
        </c:scaling>
        <c:delete val="0"/>
        <c:axPos val="l"/>
        <c:title>
          <c:tx>
            <c:rich>
              <a:bodyPr rot="-5400000" spcFirstLastPara="1" vertOverflow="ellipsis" vert="horz" wrap="square" anchor="ctr" anchorCtr="1"/>
              <a:lstStyle/>
              <a:p>
                <a:pPr>
                  <a:defRPr sz="11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r>
                  <a:rPr lang="en-US" sz="1100"/>
                  <a:t>Government revenues (percent of GDP)</a:t>
                </a:r>
              </a:p>
            </c:rich>
          </c:tx>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crossAx val="1155077823"/>
        <c:crossesAt val="-2"/>
        <c:crossBetween val="midCat"/>
      </c:valAx>
      <c:spPr>
        <a:noFill/>
        <a:ln>
          <a:solidFill>
            <a:schemeClr val="bg1">
              <a:lumMod val="5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solidFill>
            <a:sysClr val="windowText" lastClr="000000"/>
          </a:solidFill>
          <a:latin typeface="HelveticaNeueLT Std Cn" panose="020B0506030502030204" pitchFamily="34" charset="0"/>
          <a:cs typeface="Helvetica" panose="020B0604020202020204" pitchFamily="34" charset="0"/>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904726190134353E-2"/>
          <c:y val="4.3019939671720145E-2"/>
          <c:w val="0.88821664771941322"/>
          <c:h val="0.85870576127528342"/>
        </c:manualLayout>
      </c:layout>
      <c:barChart>
        <c:barDir val="col"/>
        <c:grouping val="clustered"/>
        <c:varyColors val="0"/>
        <c:ser>
          <c:idx val="0"/>
          <c:order val="0"/>
          <c:spPr>
            <a:solidFill>
              <a:srgbClr val="002060"/>
            </a:solidFill>
            <a:ln>
              <a:noFill/>
            </a:ln>
            <a:effectLst/>
          </c:spPr>
          <c:invertIfNegative val="0"/>
          <c:cat>
            <c:strRef>
              <c:f>'Revenue to GDP and defaul chart'!$A$5:$A$6</c:f>
              <c:strCache>
                <c:ptCount val="2"/>
                <c:pt idx="0">
                  <c:v>Cross-country </c:v>
                </c:pt>
                <c:pt idx="1">
                  <c:v>Panel</c:v>
                </c:pt>
              </c:strCache>
            </c:strRef>
          </c:cat>
          <c:val>
            <c:numRef>
              <c:f>'Revenue to GDP and defaul chart'!$B$5:$B$6</c:f>
              <c:numCache>
                <c:formatCode>0.00</c:formatCode>
                <c:ptCount val="2"/>
                <c:pt idx="0">
                  <c:v>3.77</c:v>
                </c:pt>
                <c:pt idx="1">
                  <c:v>1.73</c:v>
                </c:pt>
              </c:numCache>
            </c:numRef>
          </c:val>
          <c:extLst>
            <c:ext xmlns:c16="http://schemas.microsoft.com/office/drawing/2014/chart" uri="{C3380CC4-5D6E-409C-BE32-E72D297353CC}">
              <c16:uniqueId val="{00000000-17C7-455A-8852-32499569A861}"/>
            </c:ext>
          </c:extLst>
        </c:ser>
        <c:dLbls>
          <c:showLegendKey val="0"/>
          <c:showVal val="0"/>
          <c:showCatName val="0"/>
          <c:showSerName val="0"/>
          <c:showPercent val="0"/>
          <c:showBubbleSize val="0"/>
        </c:dLbls>
        <c:gapWidth val="219"/>
        <c:overlap val="-27"/>
        <c:axId val="1902558207"/>
        <c:axId val="1894117311"/>
      </c:barChart>
      <c:catAx>
        <c:axId val="1902558207"/>
        <c:scaling>
          <c:orientation val="minMax"/>
        </c:scaling>
        <c:delete val="0"/>
        <c:axPos val="b"/>
        <c:numFmt formatCode="General" sourceLinked="1"/>
        <c:majorTickMark val="none"/>
        <c:minorTickMark val="none"/>
        <c:tickLblPos val="low"/>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mn-cs"/>
              </a:defRPr>
            </a:pPr>
            <a:endParaRPr lang="en-US"/>
          </a:p>
        </c:txPr>
        <c:crossAx val="1894117311"/>
        <c:crossesAt val="0"/>
        <c:auto val="1"/>
        <c:lblAlgn val="ctr"/>
        <c:lblOffset val="100"/>
        <c:noMultiLvlLbl val="0"/>
      </c:catAx>
      <c:valAx>
        <c:axId val="1894117311"/>
        <c:scaling>
          <c:orientation val="minMax"/>
        </c:scaling>
        <c:delete val="0"/>
        <c:axPos val="l"/>
        <c:title>
          <c:tx>
            <c:rich>
              <a:bodyPr rot="-5400000" spcFirstLastPara="1" vertOverflow="ellipsis" vert="horz" wrap="square" anchor="ctr" anchorCtr="1"/>
              <a:lstStyle/>
              <a:p>
                <a:pPr>
                  <a:defRPr sz="1100" b="0" i="0" u="none" strike="noStrike" kern="1200" baseline="0">
                    <a:solidFill>
                      <a:sysClr val="windowText" lastClr="000000"/>
                    </a:solidFill>
                    <a:latin typeface="HelveticaNeueLT Std Cn" panose="020B0506030502030204"/>
                    <a:ea typeface="+mn-ea"/>
                    <a:cs typeface="+mn-cs"/>
                  </a:defRPr>
                </a:pPr>
                <a:r>
                  <a:rPr lang="en-US" sz="1100" dirty="0"/>
                  <a:t>Regression</a:t>
                </a:r>
                <a:r>
                  <a:rPr lang="en-US" sz="1100" baseline="0" dirty="0"/>
                  <a:t> coefficients</a:t>
                </a:r>
                <a:endParaRPr lang="en-US" sz="1100" dirty="0"/>
              </a:p>
            </c:rich>
          </c:tx>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HelveticaNeueLT Std Cn" panose="020B0506030502030204"/>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mn-cs"/>
              </a:defRPr>
            </a:pPr>
            <a:endParaRPr lang="en-US"/>
          </a:p>
        </c:txPr>
        <c:crossAx val="1902558207"/>
        <c:crosses val="autoZero"/>
        <c:crossBetween val="between"/>
        <c:minorUnit val="1"/>
      </c:valAx>
      <c:spPr>
        <a:noFill/>
        <a:ln w="12700">
          <a:solidFill>
            <a:schemeClr val="bg1">
              <a:lumMod val="5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HelveticaNeueLT Std Cn" panose="020B0506030502030204"/>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87379829684572E-2"/>
          <c:y val="4.6709129511677279E-2"/>
          <c:w val="0.84037044581521592"/>
          <c:h val="0.69327599533657858"/>
        </c:manualLayout>
      </c:layout>
      <c:barChart>
        <c:barDir val="col"/>
        <c:grouping val="clustered"/>
        <c:varyColors val="0"/>
        <c:ser>
          <c:idx val="1"/>
          <c:order val="1"/>
          <c:tx>
            <c:strRef>
              <c:f>'Figure 2.16.1 Data'!$C$1</c:f>
              <c:strCache>
                <c:ptCount val="1"/>
                <c:pt idx="0">
                  <c:v>Score (left scale)</c:v>
                </c:pt>
              </c:strCache>
            </c:strRef>
          </c:tx>
          <c:spPr>
            <a:solidFill>
              <a:srgbClr val="002060"/>
            </a:solidFill>
            <a:ln>
              <a:noFill/>
            </a:ln>
            <a:effectLst/>
          </c:spPr>
          <c:invertIfNegative val="0"/>
          <c:cat>
            <c:strRef>
              <c:f>'Figure 2.16.1 Data'!$A$2:$A$34</c:f>
              <c:strCache>
                <c:ptCount val="33"/>
                <c:pt idx="0">
                  <c:v>Colombia</c:v>
                </c:pt>
                <c:pt idx="1">
                  <c:v>Ghana</c:v>
                </c:pt>
                <c:pt idx="2">
                  <c:v>Chile</c:v>
                </c:pt>
                <c:pt idx="3">
                  <c:v>Norway</c:v>
                </c:pt>
                <c:pt idx="4">
                  <c:v>Timor-Leste</c:v>
                </c:pt>
                <c:pt idx="5">
                  <c:v>Canada</c:v>
                </c:pt>
                <c:pt idx="6">
                  <c:v>Trinidad &amp; Tobago</c:v>
                </c:pt>
                <c:pt idx="7">
                  <c:v>Iran</c:v>
                </c:pt>
                <c:pt idx="8">
                  <c:v>Peru</c:v>
                </c:pt>
                <c:pt idx="9">
                  <c:v>Kazakhstan</c:v>
                </c:pt>
                <c:pt idx="10">
                  <c:v>Botswana</c:v>
                </c:pt>
                <c:pt idx="11">
                  <c:v>Australia</c:v>
                </c:pt>
                <c:pt idx="12">
                  <c:v>Kuwait</c:v>
                </c:pt>
                <c:pt idx="13">
                  <c:v>Azerbaijan</c:v>
                </c:pt>
                <c:pt idx="14">
                  <c:v>Oman</c:v>
                </c:pt>
                <c:pt idx="15">
                  <c:v>Mexico</c:v>
                </c:pt>
                <c:pt idx="16">
                  <c:v>Malaysia</c:v>
                </c:pt>
                <c:pt idx="17">
                  <c:v>Mongolia</c:v>
                </c:pt>
                <c:pt idx="18">
                  <c:v>Russia</c:v>
                </c:pt>
                <c:pt idx="19">
                  <c:v>Uganda</c:v>
                </c:pt>
                <c:pt idx="20">
                  <c:v>Libya</c:v>
                </c:pt>
                <c:pt idx="21">
                  <c:v>Bahrain</c:v>
                </c:pt>
                <c:pt idx="22">
                  <c:v>Angola</c:v>
                </c:pt>
                <c:pt idx="23">
                  <c:v>Gabon</c:v>
                </c:pt>
                <c:pt idx="24">
                  <c:v>Venezuela</c:v>
                </c:pt>
                <c:pt idx="25">
                  <c:v>U.A.E</c:v>
                </c:pt>
                <c:pt idx="26">
                  <c:v>Algeria</c:v>
                </c:pt>
                <c:pt idx="27">
                  <c:v>Saudi Arabia</c:v>
                </c:pt>
                <c:pt idx="28">
                  <c:v>Chad</c:v>
                </c:pt>
                <c:pt idx="29">
                  <c:v>Equatorial Guinea</c:v>
                </c:pt>
                <c:pt idx="30">
                  <c:v>Sudan</c:v>
                </c:pt>
                <c:pt idx="31">
                  <c:v>Nigeria</c:v>
                </c:pt>
                <c:pt idx="32">
                  <c:v>Qatar</c:v>
                </c:pt>
              </c:strCache>
            </c:strRef>
          </c:cat>
          <c:val>
            <c:numRef>
              <c:f>'Figure 2.16.1 Data'!$C$2:$C$34</c:f>
              <c:numCache>
                <c:formatCode>General</c:formatCode>
                <c:ptCount val="33"/>
                <c:pt idx="0">
                  <c:v>100</c:v>
                </c:pt>
                <c:pt idx="1">
                  <c:v>93</c:v>
                </c:pt>
                <c:pt idx="2">
                  <c:v>92</c:v>
                </c:pt>
                <c:pt idx="3">
                  <c:v>90</c:v>
                </c:pt>
                <c:pt idx="4">
                  <c:v>88</c:v>
                </c:pt>
                <c:pt idx="5">
                  <c:v>88</c:v>
                </c:pt>
                <c:pt idx="6">
                  <c:v>74</c:v>
                </c:pt>
                <c:pt idx="7">
                  <c:v>70</c:v>
                </c:pt>
                <c:pt idx="8">
                  <c:v>69</c:v>
                </c:pt>
                <c:pt idx="9">
                  <c:v>67</c:v>
                </c:pt>
                <c:pt idx="10">
                  <c:v>65</c:v>
                </c:pt>
                <c:pt idx="11">
                  <c:v>61</c:v>
                </c:pt>
                <c:pt idx="12">
                  <c:v>61</c:v>
                </c:pt>
                <c:pt idx="13">
                  <c:v>52</c:v>
                </c:pt>
                <c:pt idx="14">
                  <c:v>47</c:v>
                </c:pt>
                <c:pt idx="15">
                  <c:v>45</c:v>
                </c:pt>
                <c:pt idx="16">
                  <c:v>42</c:v>
                </c:pt>
                <c:pt idx="17">
                  <c:v>42</c:v>
                </c:pt>
                <c:pt idx="18">
                  <c:v>40</c:v>
                </c:pt>
                <c:pt idx="19">
                  <c:v>36</c:v>
                </c:pt>
                <c:pt idx="20">
                  <c:v>32</c:v>
                </c:pt>
                <c:pt idx="21">
                  <c:v>32</c:v>
                </c:pt>
                <c:pt idx="22">
                  <c:v>25</c:v>
                </c:pt>
                <c:pt idx="23">
                  <c:v>23</c:v>
                </c:pt>
                <c:pt idx="24">
                  <c:v>22</c:v>
                </c:pt>
                <c:pt idx="25">
                  <c:v>21</c:v>
                </c:pt>
                <c:pt idx="26">
                  <c:v>21</c:v>
                </c:pt>
                <c:pt idx="27">
                  <c:v>18</c:v>
                </c:pt>
                <c:pt idx="28">
                  <c:v>17</c:v>
                </c:pt>
                <c:pt idx="29">
                  <c:v>7</c:v>
                </c:pt>
                <c:pt idx="30">
                  <c:v>7</c:v>
                </c:pt>
                <c:pt idx="31">
                  <c:v>4</c:v>
                </c:pt>
                <c:pt idx="32">
                  <c:v>4</c:v>
                </c:pt>
              </c:numCache>
            </c:numRef>
          </c:val>
          <c:extLst>
            <c:ext xmlns:c16="http://schemas.microsoft.com/office/drawing/2014/chart" uri="{C3380CC4-5D6E-409C-BE32-E72D297353CC}">
              <c16:uniqueId val="{00000000-CBF2-4BE3-AB28-37F389E845E2}"/>
            </c:ext>
          </c:extLst>
        </c:ser>
        <c:dLbls>
          <c:showLegendKey val="0"/>
          <c:showVal val="0"/>
          <c:showCatName val="0"/>
          <c:showSerName val="0"/>
          <c:showPercent val="0"/>
          <c:showBubbleSize val="0"/>
        </c:dLbls>
        <c:gapWidth val="176"/>
        <c:axId val="1752996767"/>
        <c:axId val="1331467407"/>
      </c:barChart>
      <c:scatterChart>
        <c:scatterStyle val="lineMarker"/>
        <c:varyColors val="0"/>
        <c:ser>
          <c:idx val="2"/>
          <c:order val="2"/>
          <c:tx>
            <c:strRef>
              <c:f>'Figure 2.16.1 Data'!$F$1</c:f>
              <c:strCache>
                <c:ptCount val="1"/>
                <c:pt idx="0">
                  <c:v>Asset value (right scale)</c:v>
                </c:pt>
              </c:strCache>
            </c:strRef>
          </c:tx>
          <c:spPr>
            <a:ln w="25400" cap="rnd">
              <a:noFill/>
              <a:round/>
            </a:ln>
            <a:effectLst/>
          </c:spPr>
          <c:marker>
            <c:symbol val="circle"/>
            <c:size val="6"/>
            <c:spPr>
              <a:solidFill>
                <a:srgbClr val="C00000"/>
              </a:solidFill>
              <a:ln w="9525">
                <a:noFill/>
              </a:ln>
              <a:effectLst/>
            </c:spPr>
          </c:marker>
          <c:xVal>
            <c:strRef>
              <c:f>'Figure 2.16.1 Data'!$A$2:$A$34</c:f>
              <c:strCache>
                <c:ptCount val="33"/>
                <c:pt idx="0">
                  <c:v>Colombia</c:v>
                </c:pt>
                <c:pt idx="1">
                  <c:v>Ghana</c:v>
                </c:pt>
                <c:pt idx="2">
                  <c:v>Chile</c:v>
                </c:pt>
                <c:pt idx="3">
                  <c:v>Norway</c:v>
                </c:pt>
                <c:pt idx="4">
                  <c:v>Timor-Leste</c:v>
                </c:pt>
                <c:pt idx="5">
                  <c:v>Canada</c:v>
                </c:pt>
                <c:pt idx="6">
                  <c:v>Trinidad &amp; Tobago</c:v>
                </c:pt>
                <c:pt idx="7">
                  <c:v>Iran</c:v>
                </c:pt>
                <c:pt idx="8">
                  <c:v>Peru</c:v>
                </c:pt>
                <c:pt idx="9">
                  <c:v>Kazakhstan</c:v>
                </c:pt>
                <c:pt idx="10">
                  <c:v>Botswana</c:v>
                </c:pt>
                <c:pt idx="11">
                  <c:v>Australia</c:v>
                </c:pt>
                <c:pt idx="12">
                  <c:v>Kuwait</c:v>
                </c:pt>
                <c:pt idx="13">
                  <c:v>Azerbaijan</c:v>
                </c:pt>
                <c:pt idx="14">
                  <c:v>Oman</c:v>
                </c:pt>
                <c:pt idx="15">
                  <c:v>Mexico</c:v>
                </c:pt>
                <c:pt idx="16">
                  <c:v>Malaysia</c:v>
                </c:pt>
                <c:pt idx="17">
                  <c:v>Mongolia</c:v>
                </c:pt>
                <c:pt idx="18">
                  <c:v>Russia</c:v>
                </c:pt>
                <c:pt idx="19">
                  <c:v>Uganda</c:v>
                </c:pt>
                <c:pt idx="20">
                  <c:v>Libya</c:v>
                </c:pt>
                <c:pt idx="21">
                  <c:v>Bahrain</c:v>
                </c:pt>
                <c:pt idx="22">
                  <c:v>Angola</c:v>
                </c:pt>
                <c:pt idx="23">
                  <c:v>Gabon</c:v>
                </c:pt>
                <c:pt idx="24">
                  <c:v>Venezuela</c:v>
                </c:pt>
                <c:pt idx="25">
                  <c:v>U.A.E</c:v>
                </c:pt>
                <c:pt idx="26">
                  <c:v>Algeria</c:v>
                </c:pt>
                <c:pt idx="27">
                  <c:v>Saudi Arabia</c:v>
                </c:pt>
                <c:pt idx="28">
                  <c:v>Chad</c:v>
                </c:pt>
                <c:pt idx="29">
                  <c:v>Equatorial Guinea</c:v>
                </c:pt>
                <c:pt idx="30">
                  <c:v>Sudan</c:v>
                </c:pt>
                <c:pt idx="31">
                  <c:v>Nigeria</c:v>
                </c:pt>
                <c:pt idx="32">
                  <c:v>Qatar</c:v>
                </c:pt>
              </c:strCache>
            </c:strRef>
          </c:xVal>
          <c:yVal>
            <c:numRef>
              <c:f>'Figure 2.16.1 Data'!$F$2:$F$34</c:f>
              <c:numCache>
                <c:formatCode>0.00</c:formatCode>
                <c:ptCount val="33"/>
                <c:pt idx="0">
                  <c:v>1.1458856295514293</c:v>
                </c:pt>
                <c:pt idx="1">
                  <c:v>0.4861223547371768</c:v>
                </c:pt>
                <c:pt idx="2">
                  <c:v>5.5881698443617474</c:v>
                </c:pt>
                <c:pt idx="3">
                  <c:v>249.61709308767101</c:v>
                </c:pt>
                <c:pt idx="4">
                  <c:v>249.61709308767101</c:v>
                </c:pt>
                <c:pt idx="5">
                  <c:v>1.1722686108025893</c:v>
                </c:pt>
                <c:pt idx="6">
                  <c:v>25.952556439763399</c:v>
                </c:pt>
                <c:pt idx="7">
                  <c:v>13.180282968063409</c:v>
                </c:pt>
                <c:pt idx="8">
                  <c:v>4.0601538298436761</c:v>
                </c:pt>
                <c:pt idx="9">
                  <c:v>4.5160092950672914E-2</c:v>
                </c:pt>
                <c:pt idx="10">
                  <c:v>38.568605362212431</c:v>
                </c:pt>
                <c:pt idx="11">
                  <c:v>2.3663466871947522E-2</c:v>
                </c:pt>
                <c:pt idx="12">
                  <c:v>249.61709308767101</c:v>
                </c:pt>
                <c:pt idx="13">
                  <c:v>88.865840089016046</c:v>
                </c:pt>
                <c:pt idx="14">
                  <c:v>51.560866907255118</c:v>
                </c:pt>
                <c:pt idx="15">
                  <c:v>0.54748875766135874</c:v>
                </c:pt>
                <c:pt idx="16">
                  <c:v>1.0173441152694442</c:v>
                </c:pt>
                <c:pt idx="17">
                  <c:v>2.240256691515714</c:v>
                </c:pt>
                <c:pt idx="18">
                  <c:v>5.7265063104140186</c:v>
                </c:pt>
                <c:pt idx="19">
                  <c:v>0.29376745287211364</c:v>
                </c:pt>
                <c:pt idx="20">
                  <c:v>249.61709308767101</c:v>
                </c:pt>
                <c:pt idx="21">
                  <c:v>1.2411381170515376</c:v>
                </c:pt>
                <c:pt idx="22">
                  <c:v>4.774348350894301</c:v>
                </c:pt>
                <c:pt idx="23">
                  <c:v>7.1325884775159771</c:v>
                </c:pt>
                <c:pt idx="24">
                  <c:v>31.86991147894561</c:v>
                </c:pt>
                <c:pt idx="25">
                  <c:v>165.18918967474846</c:v>
                </c:pt>
                <c:pt idx="26">
                  <c:v>4.7274139072910799</c:v>
                </c:pt>
                <c:pt idx="27">
                  <c:v>79.697885149560506</c:v>
                </c:pt>
                <c:pt idx="28">
                  <c:v>0</c:v>
                </c:pt>
                <c:pt idx="29">
                  <c:v>0.71089934385278519</c:v>
                </c:pt>
                <c:pt idx="30">
                  <c:v>0</c:v>
                </c:pt>
                <c:pt idx="31">
                  <c:v>0.59194604783053051</c:v>
                </c:pt>
                <c:pt idx="32">
                  <c:v>223.02459691655878</c:v>
                </c:pt>
              </c:numCache>
            </c:numRef>
          </c:yVal>
          <c:smooth val="0"/>
          <c:extLst>
            <c:ext xmlns:c16="http://schemas.microsoft.com/office/drawing/2014/chart" uri="{C3380CC4-5D6E-409C-BE32-E72D297353CC}">
              <c16:uniqueId val="{00000001-CBF2-4BE3-AB28-37F389E845E2}"/>
            </c:ext>
          </c:extLst>
        </c:ser>
        <c:dLbls>
          <c:showLegendKey val="0"/>
          <c:showVal val="0"/>
          <c:showCatName val="0"/>
          <c:showSerName val="0"/>
          <c:showPercent val="0"/>
          <c:showBubbleSize val="0"/>
        </c:dLbls>
        <c:axId val="1601351167"/>
        <c:axId val="1601349439"/>
        <c:extLst>
          <c:ext xmlns:c15="http://schemas.microsoft.com/office/drawing/2012/chart" uri="{02D57815-91ED-43cb-92C2-25804820EDAC}">
            <c15:filteredScatterSeries>
              <c15:ser>
                <c:idx val="0"/>
                <c:order val="0"/>
                <c:tx>
                  <c:strRef>
                    <c:extLst>
                      <c:ext uri="{02D57815-91ED-43cb-92C2-25804820EDAC}">
                        <c15:formulaRef>
                          <c15:sqref>'Figure 2.16.1 Data'!$B$1</c15:sqref>
                        </c15:formulaRef>
                      </c:ext>
                    </c:extLst>
                    <c:strCache>
                      <c:ptCount val="1"/>
                      <c:pt idx="0">
                        <c:v>Asset value (USD millions)</c:v>
                      </c:pt>
                    </c:strCache>
                  </c:strRef>
                </c:tx>
                <c:spPr>
                  <a:ln w="25400" cap="rnd">
                    <a:noFill/>
                    <a:round/>
                  </a:ln>
                  <a:effectLst/>
                </c:spPr>
                <c:marker>
                  <c:symbol val="circle"/>
                  <c:size val="5"/>
                  <c:spPr>
                    <a:solidFill>
                      <a:srgbClr val="C00000"/>
                    </a:solidFill>
                    <a:ln w="9525">
                      <a:noFill/>
                    </a:ln>
                    <a:effectLst/>
                  </c:spPr>
                </c:marker>
                <c:xVal>
                  <c:strRef>
                    <c:extLst>
                      <c:ext uri="{02D57815-91ED-43cb-92C2-25804820EDAC}">
                        <c15:formulaRef>
                          <c15:sqref>'Figure 2.16.1 Data'!$A$2:$A$34</c15:sqref>
                        </c15:formulaRef>
                      </c:ext>
                    </c:extLst>
                    <c:strCache>
                      <c:ptCount val="33"/>
                      <c:pt idx="0">
                        <c:v>Colombia</c:v>
                      </c:pt>
                      <c:pt idx="1">
                        <c:v>Ghana</c:v>
                      </c:pt>
                      <c:pt idx="2">
                        <c:v>Chile</c:v>
                      </c:pt>
                      <c:pt idx="3">
                        <c:v>Norway</c:v>
                      </c:pt>
                      <c:pt idx="4">
                        <c:v>Timor-Leste</c:v>
                      </c:pt>
                      <c:pt idx="5">
                        <c:v>Canada</c:v>
                      </c:pt>
                      <c:pt idx="6">
                        <c:v>Trinidad &amp; Tobago</c:v>
                      </c:pt>
                      <c:pt idx="7">
                        <c:v>Iran</c:v>
                      </c:pt>
                      <c:pt idx="8">
                        <c:v>Peru</c:v>
                      </c:pt>
                      <c:pt idx="9">
                        <c:v>Kazakhstan</c:v>
                      </c:pt>
                      <c:pt idx="10">
                        <c:v>Botswana</c:v>
                      </c:pt>
                      <c:pt idx="11">
                        <c:v>Australia</c:v>
                      </c:pt>
                      <c:pt idx="12">
                        <c:v>Kuwait</c:v>
                      </c:pt>
                      <c:pt idx="13">
                        <c:v>Azerbaijan</c:v>
                      </c:pt>
                      <c:pt idx="14">
                        <c:v>Oman</c:v>
                      </c:pt>
                      <c:pt idx="15">
                        <c:v>Mexico</c:v>
                      </c:pt>
                      <c:pt idx="16">
                        <c:v>Malaysia</c:v>
                      </c:pt>
                      <c:pt idx="17">
                        <c:v>Mongolia</c:v>
                      </c:pt>
                      <c:pt idx="18">
                        <c:v>Russia</c:v>
                      </c:pt>
                      <c:pt idx="19">
                        <c:v>Uganda</c:v>
                      </c:pt>
                      <c:pt idx="20">
                        <c:v>Libya</c:v>
                      </c:pt>
                      <c:pt idx="21">
                        <c:v>Bahrain</c:v>
                      </c:pt>
                      <c:pt idx="22">
                        <c:v>Angola</c:v>
                      </c:pt>
                      <c:pt idx="23">
                        <c:v>Gabon</c:v>
                      </c:pt>
                      <c:pt idx="24">
                        <c:v>Venezuela</c:v>
                      </c:pt>
                      <c:pt idx="25">
                        <c:v>U.A.E</c:v>
                      </c:pt>
                      <c:pt idx="26">
                        <c:v>Algeria</c:v>
                      </c:pt>
                      <c:pt idx="27">
                        <c:v>Saudi Arabia</c:v>
                      </c:pt>
                      <c:pt idx="28">
                        <c:v>Chad</c:v>
                      </c:pt>
                      <c:pt idx="29">
                        <c:v>Equatorial Guinea</c:v>
                      </c:pt>
                      <c:pt idx="30">
                        <c:v>Sudan</c:v>
                      </c:pt>
                      <c:pt idx="31">
                        <c:v>Nigeria</c:v>
                      </c:pt>
                      <c:pt idx="32">
                        <c:v>Qatar</c:v>
                      </c:pt>
                    </c:strCache>
                  </c:strRef>
                </c:xVal>
                <c:yVal>
                  <c:numRef>
                    <c:extLst>
                      <c:ext uri="{02D57815-91ED-43cb-92C2-25804820EDAC}">
                        <c15:formulaRef>
                          <c15:sqref>'Figure 2.16.1 Data'!$B$2:$B$34</c15:sqref>
                        </c15:formulaRef>
                      </c:ext>
                    </c:extLst>
                    <c:numCache>
                      <c:formatCode>General</c:formatCode>
                      <c:ptCount val="33"/>
                      <c:pt idx="0">
                        <c:v>3240</c:v>
                      </c:pt>
                      <c:pt idx="1">
                        <c:v>208</c:v>
                      </c:pt>
                      <c:pt idx="2">
                        <c:v>13966</c:v>
                      </c:pt>
                      <c:pt idx="3">
                        <c:v>926940</c:v>
                      </c:pt>
                      <c:pt idx="4">
                        <c:v>16238</c:v>
                      </c:pt>
                      <c:pt idx="5">
                        <c:v>17900</c:v>
                      </c:pt>
                      <c:pt idx="6">
                        <c:v>5880</c:v>
                      </c:pt>
                      <c:pt idx="7">
                        <c:v>53307</c:v>
                      </c:pt>
                      <c:pt idx="8">
                        <c:v>7904</c:v>
                      </c:pt>
                      <c:pt idx="9">
                        <c:v>62</c:v>
                      </c:pt>
                      <c:pt idx="10">
                        <c:v>6040</c:v>
                      </c:pt>
                      <c:pt idx="11">
                        <c:v>300</c:v>
                      </c:pt>
                      <c:pt idx="12">
                        <c:v>524000</c:v>
                      </c:pt>
                      <c:pt idx="13">
                        <c:v>33600</c:v>
                      </c:pt>
                      <c:pt idx="14">
                        <c:v>34000</c:v>
                      </c:pt>
                      <c:pt idx="15">
                        <c:v>5901</c:v>
                      </c:pt>
                      <c:pt idx="16">
                        <c:v>3019</c:v>
                      </c:pt>
                      <c:pt idx="17">
                        <c:v>250</c:v>
                      </c:pt>
                      <c:pt idx="18">
                        <c:v>73570</c:v>
                      </c:pt>
                      <c:pt idx="19">
                        <c:v>72</c:v>
                      </c:pt>
                      <c:pt idx="20">
                        <c:v>67000</c:v>
                      </c:pt>
                      <c:pt idx="21">
                        <c:v>400</c:v>
                      </c:pt>
                      <c:pt idx="22">
                        <c:v>4828</c:v>
                      </c:pt>
                      <c:pt idx="23">
                        <c:v>1000</c:v>
                      </c:pt>
                      <c:pt idx="24">
                        <c:v>75250</c:v>
                      </c:pt>
                      <c:pt idx="25">
                        <c:v>589800</c:v>
                      </c:pt>
                      <c:pt idx="26">
                        <c:v>7570</c:v>
                      </c:pt>
                      <c:pt idx="27">
                        <c:v>514000</c:v>
                      </c:pt>
                      <c:pt idx="29">
                        <c:v>80</c:v>
                      </c:pt>
                      <c:pt idx="31">
                        <c:v>2400</c:v>
                      </c:pt>
                      <c:pt idx="32">
                        <c:v>338400</c:v>
                      </c:pt>
                    </c:numCache>
                  </c:numRef>
                </c:yVal>
                <c:smooth val="0"/>
                <c:extLst>
                  <c:ext xmlns:c16="http://schemas.microsoft.com/office/drawing/2014/chart" uri="{C3380CC4-5D6E-409C-BE32-E72D297353CC}">
                    <c16:uniqueId val="{00000002-CBF2-4BE3-AB28-37F389E845E2}"/>
                  </c:ext>
                </c:extLst>
              </c15:ser>
            </c15:filteredScatterSeries>
          </c:ext>
        </c:extLst>
      </c:scatterChart>
      <c:catAx>
        <c:axId val="1752996767"/>
        <c:scaling>
          <c:orientation val="minMax"/>
        </c:scaling>
        <c:delete val="0"/>
        <c:axPos val="b"/>
        <c:numFmt formatCode="General" sourceLinked="1"/>
        <c:majorTickMark val="in"/>
        <c:minorTickMark val="none"/>
        <c:tickLblPos val="nextTo"/>
        <c:spPr>
          <a:noFill/>
          <a:ln w="9525" cap="flat" cmpd="sng" algn="ctr">
            <a:solidFill>
              <a:schemeClr val="bg1">
                <a:lumMod val="50000"/>
              </a:schemeClr>
            </a:solidFill>
            <a:round/>
          </a:ln>
          <a:effectLst/>
        </c:spPr>
        <c:txPr>
          <a:bodyPr rot="-5400000" spcFirstLastPara="1" vertOverflow="ellipsis" wrap="square" anchor="ctr" anchorCtr="1"/>
          <a:lstStyle/>
          <a:p>
            <a:pPr>
              <a:defRPr sz="800" b="0" i="0" u="none" strike="noStrike" kern="1200" baseline="0">
                <a:solidFill>
                  <a:schemeClr val="tx1"/>
                </a:solidFill>
                <a:latin typeface="HelveticaNeueLT Std Cn" panose="020B0506030502030204"/>
                <a:ea typeface="+mn-ea"/>
                <a:cs typeface="Helvetica" panose="020B0604020202020204" pitchFamily="34" charset="0"/>
              </a:defRPr>
            </a:pPr>
            <a:endParaRPr lang="en-US"/>
          </a:p>
        </c:txPr>
        <c:crossAx val="1331467407"/>
        <c:crosses val="autoZero"/>
        <c:auto val="1"/>
        <c:lblAlgn val="ctr"/>
        <c:lblOffset val="100"/>
        <c:noMultiLvlLbl val="0"/>
      </c:catAx>
      <c:valAx>
        <c:axId val="1331467407"/>
        <c:scaling>
          <c:orientation val="minMax"/>
          <c:max val="100"/>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Helvetica" panose="020B0604020202020204" pitchFamily="34" charset="0"/>
                  </a:defRPr>
                </a:pPr>
                <a:r>
                  <a:rPr lang="en-US"/>
                  <a:t>Score</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Helvetica" panose="020B0604020202020204" pitchFamily="34" charset="0"/>
                </a:defRPr>
              </a:pPr>
              <a:endParaRPr lang="en-US"/>
            </a:p>
          </c:txPr>
        </c:title>
        <c:numFmt formatCode="General" sourceLinked="1"/>
        <c:majorTickMark val="in"/>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Helvetica" panose="020B0604020202020204" pitchFamily="34" charset="0"/>
              </a:defRPr>
            </a:pPr>
            <a:endParaRPr lang="en-US"/>
          </a:p>
        </c:txPr>
        <c:crossAx val="1752996767"/>
        <c:crosses val="autoZero"/>
        <c:crossBetween val="between"/>
      </c:valAx>
      <c:valAx>
        <c:axId val="1601349439"/>
        <c:scaling>
          <c:orientation val="minMax"/>
          <c:max val="250"/>
        </c:scaling>
        <c:delete val="0"/>
        <c:axPos val="r"/>
        <c:title>
          <c:tx>
            <c:rich>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Helvetica" panose="020B0604020202020204" pitchFamily="34" charset="0"/>
                  </a:defRPr>
                </a:pPr>
                <a:r>
                  <a:rPr lang="en-US"/>
                  <a:t>Percent of GDP</a:t>
                </a:r>
              </a:p>
            </c:rich>
          </c:tx>
          <c:layout>
            <c:manualLayout>
              <c:xMode val="edge"/>
              <c:yMode val="edge"/>
              <c:x val="0.95888125964344673"/>
              <c:y val="0.2473721517294414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Helvetica" panose="020B0604020202020204" pitchFamily="34" charset="0"/>
                </a:defRPr>
              </a:pPr>
              <a:endParaRPr lang="en-US"/>
            </a:p>
          </c:txPr>
        </c:title>
        <c:numFmt formatCode="#,##0" sourceLinked="0"/>
        <c:majorTickMark val="in"/>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Helvetica" panose="020B0604020202020204" pitchFamily="34" charset="0"/>
              </a:defRPr>
            </a:pPr>
            <a:endParaRPr lang="en-US"/>
          </a:p>
        </c:txPr>
        <c:crossAx val="1601351167"/>
        <c:crosses val="max"/>
        <c:crossBetween val="midCat"/>
      </c:valAx>
      <c:valAx>
        <c:axId val="1601351167"/>
        <c:scaling>
          <c:orientation val="minMax"/>
        </c:scaling>
        <c:delete val="1"/>
        <c:axPos val="t"/>
        <c:majorTickMark val="out"/>
        <c:minorTickMark val="none"/>
        <c:tickLblPos val="nextTo"/>
        <c:crossAx val="1601349439"/>
        <c:crosses val="max"/>
        <c:crossBetween val="midCat"/>
      </c:valAx>
      <c:spPr>
        <a:noFill/>
        <a:ln>
          <a:solidFill>
            <a:schemeClr val="bg1">
              <a:lumMod val="50000"/>
            </a:schemeClr>
          </a:solidFill>
        </a:ln>
        <a:effectLst/>
      </c:spPr>
    </c:plotArea>
    <c:legend>
      <c:legendPos val="b"/>
      <c:layout>
        <c:manualLayout>
          <c:xMode val="edge"/>
          <c:yMode val="edge"/>
          <c:x val="0.62534426371236929"/>
          <c:y val="4.8823008201707985E-2"/>
          <c:w val="0.27794284508450479"/>
          <c:h val="0.11875540993656948"/>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a:ea typeface="+mn-ea"/>
              <a:cs typeface="Helvetica"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solidFill>
            <a:sysClr val="windowText" lastClr="000000"/>
          </a:solidFill>
          <a:latin typeface="HelveticaNeueLT Std Cn" panose="020B0506030502030204"/>
          <a:cs typeface="Helvetica" panose="020B0604020202020204" pitchFamily="34" charset="0"/>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710716420162117E-2"/>
          <c:y val="4.2145581154982001E-2"/>
          <c:w val="0.91256389873682131"/>
          <c:h val="0.88046644327799084"/>
        </c:manualLayout>
      </c:layout>
      <c:barChart>
        <c:barDir val="col"/>
        <c:grouping val="clustered"/>
        <c:varyColors val="0"/>
        <c:ser>
          <c:idx val="0"/>
          <c:order val="0"/>
          <c:tx>
            <c:strRef>
              <c:f>'Figure 2.6.'!$C$1</c:f>
              <c:strCache>
                <c:ptCount val="1"/>
                <c:pt idx="0">
                  <c:v>25th percentile control of corruption (high corruption)</c:v>
                </c:pt>
              </c:strCache>
            </c:strRef>
          </c:tx>
          <c:spPr>
            <a:solidFill>
              <a:srgbClr val="002060"/>
            </a:solidFill>
            <a:ln>
              <a:noFill/>
            </a:ln>
            <a:effectLst/>
          </c:spPr>
          <c:invertIfNegative val="0"/>
          <c:cat>
            <c:strRef>
              <c:f>'Figure 2.6.'!$A$2:$A$7</c:f>
              <c:strCache>
                <c:ptCount val="3"/>
                <c:pt idx="0">
                  <c:v>Low-income developing countries</c:v>
                </c:pt>
                <c:pt idx="1">
                  <c:v>Emerging market economies</c:v>
                </c:pt>
                <c:pt idx="2">
                  <c:v>Advanced economies</c:v>
                </c:pt>
              </c:strCache>
            </c:strRef>
          </c:cat>
          <c:val>
            <c:numRef>
              <c:f>'Figure 2.6.'!$C$2:$C$7</c:f>
              <c:numCache>
                <c:formatCode>General</c:formatCode>
                <c:ptCount val="3"/>
                <c:pt idx="0">
                  <c:v>16.0107295254526</c:v>
                </c:pt>
                <c:pt idx="1">
                  <c:v>19.502293208232299</c:v>
                </c:pt>
                <c:pt idx="2">
                  <c:v>24.454235854582699</c:v>
                </c:pt>
              </c:numCache>
            </c:numRef>
          </c:val>
          <c:extLst>
            <c:ext xmlns:c16="http://schemas.microsoft.com/office/drawing/2014/chart" uri="{C3380CC4-5D6E-409C-BE32-E72D297353CC}">
              <c16:uniqueId val="{00000000-77C5-469A-A196-32FABB4F090E}"/>
            </c:ext>
          </c:extLst>
        </c:ser>
        <c:ser>
          <c:idx val="1"/>
          <c:order val="1"/>
          <c:tx>
            <c:strRef>
              <c:f>'Figure 2.6.'!$D$1</c:f>
              <c:strCache>
                <c:ptCount val="1"/>
                <c:pt idx="0">
                  <c:v>75th percentile control of corruption (low corruption)</c:v>
                </c:pt>
              </c:strCache>
            </c:strRef>
          </c:tx>
          <c:spPr>
            <a:solidFill>
              <a:srgbClr val="C00000"/>
            </a:solidFill>
            <a:ln>
              <a:noFill/>
            </a:ln>
            <a:effectLst/>
          </c:spPr>
          <c:invertIfNegative val="0"/>
          <c:cat>
            <c:strRef>
              <c:f>'Figure 2.6.'!$A$2:$A$7</c:f>
              <c:strCache>
                <c:ptCount val="3"/>
                <c:pt idx="0">
                  <c:v>Low-income developing countries</c:v>
                </c:pt>
                <c:pt idx="1">
                  <c:v>Emerging market economies</c:v>
                </c:pt>
                <c:pt idx="2">
                  <c:v>Advanced economies</c:v>
                </c:pt>
              </c:strCache>
            </c:strRef>
          </c:cat>
          <c:val>
            <c:numRef>
              <c:f>'Figure 2.6.'!$D$2:$D$7</c:f>
              <c:numCache>
                <c:formatCode>General</c:formatCode>
                <c:ptCount val="3"/>
                <c:pt idx="0">
                  <c:v>25.237905703858001</c:v>
                </c:pt>
                <c:pt idx="1">
                  <c:v>24.142094998541499</c:v>
                </c:pt>
                <c:pt idx="2">
                  <c:v>27.7834659133743</c:v>
                </c:pt>
              </c:numCache>
            </c:numRef>
          </c:val>
          <c:extLst>
            <c:ext xmlns:c16="http://schemas.microsoft.com/office/drawing/2014/chart" uri="{C3380CC4-5D6E-409C-BE32-E72D297353CC}">
              <c16:uniqueId val="{00000001-77C5-469A-A196-32FABB4F090E}"/>
            </c:ext>
          </c:extLst>
        </c:ser>
        <c:dLbls>
          <c:showLegendKey val="0"/>
          <c:showVal val="0"/>
          <c:showCatName val="0"/>
          <c:showSerName val="0"/>
          <c:showPercent val="0"/>
          <c:showBubbleSize val="0"/>
        </c:dLbls>
        <c:gapWidth val="219"/>
        <c:overlap val="-27"/>
        <c:axId val="480067584"/>
        <c:axId val="1855328160"/>
      </c:barChart>
      <c:catAx>
        <c:axId val="480067584"/>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a:ea typeface="+mn-ea"/>
                <a:cs typeface="+mn-cs"/>
              </a:defRPr>
            </a:pPr>
            <a:endParaRPr lang="en-US"/>
          </a:p>
        </c:txPr>
        <c:crossAx val="1855328160"/>
        <c:crosses val="autoZero"/>
        <c:auto val="1"/>
        <c:lblAlgn val="ctr"/>
        <c:lblOffset val="100"/>
        <c:noMultiLvlLbl val="0"/>
      </c:catAx>
      <c:valAx>
        <c:axId val="1855328160"/>
        <c:scaling>
          <c:orientation val="minMax"/>
        </c:scaling>
        <c:delete val="0"/>
        <c:axPos val="l"/>
        <c:title>
          <c:tx>
            <c:rich>
              <a:bodyPr rot="-5400000" spcFirstLastPara="1" vertOverflow="ellipsis" vert="horz" wrap="square" anchor="ctr" anchorCtr="1"/>
              <a:lstStyle/>
              <a:p>
                <a:pPr>
                  <a:defRPr sz="1100" b="0" i="0" u="none" strike="noStrike" kern="1200" baseline="0">
                    <a:solidFill>
                      <a:sysClr val="windowText" lastClr="000000"/>
                    </a:solidFill>
                    <a:latin typeface="HelveticaNeueLT Std Cn" panose="020B0506030502030204"/>
                    <a:ea typeface="+mn-ea"/>
                    <a:cs typeface="+mn-cs"/>
                  </a:defRPr>
                </a:pPr>
                <a:r>
                  <a:rPr lang="en-US"/>
                  <a:t>Share of total spending</a:t>
                </a:r>
              </a:p>
            </c:rich>
          </c:tx>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HelveticaNeueLT Std Cn" panose="020B0506030502030204"/>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HelveticaNeueLT Std Cn" panose="020B0506030502030204"/>
                <a:ea typeface="+mn-ea"/>
                <a:cs typeface="+mn-cs"/>
              </a:defRPr>
            </a:pPr>
            <a:endParaRPr lang="en-US"/>
          </a:p>
        </c:txPr>
        <c:crossAx val="480067584"/>
        <c:crosses val="autoZero"/>
        <c:crossBetween val="between"/>
      </c:valAx>
      <c:spPr>
        <a:noFill/>
        <a:ln>
          <a:solidFill>
            <a:schemeClr val="bg1">
              <a:lumMod val="50000"/>
            </a:schemeClr>
          </a:solidFill>
        </a:ln>
        <a:effectLst/>
      </c:spPr>
    </c:plotArea>
    <c:legend>
      <c:legendPos val="b"/>
      <c:layout>
        <c:manualLayout>
          <c:xMode val="edge"/>
          <c:yMode val="edge"/>
          <c:x val="6.3949870316752061E-2"/>
          <c:y val="4.2624357370393294E-2"/>
          <c:w val="0.57964205102615129"/>
          <c:h val="0.1221268524672361"/>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100">
          <a:solidFill>
            <a:sysClr val="windowText" lastClr="000000"/>
          </a:solidFill>
          <a:latin typeface="HelveticaNeueLT Std Cn" panose="020B0506030502030204"/>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'Figure 2.8.1. Data'!$E$1</c:f>
              <c:strCache>
                <c:ptCount val="1"/>
                <c:pt idx="0">
                  <c:v>GDP_eff_EPskewAdj</c:v>
                </c:pt>
              </c:strCache>
            </c:strRef>
          </c:tx>
          <c:spPr>
            <a:ln w="25400" cap="rnd">
              <a:noFill/>
              <a:round/>
            </a:ln>
            <a:effectLst/>
          </c:spPr>
          <c:marker>
            <c:symbol val="circle"/>
            <c:size val="5"/>
            <c:spPr>
              <a:solidFill>
                <a:srgbClr val="002060"/>
              </a:solidFill>
              <a:ln w="9525">
                <a:noFill/>
              </a:ln>
              <a:effectLst/>
            </c:spPr>
          </c:marker>
          <c:trendline>
            <c:spPr>
              <a:ln w="19050" cap="rnd">
                <a:solidFill>
                  <a:schemeClr val="tx1"/>
                </a:solidFill>
                <a:prstDash val="solid"/>
              </a:ln>
              <a:effectLst/>
            </c:spPr>
            <c:trendlineType val="linear"/>
            <c:dispRSqr val="0"/>
            <c:dispEq val="0"/>
          </c:trendline>
          <c:xVal>
            <c:numRef>
              <c:f>'Figure 2.8.1. Data'!$D$2:$D$97</c:f>
              <c:numCache>
                <c:formatCode>General</c:formatCode>
                <c:ptCount val="96"/>
                <c:pt idx="0">
                  <c:v>0.24432988999999999</c:v>
                </c:pt>
                <c:pt idx="1">
                  <c:v>1.1745996000000001</c:v>
                </c:pt>
                <c:pt idx="2">
                  <c:v>0.65289026999999999</c:v>
                </c:pt>
                <c:pt idx="3">
                  <c:v>0.80443529999999996</c:v>
                </c:pt>
                <c:pt idx="4">
                  <c:v>1.3485754000000001</c:v>
                </c:pt>
                <c:pt idx="5">
                  <c:v>0.61830918000000001</c:v>
                </c:pt>
                <c:pt idx="6">
                  <c:v>0.96491727999999999</c:v>
                </c:pt>
                <c:pt idx="7">
                  <c:v>-0.49941311999999999</c:v>
                </c:pt>
                <c:pt idx="8">
                  <c:v>-0.44316410000000001</c:v>
                </c:pt>
                <c:pt idx="9">
                  <c:v>0.92716173999999996</c:v>
                </c:pt>
                <c:pt idx="10">
                  <c:v>1.3371469</c:v>
                </c:pt>
                <c:pt idx="11">
                  <c:v>0.89217597999999998</c:v>
                </c:pt>
                <c:pt idx="12">
                  <c:v>1.0649618000000001</c:v>
                </c:pt>
                <c:pt idx="13">
                  <c:v>0.91799472000000004</c:v>
                </c:pt>
                <c:pt idx="14">
                  <c:v>1.6017030999999999</c:v>
                </c:pt>
                <c:pt idx="15">
                  <c:v>-0.29331309999999999</c:v>
                </c:pt>
                <c:pt idx="16">
                  <c:v>1.0703001999999999</c:v>
                </c:pt>
                <c:pt idx="17">
                  <c:v>0.21637389000000001</c:v>
                </c:pt>
                <c:pt idx="18">
                  <c:v>0.33057502999999999</c:v>
                </c:pt>
                <c:pt idx="19">
                  <c:v>0.69398890000000002</c:v>
                </c:pt>
                <c:pt idx="20">
                  <c:v>0.10292727</c:v>
                </c:pt>
                <c:pt idx="21">
                  <c:v>-0.30426714999999999</c:v>
                </c:pt>
                <c:pt idx="22">
                  <c:v>0.99408381000000001</c:v>
                </c:pt>
                <c:pt idx="23">
                  <c:v>1.7395997000000001</c:v>
                </c:pt>
                <c:pt idx="24">
                  <c:v>0.2216069</c:v>
                </c:pt>
                <c:pt idx="25">
                  <c:v>-0.58075158999999998</c:v>
                </c:pt>
                <c:pt idx="26">
                  <c:v>-0.31005359999999998</c:v>
                </c:pt>
                <c:pt idx="27">
                  <c:v>-0.28371901999999999</c:v>
                </c:pt>
                <c:pt idx="28">
                  <c:v>1.1484152999999999</c:v>
                </c:pt>
                <c:pt idx="29">
                  <c:v>-0.12323401</c:v>
                </c:pt>
                <c:pt idx="30">
                  <c:v>0.86788509999999996</c:v>
                </c:pt>
                <c:pt idx="31">
                  <c:v>-0.68323705000000001</c:v>
                </c:pt>
                <c:pt idx="32">
                  <c:v>-5.3578340000000002E-2</c:v>
                </c:pt>
                <c:pt idx="33">
                  <c:v>-0.37203007999999999</c:v>
                </c:pt>
                <c:pt idx="34">
                  <c:v>-0.12295915</c:v>
                </c:pt>
                <c:pt idx="35">
                  <c:v>-0.44994103000000002</c:v>
                </c:pt>
                <c:pt idx="36">
                  <c:v>-0.47966544999999999</c:v>
                </c:pt>
                <c:pt idx="37">
                  <c:v>-0.70656410999999997</c:v>
                </c:pt>
                <c:pt idx="38">
                  <c:v>-0.32089794999999999</c:v>
                </c:pt>
                <c:pt idx="39">
                  <c:v>1.2704188999999999</c:v>
                </c:pt>
                <c:pt idx="40">
                  <c:v>-0.1127846</c:v>
                </c:pt>
                <c:pt idx="41">
                  <c:v>-0.73271069</c:v>
                </c:pt>
                <c:pt idx="42">
                  <c:v>0.56061989999999995</c:v>
                </c:pt>
                <c:pt idx="43">
                  <c:v>0.4865371</c:v>
                </c:pt>
                <c:pt idx="44">
                  <c:v>0.58165929999999999</c:v>
                </c:pt>
                <c:pt idx="45">
                  <c:v>-0.86161988</c:v>
                </c:pt>
                <c:pt idx="46">
                  <c:v>-0.41416139000000002</c:v>
                </c:pt>
                <c:pt idx="47">
                  <c:v>-0.96815863000000002</c:v>
                </c:pt>
                <c:pt idx="48">
                  <c:v>-0.31884698</c:v>
                </c:pt>
                <c:pt idx="49">
                  <c:v>-0.40293982</c:v>
                </c:pt>
                <c:pt idx="50">
                  <c:v>-0.62441758999999997</c:v>
                </c:pt>
                <c:pt idx="51">
                  <c:v>-0.10811547000000001</c:v>
                </c:pt>
                <c:pt idx="52">
                  <c:v>5.6021590000000003E-2</c:v>
                </c:pt>
                <c:pt idx="53">
                  <c:v>-0.15351102</c:v>
                </c:pt>
                <c:pt idx="54">
                  <c:v>2.289095E-2</c:v>
                </c:pt>
                <c:pt idx="55">
                  <c:v>-0.36091147000000001</c:v>
                </c:pt>
                <c:pt idx="56">
                  <c:v>-7.8840450000000006E-2</c:v>
                </c:pt>
                <c:pt idx="57">
                  <c:v>-5.9520600000000003E-3</c:v>
                </c:pt>
                <c:pt idx="58">
                  <c:v>-0.39389826</c:v>
                </c:pt>
                <c:pt idx="59">
                  <c:v>0.95505819999999997</c:v>
                </c:pt>
                <c:pt idx="60">
                  <c:v>-2.4481349999999999E-2</c:v>
                </c:pt>
                <c:pt idx="61">
                  <c:v>9.5876069999999994E-2</c:v>
                </c:pt>
                <c:pt idx="62">
                  <c:v>0.27117208999999998</c:v>
                </c:pt>
                <c:pt idx="63">
                  <c:v>-0.50679722999999999</c:v>
                </c:pt>
                <c:pt idx="64">
                  <c:v>0.27928111999999999</c:v>
                </c:pt>
                <c:pt idx="65">
                  <c:v>0.13217118</c:v>
                </c:pt>
                <c:pt idx="66">
                  <c:v>-0.18372612999999999</c:v>
                </c:pt>
                <c:pt idx="67">
                  <c:v>-0.77178407999999998</c:v>
                </c:pt>
                <c:pt idx="68">
                  <c:v>0.56649510000000003</c:v>
                </c:pt>
                <c:pt idx="69">
                  <c:v>0.56739379999999995</c:v>
                </c:pt>
                <c:pt idx="70">
                  <c:v>-0.17025135999999999</c:v>
                </c:pt>
                <c:pt idx="71">
                  <c:v>0.17417262999999999</c:v>
                </c:pt>
                <c:pt idx="72">
                  <c:v>0.14348213000000001</c:v>
                </c:pt>
                <c:pt idx="73">
                  <c:v>-0.19583596</c:v>
                </c:pt>
                <c:pt idx="74">
                  <c:v>-0.22666632</c:v>
                </c:pt>
                <c:pt idx="75">
                  <c:v>0.98378757999999999</c:v>
                </c:pt>
                <c:pt idx="76">
                  <c:v>-0.65344539999999995</c:v>
                </c:pt>
                <c:pt idx="77">
                  <c:v>-0.26102229999999998</c:v>
                </c:pt>
                <c:pt idx="78">
                  <c:v>-0.49299771999999997</c:v>
                </c:pt>
                <c:pt idx="79">
                  <c:v>-0.61082163</c:v>
                </c:pt>
                <c:pt idx="80">
                  <c:v>-0.12461712</c:v>
                </c:pt>
                <c:pt idx="81">
                  <c:v>-0.62590493000000003</c:v>
                </c:pt>
                <c:pt idx="82">
                  <c:v>3.3101390000000001E-2</c:v>
                </c:pt>
                <c:pt idx="83">
                  <c:v>-0.15200610000000001</c:v>
                </c:pt>
                <c:pt idx="84">
                  <c:v>1.0071551999999999</c:v>
                </c:pt>
                <c:pt idx="85">
                  <c:v>0.30585846999999999</c:v>
                </c:pt>
                <c:pt idx="86">
                  <c:v>-9.2294150000000005E-2</c:v>
                </c:pt>
                <c:pt idx="87">
                  <c:v>-7.9465250000000001E-2</c:v>
                </c:pt>
                <c:pt idx="88">
                  <c:v>0.33017321999999999</c:v>
                </c:pt>
                <c:pt idx="89">
                  <c:v>-0.26750810000000003</c:v>
                </c:pt>
                <c:pt idx="90">
                  <c:v>0.16174758</c:v>
                </c:pt>
                <c:pt idx="91">
                  <c:v>0.41762449000000001</c:v>
                </c:pt>
                <c:pt idx="92">
                  <c:v>-9.105663E-2</c:v>
                </c:pt>
                <c:pt idx="93">
                  <c:v>-0.15007572</c:v>
                </c:pt>
                <c:pt idx="94">
                  <c:v>0.44621367000000001</c:v>
                </c:pt>
                <c:pt idx="95">
                  <c:v>-6.7018220000000003E-2</c:v>
                </c:pt>
              </c:numCache>
            </c:numRef>
          </c:xVal>
          <c:yVal>
            <c:numRef>
              <c:f>'Figure 2.8.1. Data'!$E$2:$E$97</c:f>
              <c:numCache>
                <c:formatCode>General</c:formatCode>
                <c:ptCount val="96"/>
                <c:pt idx="0">
                  <c:v>7.9682500000000003E-2</c:v>
                </c:pt>
                <c:pt idx="1">
                  <c:v>-5.6167420000000003E-2</c:v>
                </c:pt>
                <c:pt idx="2">
                  <c:v>0.16723329000000001</c:v>
                </c:pt>
                <c:pt idx="3">
                  <c:v>0.11395259000000001</c:v>
                </c:pt>
                <c:pt idx="4">
                  <c:v>0.10708352</c:v>
                </c:pt>
                <c:pt idx="5">
                  <c:v>0.18149410999999999</c:v>
                </c:pt>
                <c:pt idx="6">
                  <c:v>0.10771744</c:v>
                </c:pt>
                <c:pt idx="7">
                  <c:v>-0.20863867</c:v>
                </c:pt>
                <c:pt idx="8">
                  <c:v>-3.0478660000000001E-2</c:v>
                </c:pt>
                <c:pt idx="9">
                  <c:v>2.8589130000000001E-2</c:v>
                </c:pt>
                <c:pt idx="10">
                  <c:v>0.30135209000000002</c:v>
                </c:pt>
                <c:pt idx="11">
                  <c:v>0.14438327000000001</c:v>
                </c:pt>
                <c:pt idx="12">
                  <c:v>0.14756706</c:v>
                </c:pt>
                <c:pt idx="13">
                  <c:v>9.3585070000000006E-2</c:v>
                </c:pt>
                <c:pt idx="14">
                  <c:v>0.17706815000000001</c:v>
                </c:pt>
                <c:pt idx="15">
                  <c:v>-9.1531929999999997E-2</c:v>
                </c:pt>
                <c:pt idx="16">
                  <c:v>0.31112029000000002</c:v>
                </c:pt>
                <c:pt idx="17">
                  <c:v>-0.10315365999999999</c:v>
                </c:pt>
                <c:pt idx="18">
                  <c:v>5.6966179999999998E-2</c:v>
                </c:pt>
                <c:pt idx="19">
                  <c:v>0.14252730999999999</c:v>
                </c:pt>
                <c:pt idx="20">
                  <c:v>6.0246639999999997E-2</c:v>
                </c:pt>
                <c:pt idx="21">
                  <c:v>-1.46766E-2</c:v>
                </c:pt>
                <c:pt idx="22">
                  <c:v>0.23194163000000001</c:v>
                </c:pt>
                <c:pt idx="23">
                  <c:v>-3.0009359999999999E-2</c:v>
                </c:pt>
                <c:pt idx="24">
                  <c:v>0.16002917999999999</c:v>
                </c:pt>
                <c:pt idx="25">
                  <c:v>-0.2255962</c:v>
                </c:pt>
                <c:pt idx="26">
                  <c:v>-0.19788938</c:v>
                </c:pt>
                <c:pt idx="27">
                  <c:v>-0.1602151</c:v>
                </c:pt>
                <c:pt idx="28">
                  <c:v>0.18912625999999999</c:v>
                </c:pt>
                <c:pt idx="29">
                  <c:v>-0.25400856999999999</c:v>
                </c:pt>
                <c:pt idx="30">
                  <c:v>-0.26878615</c:v>
                </c:pt>
                <c:pt idx="31">
                  <c:v>-0.14760561</c:v>
                </c:pt>
                <c:pt idx="32">
                  <c:v>0.14410814</c:v>
                </c:pt>
                <c:pt idx="33">
                  <c:v>1.701859E-2</c:v>
                </c:pt>
                <c:pt idx="34">
                  <c:v>-9.0434440000000005E-2</c:v>
                </c:pt>
                <c:pt idx="35">
                  <c:v>-0.25116184000000003</c:v>
                </c:pt>
                <c:pt idx="36">
                  <c:v>0.15369213000000001</c:v>
                </c:pt>
                <c:pt idx="37">
                  <c:v>-0.34100759000000003</c:v>
                </c:pt>
                <c:pt idx="38">
                  <c:v>-0.19491468000000001</c:v>
                </c:pt>
                <c:pt idx="39">
                  <c:v>3.4970999999999998E-4</c:v>
                </c:pt>
                <c:pt idx="40">
                  <c:v>1.7495589999999998E-2</c:v>
                </c:pt>
                <c:pt idx="41">
                  <c:v>-0.23048398</c:v>
                </c:pt>
                <c:pt idx="42">
                  <c:v>-6.4161689999999993E-2</c:v>
                </c:pt>
                <c:pt idx="43">
                  <c:v>-9.0428999999999998E-4</c:v>
                </c:pt>
                <c:pt idx="44">
                  <c:v>0.1916619</c:v>
                </c:pt>
                <c:pt idx="45">
                  <c:v>-0.3728146</c:v>
                </c:pt>
                <c:pt idx="46">
                  <c:v>-0.11251414</c:v>
                </c:pt>
                <c:pt idx="47">
                  <c:v>-0.39345848999999999</c:v>
                </c:pt>
                <c:pt idx="48">
                  <c:v>-0.35240864999999999</c:v>
                </c:pt>
                <c:pt idx="49">
                  <c:v>-0.59943860000000004</c:v>
                </c:pt>
                <c:pt idx="50">
                  <c:v>0.36746003999999999</c:v>
                </c:pt>
                <c:pt idx="51">
                  <c:v>0.29124818000000002</c:v>
                </c:pt>
                <c:pt idx="52">
                  <c:v>0.14391163000000001</c:v>
                </c:pt>
                <c:pt idx="53">
                  <c:v>0.22105780999999999</c:v>
                </c:pt>
                <c:pt idx="54">
                  <c:v>0.16522769000000001</c:v>
                </c:pt>
                <c:pt idx="55">
                  <c:v>-7.8883590000000003E-2</c:v>
                </c:pt>
                <c:pt idx="56">
                  <c:v>-0.21294566000000001</c:v>
                </c:pt>
                <c:pt idx="57">
                  <c:v>-3.4413230000000003E-2</c:v>
                </c:pt>
                <c:pt idx="58">
                  <c:v>7.719579E-2</c:v>
                </c:pt>
                <c:pt idx="59">
                  <c:v>-8.0286899999999998E-3</c:v>
                </c:pt>
                <c:pt idx="60">
                  <c:v>-0.49712474000000001</c:v>
                </c:pt>
                <c:pt idx="61">
                  <c:v>0.36963082000000003</c:v>
                </c:pt>
                <c:pt idx="62">
                  <c:v>0.23781938</c:v>
                </c:pt>
                <c:pt idx="63">
                  <c:v>0.35862527</c:v>
                </c:pt>
                <c:pt idx="64">
                  <c:v>3.1218360000000001E-2</c:v>
                </c:pt>
                <c:pt idx="65">
                  <c:v>0.16532941000000001</c:v>
                </c:pt>
                <c:pt idx="66">
                  <c:v>0.37041972000000001</c:v>
                </c:pt>
                <c:pt idx="67">
                  <c:v>0.14681167000000001</c:v>
                </c:pt>
                <c:pt idx="68">
                  <c:v>3.057383E-2</c:v>
                </c:pt>
                <c:pt idx="69">
                  <c:v>0.35745391999999998</c:v>
                </c:pt>
                <c:pt idx="70">
                  <c:v>-0.10031847000000001</c:v>
                </c:pt>
                <c:pt idx="71">
                  <c:v>-8.1116309999999997E-2</c:v>
                </c:pt>
                <c:pt idx="72">
                  <c:v>-0.128747</c:v>
                </c:pt>
                <c:pt idx="73">
                  <c:v>0.28954021000000002</c:v>
                </c:pt>
                <c:pt idx="74">
                  <c:v>8.1018690000000004E-2</c:v>
                </c:pt>
                <c:pt idx="75">
                  <c:v>0.35962853</c:v>
                </c:pt>
                <c:pt idx="76">
                  <c:v>0.3675716</c:v>
                </c:pt>
                <c:pt idx="77">
                  <c:v>-0.11325283999999999</c:v>
                </c:pt>
                <c:pt idx="78">
                  <c:v>0.31449194000000003</c:v>
                </c:pt>
                <c:pt idx="79">
                  <c:v>0.36834155000000002</c:v>
                </c:pt>
                <c:pt idx="80">
                  <c:v>0.11532595</c:v>
                </c:pt>
                <c:pt idx="81">
                  <c:v>0.15600721000000001</c:v>
                </c:pt>
                <c:pt idx="82">
                  <c:v>3.3610180000000003E-2</c:v>
                </c:pt>
                <c:pt idx="83">
                  <c:v>-7.5486810000000001E-2</c:v>
                </c:pt>
                <c:pt idx="84">
                  <c:v>0.33520175000000002</c:v>
                </c:pt>
                <c:pt idx="85">
                  <c:v>0.23775737999999999</c:v>
                </c:pt>
                <c:pt idx="86">
                  <c:v>-0.21442625000000001</c:v>
                </c:pt>
                <c:pt idx="87">
                  <c:v>0.19034562999999999</c:v>
                </c:pt>
                <c:pt idx="88">
                  <c:v>0.33516046999999999</c:v>
                </c:pt>
                <c:pt idx="89">
                  <c:v>-0.10761224</c:v>
                </c:pt>
                <c:pt idx="90">
                  <c:v>-2.5524769999999999E-2</c:v>
                </c:pt>
                <c:pt idx="91">
                  <c:v>3.5876440000000002E-2</c:v>
                </c:pt>
                <c:pt idx="92">
                  <c:v>-0.15673376</c:v>
                </c:pt>
                <c:pt idx="93">
                  <c:v>-0.34654348000000001</c:v>
                </c:pt>
                <c:pt idx="94">
                  <c:v>-9.1732240000000007E-2</c:v>
                </c:pt>
                <c:pt idx="95">
                  <c:v>-0.21417741000000001</c:v>
                </c:pt>
              </c:numCache>
            </c:numRef>
          </c:yVal>
          <c:smooth val="0"/>
          <c:extLst>
            <c:ext xmlns:c16="http://schemas.microsoft.com/office/drawing/2014/chart" uri="{C3380CC4-5D6E-409C-BE32-E72D297353CC}">
              <c16:uniqueId val="{00000001-58C6-48C6-9E16-377E71526427}"/>
            </c:ext>
          </c:extLst>
        </c:ser>
        <c:dLbls>
          <c:showLegendKey val="0"/>
          <c:showVal val="0"/>
          <c:showCatName val="0"/>
          <c:showSerName val="0"/>
          <c:showPercent val="0"/>
          <c:showBubbleSize val="0"/>
        </c:dLbls>
        <c:axId val="1604198256"/>
        <c:axId val="1516869120"/>
      </c:scatterChart>
      <c:valAx>
        <c:axId val="1604198256"/>
        <c:scaling>
          <c:orientation val="minMax"/>
          <c:min val="-1"/>
        </c:scaling>
        <c:delete val="0"/>
        <c:axPos val="b"/>
        <c:title>
          <c:tx>
            <c:rich>
              <a:bodyPr rot="0" spcFirstLastPara="1" vertOverflow="ellipsis" vert="horz" wrap="square" anchor="ctr" anchorCtr="1"/>
              <a:lstStyle/>
              <a:p>
                <a:pPr>
                  <a:defRPr sz="14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r>
                  <a:rPr lang="en-US"/>
                  <a:t>Control of corruption index</a:t>
                </a:r>
              </a:p>
            </c:rich>
          </c:tx>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title>
        <c:numFmt formatCode="#,##0.0" sourceLinked="0"/>
        <c:majorTickMark val="in"/>
        <c:minorTickMark val="none"/>
        <c:tickLblPos val="low"/>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crossAx val="1516869120"/>
        <c:crosses val="autoZero"/>
        <c:crossBetween val="midCat"/>
      </c:valAx>
      <c:valAx>
        <c:axId val="1516869120"/>
        <c:scaling>
          <c:orientation val="minMax"/>
          <c:max val="0.5"/>
          <c:min val="-0.70000000000000007"/>
        </c:scaling>
        <c:delete val="0"/>
        <c:axPos val="l"/>
        <c:title>
          <c:tx>
            <c:rich>
              <a:bodyPr rot="-5400000" spcFirstLastPara="1" vertOverflow="ellipsis" vert="horz" wrap="square" anchor="ctr" anchorCtr="1"/>
              <a:lstStyle/>
              <a:p>
                <a:pPr>
                  <a:defRPr sz="14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r>
                  <a:rPr lang="en-US"/>
                  <a:t>Public investment efficiency</a:t>
                </a: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title>
        <c:numFmt formatCode="General" sourceLinked="1"/>
        <c:majorTickMark val="in"/>
        <c:minorTickMark val="none"/>
        <c:tickLblPos val="low"/>
        <c:spPr>
          <a:noFill/>
          <a:ln>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crossAx val="1604198256"/>
        <c:crosses val="autoZero"/>
        <c:crossBetween val="midCat"/>
      </c:valAx>
      <c:spPr>
        <a:noFill/>
        <a:ln>
          <a:solidFill>
            <a:schemeClr val="bg1">
              <a:lumMod val="5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HelveticaNeueLT Std Cn" panose="020B0506030502030204" pitchFamily="34" charset="0"/>
          <a:cs typeface="Helvetica" panose="020B0604020202020204" pitchFamily="34"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'Figure 2.8.2. Data'!$B$1</c:f>
              <c:strCache>
                <c:ptCount val="1"/>
                <c:pt idx="0">
                  <c:v>GDP_cce16_ln</c:v>
                </c:pt>
              </c:strCache>
            </c:strRef>
          </c:tx>
          <c:spPr>
            <a:ln w="25400" cap="rnd">
              <a:noFill/>
              <a:round/>
            </a:ln>
            <a:effectLst/>
          </c:spPr>
          <c:marker>
            <c:symbol val="circle"/>
            <c:size val="5"/>
            <c:spPr>
              <a:solidFill>
                <a:srgbClr val="002060"/>
              </a:solidFill>
              <a:ln w="9525">
                <a:solidFill>
                  <a:srgbClr val="002060"/>
                </a:solidFill>
              </a:ln>
              <a:effectLst/>
            </c:spPr>
          </c:marker>
          <c:trendline>
            <c:spPr>
              <a:ln w="25400" cap="rnd">
                <a:solidFill>
                  <a:schemeClr val="tx1"/>
                </a:solidFill>
                <a:prstDash val="solid"/>
              </a:ln>
              <a:effectLst/>
            </c:spPr>
            <c:trendlineType val="linear"/>
            <c:dispRSqr val="0"/>
            <c:dispEq val="0"/>
          </c:trendline>
          <c:xVal>
            <c:numRef>
              <c:f>'Figure 2.8.2. Data'!$B$2:$B$197</c:f>
              <c:numCache>
                <c:formatCode>General</c:formatCode>
                <c:ptCount val="196"/>
                <c:pt idx="0">
                  <c:v>-0.58110356330871582</c:v>
                </c:pt>
                <c:pt idx="1">
                  <c:v>-0.3926587700843811</c:v>
                </c:pt>
                <c:pt idx="2">
                  <c:v>-0.81586217880249023</c:v>
                </c:pt>
                <c:pt idx="3">
                  <c:v>-1.1109122037887573</c:v>
                </c:pt>
                <c:pt idx="5">
                  <c:v>0.33994555473327637</c:v>
                </c:pt>
                <c:pt idx="6">
                  <c:v>-0.62569773197174072</c:v>
                </c:pt>
                <c:pt idx="7">
                  <c:v>-0.39307361841201782</c:v>
                </c:pt>
                <c:pt idx="8">
                  <c:v>1.0149765014648438</c:v>
                </c:pt>
                <c:pt idx="9">
                  <c:v>0.77093446254730225</c:v>
                </c:pt>
                <c:pt idx="10">
                  <c:v>-1.0926060676574707</c:v>
                </c:pt>
                <c:pt idx="11">
                  <c:v>0.59073102474212646</c:v>
                </c:pt>
                <c:pt idx="12">
                  <c:v>-0.80589956045150757</c:v>
                </c:pt>
                <c:pt idx="13">
                  <c:v>-8.5565268993377686E-2</c:v>
                </c:pt>
                <c:pt idx="14">
                  <c:v>0.99816566705703735</c:v>
                </c:pt>
                <c:pt idx="15">
                  <c:v>-0.53526484966278076</c:v>
                </c:pt>
                <c:pt idx="16">
                  <c:v>0.86565852165222168</c:v>
                </c:pt>
                <c:pt idx="17">
                  <c:v>-9.2191189527511597E-2</c:v>
                </c:pt>
                <c:pt idx="18">
                  <c:v>0.43462976813316345</c:v>
                </c:pt>
                <c:pt idx="19">
                  <c:v>1.3542728424072266</c:v>
                </c:pt>
                <c:pt idx="20">
                  <c:v>-0.40392956137657166</c:v>
                </c:pt>
                <c:pt idx="21">
                  <c:v>-0.46175375580787659</c:v>
                </c:pt>
                <c:pt idx="22">
                  <c:v>0.75932449102401733</c:v>
                </c:pt>
                <c:pt idx="23">
                  <c:v>-0.6186683177947998</c:v>
                </c:pt>
                <c:pt idx="24">
                  <c:v>-0.42109400033950806</c:v>
                </c:pt>
                <c:pt idx="25">
                  <c:v>-0.39530923962593079</c:v>
                </c:pt>
                <c:pt idx="26">
                  <c:v>0.91410988569259644</c:v>
                </c:pt>
                <c:pt idx="27">
                  <c:v>0.23484563827514648</c:v>
                </c:pt>
                <c:pt idx="28">
                  <c:v>1.1808018684387207</c:v>
                </c:pt>
                <c:pt idx="29">
                  <c:v>-0.60467487573623657</c:v>
                </c:pt>
                <c:pt idx="30">
                  <c:v>-0.47816354036331177</c:v>
                </c:pt>
                <c:pt idx="31">
                  <c:v>1.2356178760528564</c:v>
                </c:pt>
                <c:pt idx="32">
                  <c:v>0.15061604976654053</c:v>
                </c:pt>
                <c:pt idx="33">
                  <c:v>-0.5330464243888855</c:v>
                </c:pt>
                <c:pt idx="34">
                  <c:v>0.73972868919372559</c:v>
                </c:pt>
                <c:pt idx="35">
                  <c:v>-0.2921440601348877</c:v>
                </c:pt>
                <c:pt idx="36">
                  <c:v>-0.40513035655021667</c:v>
                </c:pt>
                <c:pt idx="37">
                  <c:v>0.435405433177948</c:v>
                </c:pt>
                <c:pt idx="38">
                  <c:v>0.10696256160736084</c:v>
                </c:pt>
                <c:pt idx="39">
                  <c:v>-0.82590854167938232</c:v>
                </c:pt>
                <c:pt idx="40">
                  <c:v>0.55159568786621094</c:v>
                </c:pt>
                <c:pt idx="41">
                  <c:v>-0.17699141800403595</c:v>
                </c:pt>
                <c:pt idx="42">
                  <c:v>0.219016432762146</c:v>
                </c:pt>
                <c:pt idx="43">
                  <c:v>-4.8211455345153809E-2</c:v>
                </c:pt>
                <c:pt idx="44">
                  <c:v>0.14863193035125732</c:v>
                </c:pt>
                <c:pt idx="45">
                  <c:v>1.4610518217086792</c:v>
                </c:pt>
                <c:pt idx="46">
                  <c:v>8.03680419921875E-2</c:v>
                </c:pt>
                <c:pt idx="47">
                  <c:v>0.65035915374755859</c:v>
                </c:pt>
                <c:pt idx="48">
                  <c:v>-0.85089647769927979</c:v>
                </c:pt>
                <c:pt idx="49">
                  <c:v>-0.65199685096740723</c:v>
                </c:pt>
                <c:pt idx="50">
                  <c:v>-0.59663283824920654</c:v>
                </c:pt>
                <c:pt idx="51">
                  <c:v>-0.32402047514915466</c:v>
                </c:pt>
                <c:pt idx="52">
                  <c:v>-2.405930757522583</c:v>
                </c:pt>
                <c:pt idx="53">
                  <c:v>-7.5298666954040527E-2</c:v>
                </c:pt>
                <c:pt idx="54">
                  <c:v>0.72929441928863525</c:v>
                </c:pt>
                <c:pt idx="55">
                  <c:v>0.69772273302078247</c:v>
                </c:pt>
                <c:pt idx="56">
                  <c:v>0.29185014963150024</c:v>
                </c:pt>
                <c:pt idx="57">
                  <c:v>1.5647792816162109</c:v>
                </c:pt>
                <c:pt idx="58">
                  <c:v>0.68207317590713501</c:v>
                </c:pt>
                <c:pt idx="59">
                  <c:v>-0.97751432657241821</c:v>
                </c:pt>
                <c:pt idx="60">
                  <c:v>0.22760391235351563</c:v>
                </c:pt>
                <c:pt idx="61">
                  <c:v>0.82891350984573364</c:v>
                </c:pt>
                <c:pt idx="62">
                  <c:v>1.0743377208709717</c:v>
                </c:pt>
                <c:pt idx="63">
                  <c:v>0.42077106237411499</c:v>
                </c:pt>
                <c:pt idx="64">
                  <c:v>-0.5412028431892395</c:v>
                </c:pt>
                <c:pt idx="65">
                  <c:v>0.50092202425003052</c:v>
                </c:pt>
                <c:pt idx="66">
                  <c:v>-0.52218419313430786</c:v>
                </c:pt>
                <c:pt idx="67">
                  <c:v>3.5254120826721191E-2</c:v>
                </c:pt>
                <c:pt idx="68">
                  <c:v>-0.48303461074829102</c:v>
                </c:pt>
                <c:pt idx="69">
                  <c:v>-5.7001948356628418E-2</c:v>
                </c:pt>
                <c:pt idx="70">
                  <c:v>-0.3373638391494751</c:v>
                </c:pt>
                <c:pt idx="71">
                  <c:v>-0.19243001937866211</c:v>
                </c:pt>
                <c:pt idx="72">
                  <c:v>0.72924995422363281</c:v>
                </c:pt>
                <c:pt idx="73">
                  <c:v>-0.35851243138313293</c:v>
                </c:pt>
                <c:pt idx="74">
                  <c:v>1.2427533864974976</c:v>
                </c:pt>
                <c:pt idx="75">
                  <c:v>0.10072335600852966</c:v>
                </c:pt>
                <c:pt idx="76">
                  <c:v>-0.32554483413696289</c:v>
                </c:pt>
                <c:pt idx="77">
                  <c:v>-0.98826813697814941</c:v>
                </c:pt>
                <c:pt idx="78">
                  <c:v>-1.5555604696273804</c:v>
                </c:pt>
                <c:pt idx="79">
                  <c:v>0.78550601005554199</c:v>
                </c:pt>
                <c:pt idx="80">
                  <c:v>0.4791446328163147</c:v>
                </c:pt>
                <c:pt idx="81">
                  <c:v>-0.60623681545257568</c:v>
                </c:pt>
                <c:pt idx="82">
                  <c:v>-2.265380322933197E-2</c:v>
                </c:pt>
                <c:pt idx="83">
                  <c:v>0.83693927526473999</c:v>
                </c:pt>
                <c:pt idx="84">
                  <c:v>0.35537761449813843</c:v>
                </c:pt>
                <c:pt idx="85">
                  <c:v>-1.198102593421936</c:v>
                </c:pt>
                <c:pt idx="86">
                  <c:v>-0.15366548299789429</c:v>
                </c:pt>
                <c:pt idx="87">
                  <c:v>1.1887162923812866</c:v>
                </c:pt>
                <c:pt idx="88">
                  <c:v>-0.22796499729156494</c:v>
                </c:pt>
                <c:pt idx="89">
                  <c:v>-0.30645570158958435</c:v>
                </c:pt>
                <c:pt idx="90">
                  <c:v>-1.261516809463501</c:v>
                </c:pt>
                <c:pt idx="91">
                  <c:v>-0.40986031293869019</c:v>
                </c:pt>
                <c:pt idx="92">
                  <c:v>-0.52133822441101074</c:v>
                </c:pt>
                <c:pt idx="93">
                  <c:v>0.11036890745162964</c:v>
                </c:pt>
                <c:pt idx="94">
                  <c:v>-1.1407202482223511</c:v>
                </c:pt>
                <c:pt idx="95">
                  <c:v>0.74373036623001099</c:v>
                </c:pt>
                <c:pt idx="96">
                  <c:v>0.71079164743423462</c:v>
                </c:pt>
                <c:pt idx="97">
                  <c:v>-1.9087711572647095</c:v>
                </c:pt>
                <c:pt idx="98">
                  <c:v>0.2077898383140564</c:v>
                </c:pt>
                <c:pt idx="99">
                  <c:v>0.90609681606292725</c:v>
                </c:pt>
                <c:pt idx="100">
                  <c:v>-0.40735799074172974</c:v>
                </c:pt>
                <c:pt idx="101">
                  <c:v>-0.37581992149353027</c:v>
                </c:pt>
                <c:pt idx="102">
                  <c:v>0.18276488780975342</c:v>
                </c:pt>
                <c:pt idx="103">
                  <c:v>0.48862600326538086</c:v>
                </c:pt>
                <c:pt idx="104">
                  <c:v>-0.31028196215629578</c:v>
                </c:pt>
                <c:pt idx="105">
                  <c:v>-0.79303282499313354</c:v>
                </c:pt>
                <c:pt idx="106">
                  <c:v>0.26115596294403076</c:v>
                </c:pt>
                <c:pt idx="107">
                  <c:v>0.13917487859725952</c:v>
                </c:pt>
                <c:pt idx="108">
                  <c:v>0.52064317464828491</c:v>
                </c:pt>
                <c:pt idx="109">
                  <c:v>-0.20553654432296753</c:v>
                </c:pt>
                <c:pt idx="110">
                  <c:v>4.9149602651596069E-2</c:v>
                </c:pt>
                <c:pt idx="111">
                  <c:v>-1.0053298473358154</c:v>
                </c:pt>
                <c:pt idx="112">
                  <c:v>1.2837088108062744</c:v>
                </c:pt>
                <c:pt idx="113">
                  <c:v>-0.48648810386657715</c:v>
                </c:pt>
                <c:pt idx="114">
                  <c:v>-0.45322293043136597</c:v>
                </c:pt>
                <c:pt idx="115">
                  <c:v>-0.28198990225791931</c:v>
                </c:pt>
                <c:pt idx="117">
                  <c:v>8.2527682185173035E-2</c:v>
                </c:pt>
                <c:pt idx="118">
                  <c:v>0.39815276861190796</c:v>
                </c:pt>
                <c:pt idx="119">
                  <c:v>-0.16158926486968994</c:v>
                </c:pt>
                <c:pt idx="120">
                  <c:v>0.45230591297149658</c:v>
                </c:pt>
                <c:pt idx="122">
                  <c:v>0.10027772188186646</c:v>
                </c:pt>
                <c:pt idx="123">
                  <c:v>1.1540197134017944</c:v>
                </c:pt>
                <c:pt idx="124">
                  <c:v>1.6677858829498291</c:v>
                </c:pt>
                <c:pt idx="125">
                  <c:v>-0.4341895580291748</c:v>
                </c:pt>
                <c:pt idx="126">
                  <c:v>0.70412921905517578</c:v>
                </c:pt>
                <c:pt idx="127">
                  <c:v>-0.67213606834411621</c:v>
                </c:pt>
                <c:pt idx="128">
                  <c:v>1.2322671413421631</c:v>
                </c:pt>
                <c:pt idx="129">
                  <c:v>-0.37390407919883728</c:v>
                </c:pt>
                <c:pt idx="130">
                  <c:v>-0.40120044350624084</c:v>
                </c:pt>
                <c:pt idx="131">
                  <c:v>-0.57632654905319214</c:v>
                </c:pt>
                <c:pt idx="132">
                  <c:v>-0.78595292568206787</c:v>
                </c:pt>
                <c:pt idx="133">
                  <c:v>-0.30990201234817505</c:v>
                </c:pt>
                <c:pt idx="134">
                  <c:v>-0.58879411220550537</c:v>
                </c:pt>
                <c:pt idx="135">
                  <c:v>-0.37130531668663025</c:v>
                </c:pt>
                <c:pt idx="136">
                  <c:v>-0.24444526433944702</c:v>
                </c:pt>
                <c:pt idx="137">
                  <c:v>0.31348252296447754</c:v>
                </c:pt>
                <c:pt idx="138">
                  <c:v>0.45792049169540405</c:v>
                </c:pt>
                <c:pt idx="139">
                  <c:v>-0.60612010955810547</c:v>
                </c:pt>
                <c:pt idx="140">
                  <c:v>-0.39851731061935425</c:v>
                </c:pt>
                <c:pt idx="141">
                  <c:v>-0.33109849691390991</c:v>
                </c:pt>
                <c:pt idx="142">
                  <c:v>-1.3106523752212524</c:v>
                </c:pt>
                <c:pt idx="143">
                  <c:v>1.728750467300415</c:v>
                </c:pt>
                <c:pt idx="144">
                  <c:v>0.61741983890533447</c:v>
                </c:pt>
                <c:pt idx="146">
                  <c:v>-0.59575212001800537</c:v>
                </c:pt>
                <c:pt idx="147">
                  <c:v>0.80387032032012939</c:v>
                </c:pt>
                <c:pt idx="148">
                  <c:v>-0.43464088439941406</c:v>
                </c:pt>
                <c:pt idx="149">
                  <c:v>0.37485653162002563</c:v>
                </c:pt>
                <c:pt idx="150">
                  <c:v>0.28882485628128052</c:v>
                </c:pt>
                <c:pt idx="151">
                  <c:v>1.0062128305435181</c:v>
                </c:pt>
                <c:pt idx="152">
                  <c:v>-0.2663971483707428</c:v>
                </c:pt>
                <c:pt idx="153">
                  <c:v>0.25311768054962158</c:v>
                </c:pt>
                <c:pt idx="154">
                  <c:v>0.53589916229248047</c:v>
                </c:pt>
                <c:pt idx="156">
                  <c:v>-2.8075449168682098E-2</c:v>
                </c:pt>
                <c:pt idx="157">
                  <c:v>-0.80755513906478882</c:v>
                </c:pt>
                <c:pt idx="158">
                  <c:v>-8.1844806671142578E-2</c:v>
                </c:pt>
                <c:pt idx="159">
                  <c:v>-0.24021075665950775</c:v>
                </c:pt>
                <c:pt idx="160">
                  <c:v>9.9123060703277588E-2</c:v>
                </c:pt>
                <c:pt idx="161">
                  <c:v>0.54543143510818481</c:v>
                </c:pt>
                <c:pt idx="162">
                  <c:v>0.69078069925308228</c:v>
                </c:pt>
                <c:pt idx="163">
                  <c:v>-1.0800538063049316</c:v>
                </c:pt>
                <c:pt idx="164">
                  <c:v>-0.49137699604034424</c:v>
                </c:pt>
                <c:pt idx="166">
                  <c:v>1.4498580694198608</c:v>
                </c:pt>
                <c:pt idx="167">
                  <c:v>1.1449456214904785</c:v>
                </c:pt>
                <c:pt idx="169">
                  <c:v>0.65604710578918457</c:v>
                </c:pt>
                <c:pt idx="171">
                  <c:v>-0.27198261022567749</c:v>
                </c:pt>
                <c:pt idx="172">
                  <c:v>0.31255984306335449</c:v>
                </c:pt>
                <c:pt idx="173">
                  <c:v>-0.56897413730621338</c:v>
                </c:pt>
                <c:pt idx="174">
                  <c:v>-0.38155859708786011</c:v>
                </c:pt>
                <c:pt idx="175">
                  <c:v>0.44830739498138428</c:v>
                </c:pt>
                <c:pt idx="176">
                  <c:v>-4.8797667026519775E-2</c:v>
                </c:pt>
                <c:pt idx="177">
                  <c:v>-0.84062302112579346</c:v>
                </c:pt>
                <c:pt idx="178">
                  <c:v>-0.1166231781244278</c:v>
                </c:pt>
                <c:pt idx="179">
                  <c:v>-0.56108003854751587</c:v>
                </c:pt>
                <c:pt idx="180">
                  <c:v>-1.5496481657028198</c:v>
                </c:pt>
                <c:pt idx="181">
                  <c:v>0.66726821660995483</c:v>
                </c:pt>
                <c:pt idx="182">
                  <c:v>-4.7813534736633301E-2</c:v>
                </c:pt>
                <c:pt idx="183">
                  <c:v>-0.6946757435798645</c:v>
                </c:pt>
                <c:pt idx="184">
                  <c:v>0.310150146484375</c:v>
                </c:pt>
                <c:pt idx="185">
                  <c:v>1.1930227279663086</c:v>
                </c:pt>
                <c:pt idx="186">
                  <c:v>0.47871291637420654</c:v>
                </c:pt>
                <c:pt idx="187">
                  <c:v>1.0213990211486816</c:v>
                </c:pt>
                <c:pt idx="188">
                  <c:v>-0.78557515144348145</c:v>
                </c:pt>
                <c:pt idx="189">
                  <c:v>0.59631741046905518</c:v>
                </c:pt>
                <c:pt idx="190">
                  <c:v>-1.6533664464950562</c:v>
                </c:pt>
                <c:pt idx="191">
                  <c:v>9.9582374095916748E-3</c:v>
                </c:pt>
                <c:pt idx="192">
                  <c:v>0.3204486072063446</c:v>
                </c:pt>
                <c:pt idx="193">
                  <c:v>-1.0132210254669189</c:v>
                </c:pt>
                <c:pt idx="194">
                  <c:v>0.20926675200462341</c:v>
                </c:pt>
                <c:pt idx="195">
                  <c:v>-0.29752123355865479</c:v>
                </c:pt>
              </c:numCache>
            </c:numRef>
          </c:xVal>
          <c:yVal>
            <c:numRef>
              <c:f>'Figure 2.8.2. Data'!$D$2:$D$197</c:f>
              <c:numCache>
                <c:formatCode>General</c:formatCode>
                <c:ptCount val="196"/>
                <c:pt idx="0">
                  <c:v>-9.7975730895996094E-3</c:v>
                </c:pt>
                <c:pt idx="1">
                  <c:v>6.5660476684570313E-4</c:v>
                </c:pt>
                <c:pt idx="2">
                  <c:v>-0.16022205352783203</c:v>
                </c:pt>
                <c:pt idx="3">
                  <c:v>-0.21974563598632813</c:v>
                </c:pt>
                <c:pt idx="6">
                  <c:v>-6.9151401519775391E-2</c:v>
                </c:pt>
                <c:pt idx="7">
                  <c:v>6.4009189605712891E-2</c:v>
                </c:pt>
                <c:pt idx="8">
                  <c:v>6.1498165130615234E-2</c:v>
                </c:pt>
                <c:pt idx="9">
                  <c:v>6.0248374938964844E-2</c:v>
                </c:pt>
                <c:pt idx="10">
                  <c:v>5.4539203643798828E-2</c:v>
                </c:pt>
                <c:pt idx="12">
                  <c:v>-8.4807395935058594E-2</c:v>
                </c:pt>
                <c:pt idx="13">
                  <c:v>-2.2587776184082031E-2</c:v>
                </c:pt>
                <c:pt idx="16">
                  <c:v>5.5234909057617188E-2</c:v>
                </c:pt>
                <c:pt idx="18">
                  <c:v>5.6745529174804688E-2</c:v>
                </c:pt>
                <c:pt idx="21">
                  <c:v>7.3278903961181641E-2</c:v>
                </c:pt>
                <c:pt idx="22">
                  <c:v>-0.12505006790161133</c:v>
                </c:pt>
                <c:pt idx="23">
                  <c:v>-8.2490444183349609E-2</c:v>
                </c:pt>
                <c:pt idx="25">
                  <c:v>0.10608148574829102</c:v>
                </c:pt>
                <c:pt idx="26">
                  <c:v>0.1298828125</c:v>
                </c:pt>
                <c:pt idx="27">
                  <c:v>0.24455881118774414</c:v>
                </c:pt>
                <c:pt idx="29">
                  <c:v>0.17867517471313477</c:v>
                </c:pt>
                <c:pt idx="30">
                  <c:v>-3.8609504699707031E-3</c:v>
                </c:pt>
                <c:pt idx="31">
                  <c:v>8.7631702423095703E-2</c:v>
                </c:pt>
                <c:pt idx="33">
                  <c:v>-8.5008621215820313E-2</c:v>
                </c:pt>
                <c:pt idx="34">
                  <c:v>1.4234542846679688E-2</c:v>
                </c:pt>
                <c:pt idx="35">
                  <c:v>5.3547859191894531E-2</c:v>
                </c:pt>
                <c:pt idx="36">
                  <c:v>-2.4412631988525391E-2</c:v>
                </c:pt>
                <c:pt idx="37">
                  <c:v>0.10683298110961914</c:v>
                </c:pt>
                <c:pt idx="38">
                  <c:v>-3.6173820495605469E-2</c:v>
                </c:pt>
                <c:pt idx="39">
                  <c:v>-7.570648193359375E-2</c:v>
                </c:pt>
                <c:pt idx="40">
                  <c:v>-2.5507926940917969E-2</c:v>
                </c:pt>
                <c:pt idx="41">
                  <c:v>9.4950199127197266E-2</c:v>
                </c:pt>
                <c:pt idx="42">
                  <c:v>4.6491622924804688E-2</c:v>
                </c:pt>
                <c:pt idx="43">
                  <c:v>9.4539165496826172E-2</c:v>
                </c:pt>
                <c:pt idx="44">
                  <c:v>-1.4200210571289063E-2</c:v>
                </c:pt>
                <c:pt idx="45">
                  <c:v>6.9971561431884766E-2</c:v>
                </c:pt>
                <c:pt idx="48">
                  <c:v>-0.21734046936035156</c:v>
                </c:pt>
                <c:pt idx="49">
                  <c:v>-1.7643451690673828E-2</c:v>
                </c:pt>
                <c:pt idx="50">
                  <c:v>-0.18078088760375977</c:v>
                </c:pt>
                <c:pt idx="51">
                  <c:v>-0.12577295303344727</c:v>
                </c:pt>
                <c:pt idx="54">
                  <c:v>0.14490985870361328</c:v>
                </c:pt>
                <c:pt idx="55">
                  <c:v>2.9590129852294922E-2</c:v>
                </c:pt>
                <c:pt idx="57">
                  <c:v>0.1131591796875</c:v>
                </c:pt>
                <c:pt idx="58">
                  <c:v>3.9669513702392578E-2</c:v>
                </c:pt>
                <c:pt idx="59">
                  <c:v>1.9037723541259766E-2</c:v>
                </c:pt>
                <c:pt idx="60">
                  <c:v>-5.1207065582275391E-2</c:v>
                </c:pt>
                <c:pt idx="61">
                  <c:v>6.4885616302490234E-2</c:v>
                </c:pt>
                <c:pt idx="62">
                  <c:v>6.9770336151123047E-2</c:v>
                </c:pt>
                <c:pt idx="63">
                  <c:v>-0.22745513916015625</c:v>
                </c:pt>
                <c:pt idx="64">
                  <c:v>1.0039329528808594E-2</c:v>
                </c:pt>
                <c:pt idx="66">
                  <c:v>-1.7842769622802734E-2</c:v>
                </c:pt>
                <c:pt idx="67">
                  <c:v>0.12839221954345703</c:v>
                </c:pt>
                <c:pt idx="69">
                  <c:v>-0.16705417633056641</c:v>
                </c:pt>
                <c:pt idx="70">
                  <c:v>-3.3195018768310547E-2</c:v>
                </c:pt>
                <c:pt idx="71">
                  <c:v>2.0708560943603516E-2</c:v>
                </c:pt>
                <c:pt idx="72">
                  <c:v>0.1146697998046875</c:v>
                </c:pt>
                <c:pt idx="73">
                  <c:v>0.10394191741943359</c:v>
                </c:pt>
                <c:pt idx="74">
                  <c:v>1.0589599609375E-2</c:v>
                </c:pt>
                <c:pt idx="75">
                  <c:v>-0.11586713790893555</c:v>
                </c:pt>
                <c:pt idx="76">
                  <c:v>-5.1360607147216797E-2</c:v>
                </c:pt>
                <c:pt idx="77">
                  <c:v>-4.3012619018554688E-2</c:v>
                </c:pt>
                <c:pt idx="78">
                  <c:v>-0.19649076461791992</c:v>
                </c:pt>
                <c:pt idx="79">
                  <c:v>7.2076797485351563E-2</c:v>
                </c:pt>
                <c:pt idx="80">
                  <c:v>5.2670955657958984E-2</c:v>
                </c:pt>
                <c:pt idx="81">
                  <c:v>6.1100006103515625E-2</c:v>
                </c:pt>
                <c:pt idx="82">
                  <c:v>-7.7980518341064453E-2</c:v>
                </c:pt>
                <c:pt idx="83">
                  <c:v>0.14824914932250977</c:v>
                </c:pt>
                <c:pt idx="84">
                  <c:v>-3.2156944274902344E-2</c:v>
                </c:pt>
                <c:pt idx="85">
                  <c:v>0.15231132507324219</c:v>
                </c:pt>
                <c:pt idx="86">
                  <c:v>0.19467544555664063</c:v>
                </c:pt>
                <c:pt idx="87">
                  <c:v>5.83038330078125E-2</c:v>
                </c:pt>
                <c:pt idx="88">
                  <c:v>0.16174507141113281</c:v>
                </c:pt>
                <c:pt idx="89">
                  <c:v>-0.11395072937011719</c:v>
                </c:pt>
                <c:pt idx="90">
                  <c:v>-0.30714321136474609</c:v>
                </c:pt>
                <c:pt idx="91">
                  <c:v>0.10089492797851563</c:v>
                </c:pt>
                <c:pt idx="92">
                  <c:v>-7.8799247741699219E-2</c:v>
                </c:pt>
                <c:pt idx="93">
                  <c:v>0.14149045944213867</c:v>
                </c:pt>
                <c:pt idx="94">
                  <c:v>-8.9713096618652344E-2</c:v>
                </c:pt>
                <c:pt idx="95">
                  <c:v>5.1731109619140625E-2</c:v>
                </c:pt>
                <c:pt idx="96">
                  <c:v>4.0202140808105469E-3</c:v>
                </c:pt>
                <c:pt idx="98">
                  <c:v>9.6748828887939453E-2</c:v>
                </c:pt>
                <c:pt idx="99">
                  <c:v>-6.1192035675048828E-2</c:v>
                </c:pt>
                <c:pt idx="100">
                  <c:v>1.2136459350585938E-2</c:v>
                </c:pt>
                <c:pt idx="101">
                  <c:v>-0.12883472442626953</c:v>
                </c:pt>
                <c:pt idx="102">
                  <c:v>-2.197265625E-3</c:v>
                </c:pt>
                <c:pt idx="103">
                  <c:v>4.8790454864501953E-2</c:v>
                </c:pt>
                <c:pt idx="104">
                  <c:v>9.6573829650878906E-3</c:v>
                </c:pt>
                <c:pt idx="106">
                  <c:v>-0.16496419906616211</c:v>
                </c:pt>
                <c:pt idx="107">
                  <c:v>-6.3796043395996094E-3</c:v>
                </c:pt>
                <c:pt idx="109">
                  <c:v>-0.11785173416137695</c:v>
                </c:pt>
                <c:pt idx="110">
                  <c:v>4.8093795776367188E-2</c:v>
                </c:pt>
                <c:pt idx="111">
                  <c:v>-4.1668415069580078E-2</c:v>
                </c:pt>
                <c:pt idx="113">
                  <c:v>0.10246753692626953</c:v>
                </c:pt>
                <c:pt idx="114">
                  <c:v>2.2153854370117188E-2</c:v>
                </c:pt>
                <c:pt idx="115">
                  <c:v>-2.4197101593017578E-2</c:v>
                </c:pt>
                <c:pt idx="117">
                  <c:v>-0.11383485794067383</c:v>
                </c:pt>
                <c:pt idx="118">
                  <c:v>7.7594280242919922E-2</c:v>
                </c:pt>
                <c:pt idx="119">
                  <c:v>7.9050540924072266E-2</c:v>
                </c:pt>
                <c:pt idx="120">
                  <c:v>-3.803253173828125E-2</c:v>
                </c:pt>
                <c:pt idx="122">
                  <c:v>6.4344406127929688E-3</c:v>
                </c:pt>
                <c:pt idx="123">
                  <c:v>6.5363407135009766E-2</c:v>
                </c:pt>
                <c:pt idx="124">
                  <c:v>7.1551322937011719E-2</c:v>
                </c:pt>
                <c:pt idx="125">
                  <c:v>-7.4415206909179688E-3</c:v>
                </c:pt>
                <c:pt idx="126">
                  <c:v>-9.4645977020263672E-2</c:v>
                </c:pt>
                <c:pt idx="127">
                  <c:v>-0.21013450622558594</c:v>
                </c:pt>
                <c:pt idx="128">
                  <c:v>-3.108978271484375E-4</c:v>
                </c:pt>
                <c:pt idx="129">
                  <c:v>-0.14841890335083008</c:v>
                </c:pt>
                <c:pt idx="130">
                  <c:v>-0.15228462219238281</c:v>
                </c:pt>
                <c:pt idx="132">
                  <c:v>-0.13506937026977539</c:v>
                </c:pt>
                <c:pt idx="133">
                  <c:v>-6.8921566009521484E-2</c:v>
                </c:pt>
                <c:pt idx="134">
                  <c:v>-7.6631069183349609E-2</c:v>
                </c:pt>
                <c:pt idx="135">
                  <c:v>-5.5983543395996094E-2</c:v>
                </c:pt>
                <c:pt idx="136">
                  <c:v>4.0392875671386719E-3</c:v>
                </c:pt>
                <c:pt idx="137">
                  <c:v>0.14523792266845703</c:v>
                </c:pt>
                <c:pt idx="138">
                  <c:v>0.10022306442260742</c:v>
                </c:pt>
                <c:pt idx="140">
                  <c:v>-0.23422479629516602</c:v>
                </c:pt>
                <c:pt idx="141">
                  <c:v>-8.4223747253417969E-3</c:v>
                </c:pt>
                <c:pt idx="142">
                  <c:v>0.14366865158081055</c:v>
                </c:pt>
                <c:pt idx="143">
                  <c:v>8.5320472717285156E-3</c:v>
                </c:pt>
                <c:pt idx="146">
                  <c:v>-0.2032318115234375</c:v>
                </c:pt>
                <c:pt idx="147">
                  <c:v>0.11170864105224609</c:v>
                </c:pt>
                <c:pt idx="148">
                  <c:v>0.17211484909057617</c:v>
                </c:pt>
                <c:pt idx="149">
                  <c:v>-5.626678466796875E-4</c:v>
                </c:pt>
                <c:pt idx="150">
                  <c:v>-0.10356330871582031</c:v>
                </c:pt>
                <c:pt idx="151">
                  <c:v>0.10829067230224609</c:v>
                </c:pt>
                <c:pt idx="152">
                  <c:v>6.0971736907958984E-2</c:v>
                </c:pt>
                <c:pt idx="153">
                  <c:v>0.1146388053894043</c:v>
                </c:pt>
                <c:pt idx="154">
                  <c:v>-9.1924667358398438E-3</c:v>
                </c:pt>
                <c:pt idx="156">
                  <c:v>-0.2382197380065918</c:v>
                </c:pt>
                <c:pt idx="157">
                  <c:v>-0.10375165939331055</c:v>
                </c:pt>
                <c:pt idx="158">
                  <c:v>6.9694995880126953E-2</c:v>
                </c:pt>
                <c:pt idx="159">
                  <c:v>-6.2747001647949219E-2</c:v>
                </c:pt>
                <c:pt idx="163">
                  <c:v>-2.3828506469726563E-2</c:v>
                </c:pt>
                <c:pt idx="166">
                  <c:v>6.0554981231689453E-2</c:v>
                </c:pt>
                <c:pt idx="167">
                  <c:v>3.4109592437744141E-2</c:v>
                </c:pt>
                <c:pt idx="171">
                  <c:v>0.18066501617431641</c:v>
                </c:pt>
                <c:pt idx="172">
                  <c:v>4.9525260925292969E-2</c:v>
                </c:pt>
                <c:pt idx="173">
                  <c:v>-1.445770263671875E-2</c:v>
                </c:pt>
                <c:pt idx="174">
                  <c:v>-0.12170982360839844</c:v>
                </c:pt>
                <c:pt idx="175">
                  <c:v>9.6287727355957031E-2</c:v>
                </c:pt>
                <c:pt idx="176">
                  <c:v>-6.0217857360839844E-2</c:v>
                </c:pt>
                <c:pt idx="177">
                  <c:v>-4.0705204010009766E-2</c:v>
                </c:pt>
                <c:pt idx="178">
                  <c:v>-0.11073923110961914</c:v>
                </c:pt>
                <c:pt idx="179">
                  <c:v>6.1511993408203125E-4</c:v>
                </c:pt>
                <c:pt idx="181">
                  <c:v>1.3000011444091797E-2</c:v>
                </c:pt>
                <c:pt idx="182">
                  <c:v>0.10816144943237305</c:v>
                </c:pt>
                <c:pt idx="183">
                  <c:v>0.15946722030639648</c:v>
                </c:pt>
                <c:pt idx="184">
                  <c:v>-0.12697601318359375</c:v>
                </c:pt>
                <c:pt idx="185">
                  <c:v>6.0563087463378906E-2</c:v>
                </c:pt>
                <c:pt idx="186">
                  <c:v>4.2020797729492188E-2</c:v>
                </c:pt>
                <c:pt idx="187">
                  <c:v>-2.0635128021240234E-2</c:v>
                </c:pt>
                <c:pt idx="189">
                  <c:v>-6.0005664825439453E-2</c:v>
                </c:pt>
                <c:pt idx="191">
                  <c:v>0.26453733444213867</c:v>
                </c:pt>
                <c:pt idx="192">
                  <c:v>4.5738697052001953E-2</c:v>
                </c:pt>
                <c:pt idx="193">
                  <c:v>-0.17040443420410156</c:v>
                </c:pt>
                <c:pt idx="194">
                  <c:v>-7.0404052734375E-2</c:v>
                </c:pt>
                <c:pt idx="195">
                  <c:v>9.9831104278564453E-2</c:v>
                </c:pt>
              </c:numCache>
            </c:numRef>
          </c:yVal>
          <c:smooth val="0"/>
          <c:extLst>
            <c:ext xmlns:c16="http://schemas.microsoft.com/office/drawing/2014/chart" uri="{C3380CC4-5D6E-409C-BE32-E72D297353CC}">
              <c16:uniqueId val="{00000001-CCE7-46A4-86B7-3B07516CC3D3}"/>
            </c:ext>
          </c:extLst>
        </c:ser>
        <c:dLbls>
          <c:showLegendKey val="0"/>
          <c:showVal val="0"/>
          <c:showCatName val="0"/>
          <c:showSerName val="0"/>
          <c:showPercent val="0"/>
          <c:showBubbleSize val="0"/>
        </c:dLbls>
        <c:axId val="909352351"/>
        <c:axId val="738484415"/>
      </c:scatterChart>
      <c:valAx>
        <c:axId val="909352351"/>
        <c:scaling>
          <c:orientation val="minMax"/>
          <c:max val="1.6"/>
          <c:min val="-2"/>
        </c:scaling>
        <c:delete val="0"/>
        <c:axPos val="b"/>
        <c:title>
          <c:tx>
            <c:rich>
              <a:bodyPr rot="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r>
                  <a:rPr lang="en-US"/>
                  <a:t>Control of corruption index</a:t>
                </a:r>
              </a:p>
            </c:rich>
          </c:tx>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title>
        <c:numFmt formatCode="#,##0.0" sourceLinked="0"/>
        <c:majorTickMark val="in"/>
        <c:minorTickMark val="none"/>
        <c:tickLblPos val="low"/>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crossAx val="738484415"/>
        <c:crosses val="autoZero"/>
        <c:crossBetween val="midCat"/>
      </c:valAx>
      <c:valAx>
        <c:axId val="738484415"/>
        <c:scaling>
          <c:orientation val="minMax"/>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r>
                  <a:rPr lang="en-US"/>
                  <a:t>Test socres</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title>
        <c:numFmt formatCode="General" sourceLinked="1"/>
        <c:majorTickMark val="in"/>
        <c:minorTickMark val="none"/>
        <c:tickLblPos val="low"/>
        <c:spPr>
          <a:noFill/>
          <a:ln>
            <a:solidFill>
              <a:schemeClr val="bg1">
                <a:lumMod val="50000"/>
              </a:schemeClr>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HelveticaNeueLT Std Cn" panose="020B0506030502030204" pitchFamily="34" charset="0"/>
                <a:ea typeface="+mn-ea"/>
                <a:cs typeface="Helvetica" panose="020B0604020202020204" pitchFamily="34" charset="0"/>
              </a:defRPr>
            </a:pPr>
            <a:endParaRPr lang="en-US"/>
          </a:p>
        </c:txPr>
        <c:crossAx val="909352351"/>
        <c:crosses val="autoZero"/>
        <c:crossBetween val="midCat"/>
      </c:valAx>
      <c:spPr>
        <a:noFill/>
        <a:ln>
          <a:solidFill>
            <a:schemeClr val="bg1">
              <a:lumMod val="65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HelveticaNeueLT Std Cn" panose="020B0506030502030204" pitchFamily="34" charset="0"/>
          <a:cs typeface="Helvetica" panose="020B0604020202020204" pitchFamily="34" charset="0"/>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75683054850678E-2"/>
          <c:y val="2.7900000196586859E-2"/>
          <c:w val="0.80461904535427275"/>
          <c:h val="0.85446863019567965"/>
        </c:manualLayout>
      </c:layout>
      <c:lineChart>
        <c:grouping val="standard"/>
        <c:varyColors val="0"/>
        <c:ser>
          <c:idx val="3"/>
          <c:order val="0"/>
          <c:tx>
            <c:strRef>
              <c:f>'Figure 2.10.'!$A$2</c:f>
              <c:strCache>
                <c:ptCount val="1"/>
                <c:pt idx="0">
                  <c:v>Tax revenue (left scale)</c:v>
                </c:pt>
              </c:strCache>
            </c:strRef>
          </c:tx>
          <c:spPr>
            <a:ln w="28575" cap="rnd">
              <a:solidFill>
                <a:srgbClr val="002060"/>
              </a:solidFill>
              <a:round/>
            </a:ln>
            <a:effectLst/>
          </c:spPr>
          <c:marker>
            <c:symbol val="none"/>
          </c:marker>
          <c:cat>
            <c:strRef>
              <c:f>'Figure 2.10.'!$H$1:$AD$1</c:f>
              <c:strCache>
                <c:ptCount val="23"/>
                <c:pt idx="0">
                  <c:v>1996</c:v>
                </c:pt>
                <c:pt idx="1">
                  <c:v>97</c:v>
                </c:pt>
                <c:pt idx="2">
                  <c:v>98</c:v>
                </c:pt>
                <c:pt idx="3">
                  <c:v>99</c:v>
                </c:pt>
                <c:pt idx="4">
                  <c:v>2000</c:v>
                </c:pt>
                <c:pt idx="5">
                  <c:v>01</c:v>
                </c:pt>
                <c:pt idx="6">
                  <c:v>02</c:v>
                </c:pt>
                <c:pt idx="7">
                  <c:v>03</c:v>
                </c:pt>
                <c:pt idx="8">
                  <c:v>04</c:v>
                </c:pt>
                <c:pt idx="9">
                  <c:v>05</c:v>
                </c:pt>
                <c:pt idx="10">
                  <c:v>06</c:v>
                </c:pt>
                <c:pt idx="11">
                  <c:v>07</c:v>
                </c:pt>
                <c:pt idx="12">
                  <c:v>08</c:v>
                </c:pt>
                <c:pt idx="13">
                  <c:v>09</c:v>
                </c:pt>
                <c:pt idx="14">
                  <c:v>10</c:v>
                </c:pt>
                <c:pt idx="15">
                  <c:v>11</c:v>
                </c:pt>
                <c:pt idx="16">
                  <c:v>12</c:v>
                </c:pt>
                <c:pt idx="17">
                  <c:v>13</c:v>
                </c:pt>
                <c:pt idx="18">
                  <c:v>14</c:v>
                </c:pt>
                <c:pt idx="19">
                  <c:v>15</c:v>
                </c:pt>
                <c:pt idx="20">
                  <c:v>16</c:v>
                </c:pt>
                <c:pt idx="21">
                  <c:v>17</c:v>
                </c:pt>
                <c:pt idx="22">
                  <c:v>18</c:v>
                </c:pt>
              </c:strCache>
            </c:strRef>
          </c:cat>
          <c:val>
            <c:numRef>
              <c:f>'Figure 2.10.'!$H$2:$AD$2</c:f>
              <c:numCache>
                <c:formatCode>General</c:formatCode>
                <c:ptCount val="23"/>
                <c:pt idx="0">
                  <c:v>8.8027430276286065</c:v>
                </c:pt>
                <c:pt idx="1">
                  <c:v>10.052663998180318</c:v>
                </c:pt>
                <c:pt idx="2">
                  <c:v>10.338008749527681</c:v>
                </c:pt>
                <c:pt idx="3">
                  <c:v>10.242059308072488</c:v>
                </c:pt>
                <c:pt idx="4">
                  <c:v>9.6633875121301767</c:v>
                </c:pt>
                <c:pt idx="5">
                  <c:v>10.716293800539084</c:v>
                </c:pt>
                <c:pt idx="6">
                  <c:v>11.920451693851945</c:v>
                </c:pt>
                <c:pt idx="7">
                  <c:v>11.545599194360525</c:v>
                </c:pt>
                <c:pt idx="8">
                  <c:v>11.223524046434493</c:v>
                </c:pt>
                <c:pt idx="9">
                  <c:v>11.288555555555556</c:v>
                </c:pt>
                <c:pt idx="10">
                  <c:v>11.087004025301898</c:v>
                </c:pt>
                <c:pt idx="11">
                  <c:v>11.557347036328872</c:v>
                </c:pt>
                <c:pt idx="12">
                  <c:v>12.324277652370204</c:v>
                </c:pt>
                <c:pt idx="13">
                  <c:v>11.907726529277069</c:v>
                </c:pt>
                <c:pt idx="14">
                  <c:v>12.26002376002376</c:v>
                </c:pt>
                <c:pt idx="15">
                  <c:v>12.958264819091609</c:v>
                </c:pt>
                <c:pt idx="16">
                  <c:v>14.370370043527881</c:v>
                </c:pt>
                <c:pt idx="17">
                  <c:v>14.344381450016208</c:v>
                </c:pt>
                <c:pt idx="18">
                  <c:v>14.824272118323492</c:v>
                </c:pt>
                <c:pt idx="19">
                  <c:v>15.56432957246493</c:v>
                </c:pt>
                <c:pt idx="20">
                  <c:v>15.656767943636989</c:v>
                </c:pt>
                <c:pt idx="21">
                  <c:v>15.531795270776097</c:v>
                </c:pt>
                <c:pt idx="22">
                  <c:v>15.814378915284768</c:v>
                </c:pt>
              </c:numCache>
            </c:numRef>
          </c:val>
          <c:smooth val="0"/>
          <c:extLst>
            <c:ext xmlns:c16="http://schemas.microsoft.com/office/drawing/2014/chart" uri="{C3380CC4-5D6E-409C-BE32-E72D297353CC}">
              <c16:uniqueId val="{00000000-7114-415F-9506-662C8ABB298B}"/>
            </c:ext>
          </c:extLst>
        </c:ser>
        <c:dLbls>
          <c:showLegendKey val="0"/>
          <c:showVal val="0"/>
          <c:showCatName val="0"/>
          <c:showSerName val="0"/>
          <c:showPercent val="0"/>
          <c:showBubbleSize val="0"/>
        </c:dLbls>
        <c:marker val="1"/>
        <c:smooth val="0"/>
        <c:axId val="475010607"/>
        <c:axId val="1553736847"/>
        <c:extLst/>
      </c:lineChart>
      <c:lineChart>
        <c:grouping val="standard"/>
        <c:varyColors val="0"/>
        <c:ser>
          <c:idx val="0"/>
          <c:order val="1"/>
          <c:tx>
            <c:strRef>
              <c:f>'Figure 2.10.'!$A$3</c:f>
              <c:strCache>
                <c:ptCount val="1"/>
                <c:pt idx="0">
                  <c:v>Control of corruption (right scale)</c:v>
                </c:pt>
              </c:strCache>
            </c:strRef>
          </c:tx>
          <c:spPr>
            <a:ln w="28575" cap="rnd">
              <a:solidFill>
                <a:srgbClr val="C00000"/>
              </a:solidFill>
              <a:round/>
            </a:ln>
            <a:effectLst/>
          </c:spPr>
          <c:marker>
            <c:symbol val="none"/>
          </c:marker>
          <c:val>
            <c:numRef>
              <c:f>'Figure 2.10.'!$H$3:$AC$3</c:f>
              <c:numCache>
                <c:formatCode>0.00</c:formatCode>
                <c:ptCount val="22"/>
                <c:pt idx="0">
                  <c:v>26.881719589233398</c:v>
                </c:pt>
                <c:pt idx="1">
                  <c:v>28.647045135498047</c:v>
                </c:pt>
                <c:pt idx="2">
                  <c:v>30.412370681762695</c:v>
                </c:pt>
                <c:pt idx="3">
                  <c:v>31.196033477783203</c:v>
                </c:pt>
                <c:pt idx="4">
                  <c:v>31.979696273803711</c:v>
                </c:pt>
                <c:pt idx="5">
                  <c:v>36.949444770812988</c:v>
                </c:pt>
                <c:pt idx="6">
                  <c:v>41.919193267822266</c:v>
                </c:pt>
                <c:pt idx="7">
                  <c:v>39.898990631103516</c:v>
                </c:pt>
                <c:pt idx="8">
                  <c:v>39.024391174316406</c:v>
                </c:pt>
                <c:pt idx="9">
                  <c:v>31.707317352294922</c:v>
                </c:pt>
                <c:pt idx="10">
                  <c:v>50.243904113769531</c:v>
                </c:pt>
                <c:pt idx="11">
                  <c:v>57.766990661621094</c:v>
                </c:pt>
                <c:pt idx="12">
                  <c:v>60.194175720214844</c:v>
                </c:pt>
                <c:pt idx="13">
                  <c:v>60.765548706054688</c:v>
                </c:pt>
                <c:pt idx="14">
                  <c:v>68.095237731933594</c:v>
                </c:pt>
                <c:pt idx="15">
                  <c:v>68.246444702148438</c:v>
                </c:pt>
                <c:pt idx="16">
                  <c:v>72.037918090820313</c:v>
                </c:pt>
                <c:pt idx="17">
                  <c:v>72.511848449707031</c:v>
                </c:pt>
                <c:pt idx="18">
                  <c:v>75.480766296386719</c:v>
                </c:pt>
                <c:pt idx="19">
                  <c:v>73.076919555664063</c:v>
                </c:pt>
                <c:pt idx="20">
                  <c:v>72.596153259277344</c:v>
                </c:pt>
                <c:pt idx="21">
                  <c:v>71.634613037109375</c:v>
                </c:pt>
              </c:numCache>
            </c:numRef>
          </c:val>
          <c:smooth val="0"/>
          <c:extLst>
            <c:ext xmlns:c16="http://schemas.microsoft.com/office/drawing/2014/chart" uri="{C3380CC4-5D6E-409C-BE32-E72D297353CC}">
              <c16:uniqueId val="{00000001-7114-415F-9506-662C8ABB298B}"/>
            </c:ext>
          </c:extLst>
        </c:ser>
        <c:dLbls>
          <c:showLegendKey val="0"/>
          <c:showVal val="0"/>
          <c:showCatName val="0"/>
          <c:showSerName val="0"/>
          <c:showPercent val="0"/>
          <c:showBubbleSize val="0"/>
        </c:dLbls>
        <c:marker val="1"/>
        <c:smooth val="0"/>
        <c:axId val="1639168127"/>
        <c:axId val="1601316175"/>
      </c:lineChart>
      <c:catAx>
        <c:axId val="475010607"/>
        <c:scaling>
          <c:orientation val="minMax"/>
        </c:scaling>
        <c:delete val="0"/>
        <c:axPos val="b"/>
        <c:numFmt formatCode="General" sourceLinked="1"/>
        <c:majorTickMark val="in"/>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crossAx val="1553736847"/>
        <c:crosses val="autoZero"/>
        <c:auto val="1"/>
        <c:lblAlgn val="ctr"/>
        <c:lblOffset val="100"/>
        <c:tickLblSkip val="2"/>
        <c:noMultiLvlLbl val="0"/>
      </c:catAx>
      <c:valAx>
        <c:axId val="1553736847"/>
        <c:scaling>
          <c:orientation val="minMax"/>
          <c:max val="16"/>
          <c:min val="8"/>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r>
                  <a:rPr lang="en-US"/>
                  <a:t>Percent of 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title>
        <c:numFmt formatCode="General" sourceLinked="1"/>
        <c:majorTickMark val="in"/>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crossAx val="475010607"/>
        <c:crosses val="autoZero"/>
        <c:crossBetween val="between"/>
      </c:valAx>
      <c:valAx>
        <c:axId val="1601316175"/>
        <c:scaling>
          <c:orientation val="minMax"/>
        </c:scaling>
        <c:delete val="0"/>
        <c:axPos val="r"/>
        <c:title>
          <c:tx>
            <c:rich>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r>
                  <a:rPr lang="en-US"/>
                  <a:t>Percentile</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title>
        <c:numFmt formatCode="0" sourceLinked="0"/>
        <c:majorTickMark val="in"/>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crossAx val="1639168127"/>
        <c:crosses val="max"/>
        <c:crossBetween val="between"/>
      </c:valAx>
      <c:catAx>
        <c:axId val="1639168127"/>
        <c:scaling>
          <c:orientation val="minMax"/>
        </c:scaling>
        <c:delete val="1"/>
        <c:axPos val="b"/>
        <c:majorTickMark val="out"/>
        <c:minorTickMark val="none"/>
        <c:tickLblPos val="nextTo"/>
        <c:crossAx val="1601316175"/>
        <c:crosses val="autoZero"/>
        <c:auto val="1"/>
        <c:lblAlgn val="ctr"/>
        <c:lblOffset val="100"/>
        <c:noMultiLvlLbl val="0"/>
      </c:catAx>
      <c:spPr>
        <a:noFill/>
        <a:ln>
          <a:solidFill>
            <a:schemeClr val="bg1">
              <a:lumMod val="50000"/>
            </a:schemeClr>
          </a:solidFill>
        </a:ln>
        <a:effectLst/>
      </c:spPr>
    </c:plotArea>
    <c:legend>
      <c:legendPos val="r"/>
      <c:layout>
        <c:manualLayout>
          <c:xMode val="edge"/>
          <c:yMode val="edge"/>
          <c:x val="0.42788125493276796"/>
          <c:y val="0.69724761714634342"/>
          <c:w val="0.45999185818406496"/>
          <c:h val="0.15797392494636944"/>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HelveticaNeueLT Std Cn" panose="020B050603050203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solidFill>
            <a:sysClr val="windowText" lastClr="000000"/>
          </a:solidFill>
          <a:latin typeface="HelveticaNeueLT Std Cn" panose="020B0506030502030204" pitchFamily="34" charset="0"/>
          <a:cs typeface="Arial" panose="020B0604020202020204" pitchFamily="34" charset="0"/>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'Figure 2.16.2. Data'!$B$2:$B$156</cx:f>
        <cx:lvl ptCount="155" formatCode="General">
          <cx:pt idx="0">2.2366640000000002</cx:pt>
          <cx:pt idx="1">-0.59921849999999999</cx:pt>
          <cx:pt idx="2">-0.92752769999999995</cx:pt>
          <cx:pt idx="3">-1.3635189999999999</cx:pt>
          <cx:pt idx="4">-0.14064270000000001</cx:pt>
          <cx:pt idx="5">-0.81125449999999999</cx:pt>
          <cx:pt idx="6">-1.3715930000000001</cx:pt>
          <cx:pt idx="7">-0.33115240000000001</cx:pt>
          <cx:pt idx="8">0.24786440000000001</cx:pt>
          <cx:pt idx="9">0.73404950000000002</cx:pt>
          <cx:pt idx="10">0.36404880000000001</cx:pt>
          <cx:pt idx="11">1.1336900000000001</cx:pt>
          <cx:pt idx="12">0.71279749999999997</cx:pt>
          <cx:pt idx="13">-0.25237159999999997</cx:pt>
          <cx:pt idx="14">-0.53983579999999998</cx:pt>
          <cx:pt idx="15">-0.58273819999999998</cx:pt>
          <cx:pt idx="16">-0.61006099999999996</cx:pt>
          <cx:pt idx="17">-1.4119409999999999</cx:pt>
          <cx:pt idx="18">-1.184609</cx:pt>
          <cx:pt idx="19">-1.4318059999999999</cx:pt>
          <cx:pt idx="20">-1.3300780000000001</cx:pt>
          <cx:pt idx="21">-1.4175720000000001</cx:pt>
          <cx:pt idx="22">-1.8257399999999999</cx:pt>
          <cx:pt idx="23">-0.80814810000000004</cx:pt>
          <cx:pt idx="24">-0.52174949999999998</cx:pt>
          <cx:pt idx="25">-1.590927</cx:pt>
          <cx:pt idx="26">-1.0677540000000001</cx:pt>
          <cx:pt idx="27">-1.544762</cx:pt>
          <cx:pt idx="28">-0.88489430000000002</cx:pt>
          <cx:pt idx="29">-0.82054899999999997</cx:pt>
          <cx:pt idx="30">-0.89193849999999997</cx:pt>
          <cx:pt idx="31">-1.481765</cx:pt>
        </cx:lvl>
      </cx:numDim>
    </cx:data>
    <cx:data id="1">
      <cx:numDim type="val">
        <cx:f>'Figure 2.16.2. Data'!$C$2:$C$156</cx:f>
        <cx:lvl ptCount="155" formatCode="General">
          <cx:pt idx="0">1.381283</cx:pt>
          <cx:pt idx="1">1.8433010000000001</cx:pt>
          <cx:pt idx="2">1.526027</cx:pt>
          <cx:pt idx="3">1.4971380000000001</cx:pt>
          <cx:pt idx="4">2.1932740000000002</cx:pt>
          <cx:pt idx="5">1.2595460000000001</cx:pt>
          <cx:pt idx="6">1.841048</cx:pt>
          <cx:pt idx="7">0.188857</cx:pt>
          <cx:pt idx="8">1.9854290000000001</cx:pt>
          <cx:pt idx="9">1.867232</cx:pt>
          <cx:pt idx="10">2.1388389999999999</cx:pt>
          <cx:pt idx="11">1.988966</cx:pt>
          <cx:pt idx="12">1.9242010000000001</cx:pt>
          <cx:pt idx="13">1.522445</cx:pt>
          <cx:pt idx="14">2.2157010000000001</cx:pt>
          <cx:pt idx="15">-0.1380295</cx:pt>
          <cx:pt idx="16">1.8380799999999999</cx:pt>
          <cx:pt idx="17">1.548576</cx:pt>
          <cx:pt idx="18">0.73981019999999997</cx:pt>
          <cx:pt idx="19">0.87407650000000003</cx:pt>
          <cx:pt idx="20">0.49197030000000003</cx:pt>
          <cx:pt idx="21">-0.19291469999999999</cx:pt>
          <cx:pt idx="22">1.7950159999999999</cx:pt>
          <cx:pt idx="23">2.2410009999999998</cx:pt>
          <cx:pt idx="24">-0.0081381000000000005</cx:pt>
          <cx:pt idx="25">-0.25560840000000001</cx:pt>
          <cx:pt idx="26">-0.65689370000000002</cx:pt>
          <cx:pt idx="27">-0.53168539999999997</cx:pt>
          <cx:pt idx="28">1.0393939999999999</cx:pt>
          <cx:pt idx="29">-0.36966260000000001</cx:pt>
          <cx:pt idx="30">0.46684720000000002</cx:pt>
          <cx:pt idx="31">-0.73848829999999999</cx:pt>
          <cx:pt idx="32">-0.50632509999999997</cx:pt>
          <cx:pt idx="33">-0.73944160000000003</cx:pt>
          <cx:pt idx="34">-1.2376879999999999</cx:pt>
          <cx:pt idx="35">-0.7172771</cx:pt>
          <cx:pt idx="36">-0.87177439999999995</cx:pt>
          <cx:pt idx="37">-0.53937539999999995</cx:pt>
          <cx:pt idx="38">-0.72477970000000003</cx:pt>
          <cx:pt idx="39">-0.49588199999999999</cx:pt>
          <cx:pt idx="40">1.292767</cx:pt>
          <cx:pt idx="41">0.2423304</cx:pt>
          <cx:pt idx="42">1.1738980000000001</cx:pt>
          <cx:pt idx="43">1.421144</cx:pt>
          <cx:pt idx="44">0.65170050000000002</cx:pt>
          <cx:pt idx="45">0.4755489</cx:pt>
          <cx:pt idx="46">-0.50772859999999997</cx:pt>
          <cx:pt idx="47">-0.27163929999999997</cx:pt>
          <cx:pt idx="48">-0.1721858</cx:pt>
          <cx:pt idx="49">0.138214</cx:pt>
          <cx:pt idx="50">0.50772419999999996</cx:pt>
          <cx:pt idx="51">0.5870592</cx:pt>
          <cx:pt idx="52">0.72435799999999995</cx:pt>
          <cx:pt idx="53">-0.17401050000000001</cx:pt>
          <cx:pt idx="54">-0.36418600000000001</cx:pt>
          <cx:pt idx="55">0.78287870000000004</cx:pt>
          <cx:pt idx="56">0.82685339999999996</cx:pt>
          <cx:pt idx="57">0.26001220000000003</cx:pt>
          <cx:pt idx="58">-0.99970809999999999</cx:pt>
          <cx:pt idx="59">-0.54055920000000002</cx:pt>
          <cx:pt idx="60">-1.592206</cx:pt>
          <cx:pt idx="61">-1.5167759999999999</cx:pt>
          <cx:pt idx="62">-0.8312891</cx:pt>
          <cx:pt idx="63">1.5683009999999999</cx:pt>
          <cx:pt idx="64">-0.56486919999999996</cx:pt>
          <cx:pt idx="65">-1.290856</cx:pt>
          <cx:pt idx="66">-0.45148240000000001</cx:pt>
          <cx:pt idx="67">0.96489740000000002</cx:pt>
          <cx:pt idx="68">1.6149279999999999</cx:pt>
          <cx:pt idx="69">-0.23947289999999999</cx:pt>
          <cx:pt idx="70">0.48103420000000002</cx:pt>
          <cx:pt idx="71">-0.93547060000000004</cx:pt>
          <cx:pt idx="72">0.64217999999999997</cx:pt>
          <cx:pt idx="73">0.026030500000000002</cx:pt>
          <cx:pt idx="74">-0.78715869999999999</cx:pt>
          <cx:pt idx="75">-0.74914139999999996</cx:pt>
          <cx:pt idx="76">-0.77785159999999998</cx:pt>
          <cx:pt idx="77">-0.47260730000000001</cx:pt>
          <cx:pt idx="78">-0.47519250000000002</cx:pt>
          <cx:pt idx="79">2.1334879999999998</cx:pt>
          <cx:pt idx="80">-0.38552069999999999</cx:pt>
          <cx:pt idx="81">-0.64030989999999999</cx:pt>
          <cx:pt idx="82">0.79882319999999996</cx:pt>
          <cx:pt idx="83">-1.2833509999999999</cx:pt>
          <cx:pt idx="84">0.84023219999999998</cx:pt>
          <cx:pt idx="85">-1.172709</cx:pt>
          <cx:pt idx="86">-0.6845407</cx:pt>
          <cx:pt idx="87">-0.54720749999999996</cx:pt>
          <cx:pt idx="88">-1.202361</cx:pt>
          <cx:pt idx="89">-0.55708690000000005</cx:pt>
          <cx:pt idx="90">-0.66456760000000004</cx:pt>
          <cx:pt idx="91">-0.22541839999999999</cx:pt>
          <cx:pt idx="92">-1.5622510000000001</cx:pt>
          <cx:pt idx="93">-1.0057370000000001</cx:pt>
          <cx:pt idx="94">-0.95578940000000001</cx:pt>
          <cx:pt idx="95">-0.0257206</cx:pt>
          <cx:pt idx="96">-0.6879092</cx:pt>
          <cx:pt idx="97">-1.0495650000000001</cx:pt>
          <cx:pt idx="98">-0.65359290000000003</cx:pt>
          <cx:pt idx="99">-0.6349823</cx:pt>
          <cx:pt idx="100">-0.75088650000000001</cx:pt>
          <cx:pt idx="101">0.20057120000000001</cx:pt>
          <cx:pt idx="102">-0.13240779999999999</cx:pt>
          <cx:pt idx="103">-0.85576640000000004</cx:pt>
          <cx:pt idx="104">-0.64736740000000004</cx:pt>
          <cx:pt idx="105">-1.270367</cx:pt>
          <cx:pt idx="106">0.63320650000000001</cx:pt>
          <cx:pt idx="107">0.1417677</cx:pt>
          <cx:pt idx="108">0.68124229999999997</cx:pt>
          <cx:pt idx="109">-0.086035299999999995</cx:pt>
          <cx:pt idx="110">-0.5893176</cx:pt>
          <cx:pt idx="111">0.32477719999999999</cx:pt>
          <cx:pt idx="112">-1.7127129999999999</cx:pt>
          <cx:pt idx="113">-0.30494919999999998</cx:pt>
          <cx:pt idx="114">-0.47606710000000002</cx:pt>
          <cx:pt idx="115">-0.7052022</cx:pt>
          <cx:pt idx="116">-0.1065715</cx:pt>
          <cx:pt idx="117">-1.0382169999999999</cx:pt>
          <cx:pt idx="118">-0.1102404</cx:pt>
          <cx:pt idx="119">-0.53855220000000004</cx:pt>
          <cx:pt idx="120">0.111802</cx:pt>
          <cx:pt idx="121">0.35927409999999999</cx:pt>
          <cx:pt idx="122">0.0060723000000000001</cx:pt>
          <cx:pt idx="123">-0.89854489999999998</cx:pt>
          <cx:pt idx="124">0.65962799999999999</cx:pt>
          <cx:pt idx="125">-0.16061120000000001</cx:pt>
          <cx:pt idx="126">0.0018500999999999999</cx:pt>
          <cx:pt idx="127">0.74941020000000003</cx:pt>
          <cx:pt idx="128">-0.56006339999999999</cx:pt>
          <cx:pt idx="129">-0.25723980000000002</cx:pt>
          <cx:pt idx="130">-0.41794199999999998</cx:pt>
          <cx:pt idx="131">0.74468400000000001</cx:pt>
          <cx:pt idx="132">-1.0535399999999999</cx:pt>
          <cx:pt idx="133">-0.16079170000000001</cx:pt>
          <cx:pt idx="134">-0.79819090000000004</cx:pt>
          <cx:pt idx="135">-1.3305180000000001</cx:pt>
          <cx:pt idx="136">-0.26959620000000001</cx:pt>
          <cx:pt idx="137">-0.78351380000000004</cx:pt>
          <cx:pt idx="138">-1.1587860000000001</cx:pt>
          <cx:pt idx="139">0.56786570000000003</cx:pt>
          <cx:pt idx="140">0.22402059999999999</cx:pt>
          <cx:pt idx="141">1.2424789999999999</cx:pt>
          <cx:pt idx="142">0.53601929999999998</cx:pt>
          <cx:pt idx="143">-0.37475360000000002</cx:pt>
          <cx:pt idx="144">-0.087407200000000004</cx:pt>
          <cx:pt idx="145">0.089566699999999999</cx:pt>
          <cx:pt idx="146">0.553921</cx:pt>
          <cx:pt idx="147">-0.45133329999999999</cx:pt>
          <cx:pt idx="148">0.18695819999999999</cx:pt>
          <cx:pt idx="149">0.81394350000000004</cx:pt>
          <cx:pt idx="150">-0.30687829999999999</cx:pt>
          <cx:pt idx="151">-0.51506339999999995</cx:pt>
          <cx:pt idx="152">0.72514500000000004</cx:pt>
          <cx:pt idx="153">-0.50359209999999999</cx:pt>
          <cx:pt idx="154">-0.0311805</cx:pt>
        </cx:lvl>
      </cx:numDim>
    </cx:data>
  </cx:chartData>
  <cx:chart>
    <cx:plotArea>
      <cx:plotAreaRegion>
        <cx:plotSurface>
          <cx:spPr>
            <a:ln>
              <a:solidFill>
                <a:schemeClr val="bg1">
                  <a:lumMod val="50000"/>
                </a:schemeClr>
              </a:solidFill>
            </a:ln>
          </cx:spPr>
        </cx:plotSurface>
        <cx:series layoutId="boxWhisker" uniqueId="{F969C7B0-A9B9-47E5-BCDD-AE14145A0753}">
          <cx:tx>
            <cx:txData>
              <cx:f>'Figure 2.16.2. Data'!$B$1</cx:f>
              <cx:v>Resource Rich</cx:v>
            </cx:txData>
          </cx:tx>
          <cx:spPr>
            <a:solidFill>
              <a:schemeClr val="accent3"/>
            </a:solidFill>
            <a:ln w="6350">
              <a:solidFill>
                <a:sysClr val="windowText" lastClr="000000"/>
              </a:solidFill>
            </a:ln>
          </cx:spPr>
          <cx:dataId val="0"/>
          <cx:layoutPr>
            <cx:visibility meanLine="0" meanMarker="0" nonoutliers="0" outliers="0"/>
            <cx:statistics quartileMethod="exclusive"/>
          </cx:layoutPr>
        </cx:series>
        <cx:series layoutId="boxWhisker" uniqueId="{C3D153F7-6D3C-4135-BEA0-FADE8C6BC6CB}">
          <cx:tx>
            <cx:txData>
              <cx:f>'Figure 2.16.2. Data'!$C$1</cx:f>
              <cx:v>Non-Resource Rich</cx:v>
            </cx:txData>
          </cx:tx>
          <cx:spPr>
            <a:solidFill>
              <a:schemeClr val="accent5">
                <a:lumMod val="75000"/>
              </a:schemeClr>
            </a:solidFill>
            <a:ln w="6350">
              <a:solidFill>
                <a:sysClr val="windowText" lastClr="000000"/>
              </a:solidFill>
            </a:ln>
          </cx:spPr>
          <cx:dataId val="1"/>
          <cx:layoutPr>
            <cx:visibility meanMarker="0" nonoutliers="0" outliers="0"/>
            <cx:statistics quartileMethod="exclusive"/>
          </cx:layoutPr>
        </cx:series>
      </cx:plotAreaRegion>
      <cx:axis id="0">
        <cx:catScaling gapWidth="0.5"/>
        <cx:tickLabels/>
        <cx:txPr>
          <a:bodyPr vertOverflow="overflow" horzOverflow="overflow" wrap="square" lIns="0" tIns="0" rIns="0" bIns="0"/>
          <a:lstStyle/>
          <a:p>
            <a:pPr algn="ctr" rtl="0">
              <a:defRPr sz="800" b="0">
                <a:solidFill>
                  <a:schemeClr val="bg1"/>
                </a:solidFill>
                <a:latin typeface="HelveticaNeueLT Std Cn" panose="020B0506030502030204"/>
                <a:ea typeface="HelveticaNeueLT Std Cn" panose="020B0506030502030204"/>
                <a:cs typeface="HelveticaNeueLT Std Cn" panose="020B0506030502030204"/>
              </a:defRPr>
            </a:pPr>
            <a:endParaRPr lang="en-US" sz="800">
              <a:solidFill>
                <a:schemeClr val="bg1"/>
              </a:solidFill>
              <a:latin typeface="HelveticaNeueLT Std Cn" panose="020B0506030502030204"/>
            </a:endParaRPr>
          </a:p>
        </cx:txPr>
      </cx:axis>
      <cx:axis id="1">
        <cx:valScaling/>
        <cx:title>
          <cx:tx>
            <cx:txData>
              <cx:v>Control of corruption index</cx:v>
            </cx:txData>
          </cx:tx>
          <cx:txPr>
            <a:bodyPr spcFirstLastPara="1" vertOverflow="ellipsis" horzOverflow="overflow" wrap="square" lIns="0" tIns="0" rIns="0" bIns="0" anchor="ctr" anchorCtr="1"/>
            <a:lstStyle/>
            <a:p>
              <a:pPr algn="ctr" rtl="0">
                <a:defRPr sz="1000">
                  <a:solidFill>
                    <a:schemeClr val="tx1"/>
                  </a:solidFill>
                  <a:latin typeface="HelveticaNeueLT Std Cn" panose="020B0506030502030204"/>
                  <a:ea typeface="HelveticaNeueLT Std Cn" panose="020B0506030502030204"/>
                  <a:cs typeface="HelveticaNeueLT Std Cn" panose="020B0506030502030204"/>
                </a:defRPr>
              </a:pPr>
              <a:r>
                <a:rPr lang="en-US" sz="1000" b="0" i="0" u="none" strike="noStrike" kern="1200" baseline="0" dirty="0">
                  <a:solidFill>
                    <a:schemeClr val="tx1"/>
                  </a:solidFill>
                  <a:latin typeface="HelveticaNeueLT Std Cn" panose="020B0506030502030204"/>
                </a:rPr>
                <a:t>Control of corruption index</a:t>
              </a:r>
            </a:p>
          </cx:txPr>
        </cx:title>
        <cx:tickLabels/>
        <cx:txPr>
          <a:bodyPr vertOverflow="overflow" horzOverflow="overflow" wrap="square" lIns="0" tIns="0" rIns="0" bIns="0"/>
          <a:lstStyle/>
          <a:p>
            <a:pPr algn="ctr" rtl="0">
              <a:defRPr sz="1000" b="0">
                <a:solidFill>
                  <a:schemeClr val="bg1"/>
                </a:solidFill>
                <a:latin typeface="HelveticaNeueLT Std Cn" panose="020B0506030502030204"/>
                <a:ea typeface="HelveticaNeueLT Std Cn" panose="020B0506030502030204"/>
                <a:cs typeface="HelveticaNeueLT Std Cn" panose="020B0506030502030204"/>
              </a:defRPr>
            </a:pPr>
            <a:endParaRPr lang="en-US" sz="1000">
              <a:solidFill>
                <a:schemeClr val="bg1"/>
              </a:solidFill>
              <a:latin typeface="HelveticaNeueLT Std Cn" panose="020B0506030502030204"/>
            </a:endParaRPr>
          </a:p>
        </cx:txPr>
      </cx:axis>
    </cx:plotArea>
  </cx:chart>
  <cx:spPr>
    <a:ln>
      <a:noFill/>
    </a:ln>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'Figure 2.7.1. Data'!$A$2:$A$199</cx:f>
        <cx:lvl ptCount="198" formatCode="0.00">
          <cx:pt idx="0">4.5045045045045047</cx:pt>
          <cx:pt idx="1">4.8262548262548259</cx:pt>
          <cx:pt idx="2">0</cx:pt>
          <cx:pt idx="3">0</cx:pt>
          <cx:pt idx="4">5.9719319199761118</cx:pt>
          <cx:pt idx="5">3.1903014834901899</cx:pt>
          <cx:pt idx="6">0</cx:pt>
          <cx:pt idx="7">1.6889039013680121</cx:pt>
          <cx:pt idx="8">1.9357336430507164</cx:pt>
          <cx:pt idx="9">1.5067048365225251</cx:pt>
          <cx:pt idx="10">1.6349219324777242</cx:pt>
          <cx:pt idx="11">1.6270745200130166</cx:pt>
          <cx:pt idx="12">0</cx:pt>
          <cx:pt idx="13">1.8782870022539442</cx:pt>
          <cx:pt idx="14">1.6786973308712438</cx:pt>
          <cx:pt idx="15">1.5287013681877244</cx:pt>
          <cx:pt idx="16">1.7593244194229414</cx:pt>
          <cx:pt idx="17">3.2133676092544987</cx:pt>
          <cx:pt idx="18">2.0064205457463884</cx:pt>
          <cx:pt idx="19">1.5460729746444031</cx:pt>
          <cx:pt idx="20">1.7969451931716083</cx:pt>
          <cx:pt idx="21">2.1231422505307855</cx:pt>
          <cx:pt idx="22">1.2278978388998036</cx:pt>
          <cx:pt idx="23">1.9669551534225018</cx:pt>
          <cx:pt idx="24">2.1473051320592655</cx:pt>
          <cx:pt idx="25">3.1918289179699975</cx:pt>
          <cx:pt idx="26">2.1734405564007826</cx:pt>
          <cx:pt idx="27">1.6462260268334843</cx:pt>
          <cx:pt idx="28">1.6933367200067735</cx:pt>
          <cx:pt idx="29">0</cx:pt>
          <cx:pt idx="30">1.9129603060736491</cx:pt>
          <cx:pt idx="31">1.9436345966958213</cx:pt>
          <cx:pt idx="32">1.9681165124975399</cx:pt>
          <cx:pt idx="33">1.4859945018203433</cx:pt>
          <cx:pt idx="34">1.6728002676480429</cx:pt>
          <cx:pt idx="35">2.0050125313283207</cx:pt>
          <cx:pt idx="36">1.6462260268334843</cx:pt>
          <cx:pt idx="37">1.671681711802073</cx:pt>
          <cx:pt idx="38">1.5837820715869495</cx:pt>
          <cx:pt idx="39">1.682227268904029</cx:pt>
          <cx:pt idx="40">0</cx:pt>
          <cx:pt idx="41">2.8417163967036094</cx:pt>
          <cx:pt idx="42">2.5933609958506221</cx:pt>
          <cx:pt idx="43">2.4521824423737124</cx:pt>
          <cx:pt idx="44">2.0316944331572535</cx:pt>
          <cx:pt idx="45">2.164970772894566</cx:pt>
          <cx:pt idx="46">3.4188034188034191</cx:pt>
          <cx:pt idx="47">1.9922303018228906</cx:pt>
          <cx:pt idx="48">2.7151778441487915</cx:pt>
          <cx:pt idx="49">1.6934801016088061</cx:pt>
          <cx:pt idx="50">3.1570639305445938</cx:pt>
          <cx:pt idx="51">0</cx:pt>
          <cx:pt idx="52">0</cx:pt>
          <cx:pt idx="53">0</cx:pt>
          <cx:pt idx="54">0</cx:pt>
          <cx:pt idx="55">0</cx:pt>
          <cx:pt idx="56">0</cx:pt>
          <cx:pt idx="57">0</cx:pt>
          <cx:pt idx="58">0</cx:pt>
          <cx:pt idx="59">2.774309890414759</cx:pt>
          <cx:pt idx="60">3.0143180105501135</cx:pt>
          <cx:pt idx="61">1.5351550506601166</cx:pt>
          <cx:pt idx="62">1.5781582892764143</cx:pt>
          <cx:pt idx="63">1.9223375624759707</cx:pt>
          <cx:pt idx="64">2.1094821221390148</cx:pt>
          <cx:pt idx="65">1.9214141608223652</cx:pt>
          <cx:pt idx="66">2.204585537918871</cx:pt>
          <cx:pt idx="67">1.7310022503029252</cx:pt>
          <cx:pt idx="68">1.7798344753937883</cx:pt>
          <cx:pt idx="69">1.8705574261129816</cx:pt>
          <cx:pt idx="70">2.1222410865874366</cx:pt>
          <cx:pt idx="71">1.8256503879507076</cx:pt>
          <cx:pt idx="72">1.6576875259013677</cx:pt>
          <cx:pt idx="73">2.2985863693828295</cx:pt>
          <cx:pt idx="74">2.0076289901626176</cx:pt>
          <cx:pt idx="75">1.9168104274487254</cx:pt>
          <cx:pt idx="76">2.1687269572760788</cx:pt>
          <cx:pt idx="77">1.9438235008261251</cx:pt>
          <cx:pt idx="78">2.5987525987525988</cx:pt>
          <cx:pt idx="79">2.2732439190725167</cx:pt>
          <cx:pt idx="80">3.874467260751647</cx:pt>
          <cx:pt idx="81">2.7367268746579092</cx:pt>
          <cx:pt idx="82">2.6563952716164163</cx:pt>
          <cx:pt idx="83">3.0562347188264063</cx:pt>
          <cx:pt idx="84">2.0790020790020787</cx:pt>
          <cx:pt idx="85">2.9291154071470418</cx:pt>
          <cx:pt idx="86">2.6427061310782238</cx:pt>
          <cx:pt idx="87">1.6614055490945339</cx:pt>
          <cx:pt idx="88">2.7670171555063643</cx:pt>
          <cx:pt idx="89">2.4832381425378691</cx:pt>
          <cx:pt idx="90">1.7563888644945989</cx:pt>
          <cx:pt idx="91">2.9726516052318668</cx:pt>
          <cx:pt idx="92">1.6342539630658606</cx:pt>
          <cx:pt idx="93">3.2647730982696701</cx:pt>
          <cx:pt idx="94">2.8288543140028288</cx:pt>
          <cx:pt idx="95">1.5103458692040479</cx:pt>
          <cx:pt idx="96">2.2899015342340281</cx:pt>
          <cx:pt idx="97">1.2995451591942819</cx:pt>
          <cx:pt idx="98">3.6062026685899742</cx:pt>
          <cx:pt idx="99">4.2158516020236094</cx:pt>
          <cx:pt idx="100">1.9195700163163452</cx:pt>
          <cx:pt idx="101">4.0088194026859094</cx:pt>
          <cx:pt idx="102">3.8971161340607949</cx:pt>
          <cx:pt idx="103">2.0161290322580645</cx:pt>
          <cx:pt idx="104">1.8301610541727673</cx:pt>
          <cx:pt idx="105">2.8702640642939148</cx:pt>
          <cx:pt idx="106">1.9443904335990667</cx:pt>
          <cx:pt idx="107">2.7322404371584699</cx:pt>
          <cx:pt idx="108">2.2036139268400174</cx:pt>
          <cx:pt idx="109">1.7160017160017158</cx:pt>
          <cx:pt idx="110">2.9342723004694835</cx:pt>
          <cx:pt idx="111">1.5609146960118629</cx:pt>
          <cx:pt idx="112">2.1805494984736153</cx:pt>
          <cx:pt idx="113">2.1829294913774286</cx:pt>
          <cx:pt idx="114">2.9524653085326249</cx:pt>
          <cx:pt idx="115">1.9409937888198756</cx:pt>
          <cx:pt idx="116">1.9018638265500192</cx:pt>
          <cx:pt idx="117">2.6567481402763016</cx:pt>
          <cx:pt idx="118">0</cx:pt>
          <cx:pt idx="119">1.8942981625307824</cx:pt>
          <cx:pt idx="120">2.0464545175483475</cx:pt>
          <cx:pt idx="121">2.4366471734892792</cx:pt>
          <cx:pt idx="122">1.8932222642938281</cx:pt>
          <cx:pt idx="123">2.0358306188925082</cx:pt>
          <cx:pt idx="124">1.4858841010401189</cx:pt>
          <cx:pt idx="125">1.547269070091289</cx:pt>
          <cx:pt idx="126">2.1853146853146854</cx:pt>
          <cx:pt idx="127">1.8818216033120061</cx:pt>
          <cx:pt idx="128">1.668195846192343</cx:pt>
          <cx:pt idx="129">3.1026993484331373</cx:pt>
          <cx:pt idx="130">3.834355828220859</cx:pt>
          <cx:pt idx="131">2.5207965717166623</cx:pt>
          <cx:pt idx="132">1.558117793705204</cx:pt>
          <cx:pt idx="133">2.1743857360295715</cx:pt>
          <cx:pt idx="134">3.1660598385309484</cx:pt>
          <cx:pt idx="135">1.622981416862777</cx:pt>
          <cx:pt idx="136">2.4301336573511545</cx:pt>
          <cx:pt idx="137">0</cx:pt>
          <cx:pt idx="138">0</cx:pt>
          <cx:pt idx="139">1.9774569903104606</cx:pt>
          <cx:pt idx="140">2.2972662531587411</cx:pt>
          <cx:pt idx="141">2.254283137962128</cx:pt>
          <cx:pt idx="142">2.666666666666667</cx:pt>
          <cx:pt idx="143">2.8336639274582036</cx:pt>
          <cx:pt idx="144">2.1186440677966099</cx:pt>
          <cx:pt idx="145">1.7229496898690559</cx:pt>
          <cx:pt idx="146">1.7803097739006586</cx:pt>
          <cx:pt idx="147">2.0464545175483475</cx:pt>
          <cx:pt idx="148">3.3178500331785004</cx:pt>
          <cx:pt idx="149">0</cx:pt>
          <cx:pt idx="150">0</cx:pt>
          <cx:pt idx="151">0</cx:pt>
          <cx:pt idx="152">7.4460163812360385</cx:pt>
          <cx:pt idx="153">1.4480162177816391</cx:pt>
          <cx:pt idx="154">2.376425855513308</cx:pt>
          <cx:pt idx="155">2.4679170779861792</cx:pt>
          <cx:pt idx="156">2.0487604998975621</cx:pt>
          <cx:pt idx="157">1.7885888034340907</cx:pt>
          <cx:pt idx="158">1.9160758766047135</cx:pt>
          <cx:pt idx="159">1.4723203769140163</cx:pt>
          <cx:pt idx="160">2.1990104452996153</cx:pt>
          <cx:pt idx="161">0</cx:pt>
          <cx:pt idx="162">0</cx:pt>
          <cx:pt idx="163">0</cx:pt>
          <cx:pt idx="164">19.417475728155338</cx:pt>
          <cx:pt idx="165">10.660980810234541</cx:pt>
          <cx:pt idx="166">2.5806451612903225</cx:pt>
          <cx:pt idx="167">1.5511090429657206</cx:pt>
          <cx:pt idx="168">0</cx:pt>
          <cx:pt idx="169">1.4302059496567505</cx:pt>
          <cx:pt idx="170">5.2438384897745145</cx:pt>
          <cx:pt idx="171">1.3791201213625706</cx:pt>
          <cx:pt idx="172">1.504664459825459</cx:pt>
          <cx:pt idx="173">1.7132088401576155</cx:pt>
          <cx:pt idx="174">2.1326508850501176</cx:pt>
          <cx:pt idx="175">3.2393909944930357</cx:pt>
          <cx:pt idx="176">2.987750224081267</cx:pt>
          <cx:pt idx="177">3.9001560062402496</cx:pt>
          <cx:pt idx="178">1.5617679212868967</cx:pt>
          <cx:pt idx="179">0</cx:pt>
          <cx:pt idx="180">0</cx:pt>
          <cx:pt idx="181">0</cx:pt>
          <cx:pt idx="182">0</cx:pt>
          <cx:pt idx="183">0</cx:pt>
          <cx:pt idx="184">0</cx:pt>
          <cx:pt idx="185">0</cx:pt>
          <cx:pt idx="186">0</cx:pt>
          <cx:pt idx="187">0</cx:pt>
          <cx:pt idx="188">0</cx:pt>
          <cx:pt idx="189">0</cx:pt>
          <cx:pt idx="190">28.011204481792717</cx:pt>
          <cx:pt idx="191">13.245033112582782</cx:pt>
          <cx:pt idx="192">17.559262510974538</cx:pt>
          <cx:pt idx="193">3.7085110328203226</cx:pt>
          <cx:pt idx="194">4.3421623968736434</cx:pt>
          <cx:pt idx="195">3.8080731150038081</cx:pt>
          <cx:pt idx="196">0</cx:pt>
          <cx:pt idx="197">2.8538812785388128</cx:pt>
        </cx:lvl>
      </cx:numDim>
    </cx:data>
    <cx:data id="1">
      <cx:numDim type="val">
        <cx:f>'Figure 2.7.1. Data'!$B$2:$B$766</cx:f>
        <cx:lvl ptCount="765" formatCode="0.00">
          <cx:pt idx="0">0</cx:pt>
          <cx:pt idx="1">0</cx:pt>
          <cx:pt idx="2">29.940119760479046</cx:pt>
          <cx:pt idx="3">6.5876152832674579</cx:pt>
          <cx:pt idx="4">4.9776007964161275</cx:pt>
          <cx:pt idx="5">8.7989441267047948</cx:pt>
          <cx:pt idx="6">19.960079840319363</cx:pt>
          <cx:pt idx="7">3.6297640653357535</cx:pt>
          <cx:pt idx="8">14.641288433382138</cx:pt>
          <cx:pt idx="9">28.985507246376812</cx:pt>
          <cx:pt idx="10">10.810810810810811</cx:pt>
          <cx:pt idx="11">19.267822736030826</cx:pt>
          <cx:pt idx="12">8.481764206955047</cx:pt>
          <cx:pt idx="13">0</cx:pt>
          <cx:pt idx="14">20.325203252032519</cx:pt>
          <cx:pt idx="15">13.495276653171389</cx:pt>
          <cx:pt idx="16">6.7613252197430693</cx:pt>
          <cx:pt idx="17">7.0126227208976157</cx:pt>
          <cx:pt idx="18">3.4989503149055285</cx:pt>
          <cx:pt idx="19">3.0816640986132509</cx:pt>
          <cx:pt idx="20">5.0301810865191152</cx:pt>
          <cx:pt idx="21">0</cx:pt>
          <cx:pt idx="22">3.5612535612535612</cx:pt>
          <cx:pt idx="23">129.87012987012986</cx:pt>
          <cx:pt idx="24">5.5772448410485227</cx:pt>
          <cx:pt idx="25">2.8968713789107761</cx:pt>
          <cx:pt idx="26">4.1946308724832218</cx:pt>
          <cx:pt idx="27">3.035822707953856</cx:pt>
          <cx:pt idx="28">35.335689045936398</cx:pt>
          <cx:pt idx="29">3.5435861091424519</cx:pt>
          <cx:pt idx="30">3.0021014710297207</cx:pt>
          <cx:pt idx="31">4.2034468263976468</cx:pt>
          <cx:pt idx="32">2.7624309392265194</cx:pt>
          <cx:pt idx="33">6.3331222292590255</cx:pt>
          <cx:pt idx="34">6.0827250608272498</cx:pt>
          <cx:pt idx="35">52.083333333333336</cx:pt>
          <cx:pt idx="36">4.2408821034775235</cx:pt>
          <cx:pt idx="37">5.5679287305122491</cx:pt>
          <cx:pt idx="38">4.021717273275689</cx:pt>
          <cx:pt idx="39">2.4189646831156262</cx:pt>
          <cx:pt idx="40">2.5813113061435207</cx:pt>
          <cx:pt idx="41">3.0039050765995796</cx:pt>
          <cx:pt idx="42">2.9590176061547564</cx:pt>
          <cx:pt idx="43">5.5555555555555554</cx:pt>
          <cx:pt idx="44">4.1946308724832218</cx:pt>
          <cx:pt idx="45">4.0832993058391187</cx:pt>
          <cx:pt idx="46">9.0090090090090094</cx:pt>
          <cx:pt idx="47">5.5309734513274336</cx:pt>
          <cx:pt idx="48">3.3829499323410013</cx:pt>
          <cx:pt idx="49">0</cx:pt>
          <cx:pt idx="50">6.1274509803921564</cx:pt>
          <cx:pt idx="51">5.1033426894615976</cx:pt>
          <cx:pt idx="52">3.3145508783559827</cx:pt>
          <cx:pt idx="53">4.34593654932638</cx:pt>
          <cx:pt idx="54">1.6366612111292964</cx:pt>
          <cx:pt idx="55">5.4884742041712409</cx:pt>
          <cx:pt idx="56">2.1805494984736153</cx:pt>
          <cx:pt idx="57">3.284072249589491</cx:pt>
          <cx:pt idx="58">5.1413881748071981</cx:pt>
          <cx:pt idx="59">2.7196083763937993</cx:pt>
          <cx:pt idx="60">3.2425421530479901</cx:pt>
          <cx:pt idx="61">4.6959380136182203</cx:pt>
          <cx:pt idx="62">3.1191515907673111</cx:pt>
          <cx:pt idx="63">3.9808917197452227</cx:pt>
          <cx:pt idx="64">2.2522522522522523</cx:pt>
          <cx:pt idx="65">2.1317416329140912</cx:pt>
          <cx:pt idx="66">3.3978933061501868</cx:pt>
          <cx:pt idx="67">5.5263885051119095</cx:pt>
          <cx:pt idx="68">3.7091988130563793</cx:pt>
          <cx:pt idx="69">3.9808917197452227</cx:pt>
          <cx:pt idx="70">7.4460163812360385</cx:pt>
          <cx:pt idx="71">7.1022727272727275</cx:pt>
          <cx:pt idx="72">3.979307600477517</cx:pt>
          <cx:pt idx="73">2.5940337224383918</cx:pt>
          <cx:pt idx="74">2.7416038382453736</cx:pt>
          <cx:pt idx="75">2.5157232704402519</cx:pt>
          <cx:pt idx="76">2.5458248472505089</cx:pt>
          <cx:pt idx="77">3.5842293906810041</cx:pt>
          <cx:pt idx="78">4.3402777777777777</cx:pt>
          <cx:pt idx="79">3.3806626098715347</cx:pt>
          <cx:pt idx="80">6.0368246302444906</cx:pt>
          <cx:pt idx="81">2.4280684715308971</cx:pt>
          <cx:pt idx="82">3.2289312237649339</cx:pt>
          <cx:pt idx="83">1.6833599865331199</cx:pt>
          <cx:pt idx="84">2.7188689505165851</cx:pt>
          <cx:pt idx="85">3.9968025579536373</cx:pt>
          <cx:pt idx="86">2.8571428571428572</cx:pt>
          <cx:pt idx="87">2.8034763106251752</cx:pt>
          <cx:pt idx="88">2.6592208482914508</cx:pt>
          <cx:pt idx="89">4.2517006802721085</cx:pt>
          <cx:pt idx="90">2.5246149962130775</cx:pt>
          <cx:pt idx="91">2.466091245376079</cx:pt>
          <cx:pt idx="92">6.9468565474122963</cx:pt>
          <cx:pt idx="93">1.6121231662098983</cx:pt>
          <cx:pt idx="94">10.576414595452141</cx:pt>
          <cx:pt idx="95">2.855511136493432</cx:pt>
          <cx:pt idx="96">5.2137643378519289</cx:pt>
          <cx:pt idx="97">2.8710881424059718</cx:pt>
          <cx:pt idx="98">2.4691358024691357</cx:pt>
          <cx:pt idx="99">4.9115913555992146</cx:pt>
          <cx:pt idx="100">5.9737156511350067</cx:pt>
          <cx:pt idx="101">2.5700334104343359</cx:pt>
          <cx:pt idx="102">5.1975051975051976</cx:pt>
          <cx:pt idx="103">3.1104199066874028</cx:pt>
          <cx:pt idx="104">2.8490028490028489</cx:pt>
          <cx:pt idx="105">7.2833211944646763</cx:pt>
          <cx:pt idx="106">4.3802014892685062</cx:pt>
          <cx:pt idx="107">2.7434842249657065</cx:pt>
          <cx:pt idx="108">4.0306328093510677</cx:pt>
          <cx:pt idx="109">1.5037593984962405</cx:pt>
          <cx:pt idx="110">2.2212350066637048</cx:pt>
          <cx:pt idx="111">4.2480883602378929</cx:pt>
          <cx:pt idx="112">4.2863266180882986</cx:pt>
          <cx:pt idx="113">3.8925652004671072</cx:pt>
          <cx:pt idx="114">4.8875855327468232</cx:pt>
          <cx:pt idx="115">5.1867219917012441</cx:pt>
          <cx:pt idx="116">2.7616680475006903</cx:pt>
          <cx:pt idx="117">6.7888662593346911</cx:pt>
          <cx:pt idx="118">3.2669062397909183</cx:pt>
          <cx:pt idx="119">5.9737156511350067</cx:pt>
          <cx:pt idx="120">12.180267965895249</cx:pt>
          <cx:pt idx="121">6.2578222778473096</cx:pt>
          <cx:pt idx="122">8.1699346405228752</cx:pt>
          <cx:pt idx="123">6.25</cx:pt>
          <cx:pt idx="124">4.3215211754537597</cx:pt>
          <cx:pt idx="125">3.4246575342465753</cx:pt>
          <cx:pt idx="126">0</cx:pt>
          <cx:pt idx="127">2.0894274968658588</cx:pt>
          <cx:pt idx="128">2.9158769499927102</cx:pt>
          <cx:pt idx="129">2.9647198339756895</cx:pt>
          <cx:pt idx="130">3.3863867253640363</cx:pt>
          <cx:pt idx="131">3.7327360955580446</cx:pt>
          <cx:pt idx="132">3.4088972217487643</cx:pt>
          <cx:pt idx="133">2.7940765576976809</cx:pt>
          <cx:pt idx="134">3.6297640653357535</cx:pt>
          <cx:pt idx="135">3.2701111837802483</cx:pt>
          <cx:pt idx="136">2.4925224327018944</cx:pt>
          <cx:pt idx="137">1.7274140611504576</cx:pt>
          <cx:pt idx="138">3.8714672861014328</cx:pt>
          <cx:pt idx="139">2.1436227224008575</cx:pt>
          <cx:pt idx="140">2.2060445621001548</cx:pt>
          <cx:pt idx="141">2.97000297000297</cx:pt>
          <cx:pt idx="142">2.3880597014925375</cx:pt>
          <cx:pt idx="143">2.346866932644919</cx:pt>
          <cx:pt idx="144">2.680605816914623</cx:pt>
          <cx:pt idx="145">2.4801587301587302</cx:pt>
          <cx:pt idx="146">2.9682398337785694</cx:pt>
          <cx:pt idx="147">2.4515812699190977</cx:pt>
          <cx:pt idx="148">3.3333333333333335</cx:pt>
          <cx:pt idx="149">1.8431480969495897</cx:pt>
          <cx:pt idx="150">1.8034265103697025</cx:pt>
          <cx:pt idx="151">6.4102564102564115</cx:pt>
          <cx:pt idx="152">4.0032025620496396</cx:pt>
          <cx:pt idx="153">2.1579628830384117</cx:pt>
          <cx:pt idx="154">1.7244352474564579</cx:pt>
          <cx:pt idx="155">3.3658700774150119</cx:pt>
          <cx:pt idx="156">3.5198873636043646</cx:pt>
          <cx:pt idx="157">1.6952025767079166</cx:pt>
          <cx:pt idx="158">4.8285852245292125</cx:pt>
          <cx:pt idx="159">8.0710250201775615</cx:pt>
          <cx:pt idx="160">2.2376370552696354</cx:pt>
          <cx:pt idx="161">1.3015749056358195</cx:pt>
          <cx:pt idx="162">5.5834729201563373</cx:pt>
          <cx:pt idx="163">2.0356234096692112</cx:pt>
          <cx:pt idx="164">7.7041602465331271</cx:pt>
          <cx:pt idx="165">4.048582995951417</cx:pt>
          <cx:pt idx="166">1.8758206715438004</cx:pt>
          <cx:pt idx="167">3.4158838599487615</cx:pt>
          <cx:pt idx="168">4.6425255338904368</cx:pt>
          <cx:pt idx="169">3.2530904359141188</cx:pt>
          <cx:pt idx="170">3.6376864314296111</cx:pt>
          <cx:pt idx="171">1.9982016185433109</cx:pt>
          <cx:pt idx="172">5.7537399309551214</cx:pt>
          <cx:pt idx="173">3.3489618218352315</cx:pt>
          <cx:pt idx="174">3.3863867253640363</cx:pt>
          <cx:pt idx="175">4.6522447080716445</cx:pt>
          <cx:pt idx="176">1.5683814303638646</cx:pt>
          <cx:pt idx="177">4.9763622791739248</cx:pt>
          <cx:pt idx="178">12.033694344163658</cx:pt>
          <cx:pt idx="179">6.968641114982578</cx:pt>
          <cx:pt idx="180">3.5050823694356819</cx:pt>
          <cx:pt idx="181">9.433962264150944</cx:pt>
          <cx:pt idx="182">2.8078056998455705</cx:pt>
          <cx:pt idx="183">4.7812574707147979</cx:pt>
          <cx:pt idx="184">3.1031807602792862</cx:pt>
          <cx:pt idx="185">1.9372336303758235</cx:pt>
          <cx:pt idx="186">5.2383446830801468</cx:pt>
          <cx:pt idx="187">1.9260400616332818</cx:pt>
          <cx:pt idx="188">3.4411562284927735</cx:pt>
          <cx:pt idx="189">4.3233895373973192</cx:pt>
          <cx:pt idx="190">10.857763300760043</cx:pt>
          <cx:pt idx="191">1.8134010336385891</cx:pt>
          <cx:pt idx="192">1.9256691700365876</cx:pt>
          <cx:pt idx="193">1.582403671176517</cx:pt>
          <cx:pt idx="194">3.0553009471432939</cx:pt>
          <cx:pt idx="195">1.8382352941176472</cx:pt>
          <cx:pt idx="196">5.1519835136527563</cx:pt>
          <cx:pt idx="197">21.574973031283712</cx:pt>
          <cx:pt idx="198">2.1703743895822027</cx:pt>
          <cx:pt idx="199">14.265335235378032</cx:pt>
          <cx:pt idx="200">3.2626427406199023</cx:pt>
          <cx:pt idx="201">2.6741542987030349</cx:pt>
          <cx:pt idx="202">2.7905678805636946</cx:pt>
          <cx:pt idx="203">3.2133676092544987</cx:pt>
          <cx:pt idx="204">2.6716537536735236</cx:pt>
          <cx:pt idx="205">2.2948938611589211</cx:pt>
          <cx:pt idx="206">3.5739814152966405</cx:pt>
          <cx:pt idx="207">5.1813471502590671</cx:pt>
          <cx:pt idx="208">2.6849241508927375</cx:pt>
          <cx:pt idx="209">3.9169604386995691</cx:pt>
          <cx:pt idx="210">3.4328870580157913</cx:pt>
          <cx:pt idx="211">1.2646221941195068</cx:pt>
          <cx:pt idx="212">2.4679170779861792</cx:pt>
          <cx:pt idx="213">4.476275738585497</cx:pt>
          <cx:pt idx="214">3.3875338753387538</cx:pt>
          <cx:pt idx="215">9.3676814988290396</cx:pt>
          <cx:pt idx="216">2.9069767441860463</cx:pt>
          <cx:pt idx="217">1.5556938394523958</cx:pt>
          <cx:pt idx="218">4.0209087253719344</cx:pt>
          <cx:pt idx="219">4.489337822671156</cx:pt>
          <cx:pt idx="220">6.2735257214554583</cx:pt>
          <cx:pt idx="221">2.4295432458697768</cx:pt>
          <cx:pt idx="222">9.3545369504209557</cx:pt>
          <cx:pt idx="223">2.0136931131695528</cx:pt>
          <cx:pt idx="224">1.7316017316017316</cx:pt>
          <cx:pt idx="225">5.5601890464275785</cx:pt>
          <cx:pt idx="226">2.4746349913387777</cx:pt>
          <cx:pt idx="227">2.6164311878597593</cx:pt>
          <cx:pt idx="228">2.152389151958674</cx:pt>
          <cx:pt idx="229">2.3972192256981897</cx:pt>
          <cx:pt idx="230">2.7495188342040144</cx:pt>
          <cx:pt idx="231">1.5470297029702971</cx:pt>
          <cx:pt idx="232">2.2401433691756272</cx:pt>
          <cx:pt idx="233">3.1836994587710921</cx:pt>
          <cx:pt idx="234">3.1938677738741617</cx:pt>
          <cx:pt idx="235">4.0338846308995562</cx:pt>
          <cx:pt idx="236">2.3526643924244204</cx:pt>
          <cx:pt idx="237">2.7940765576976809</cx:pt>
          <cx:pt idx="238">2.2341376228775691</cx:pt>
          <cx:pt idx="239">3.1918289179699975</cx:pt>
          <cx:pt idx="240">4.7236655644780345</cx:pt>
          <cx:pt idx="241">5.9101654846335689</cx:pt>
          <cx:pt idx="242">3.6416605972323381</cx:pt>
          <cx:pt idx="243">3.1133250311332508</cx:pt>
          <cx:pt idx="244">0</cx:pt>
          <cx:pt idx="245">1.9607843137254901</cx:pt>
          <cx:pt idx="246">0</cx:pt>
          <cx:pt idx="247">3.3647375504710633</cx:pt>
          <cx:pt idx="248">3.6616623947272062</cx:pt>
          <cx:pt idx="249">2.8465698832906345</cx:pt>
          <cx:pt idx="250">0</cx:pt>
          <cx:pt idx="251">3.5404496371039125</cx:pt>
          <cx:pt idx="252">2.8661507595299516</cx:pt>
          <cx:pt idx="253">3.164556962025316</cx:pt>
          <cx:pt idx="254">0</cx:pt>
          <cx:pt idx="255">3.1938677738741617</cx:pt>
          <cx:pt idx="256">3.6483035388544325</cx:pt>
          <cx:pt idx="257">3.1786395422759059</cx:pt>
          <cx:pt idx="258">3.0978934324659231</cx:pt>
          <cx:pt idx="259">4.1911148365465216</cx:pt>
          <cx:pt idx="260">5.6053811659192831</cx:pt>
          <cx:pt idx="261">3.330557868442964</cx:pt>
          <cx:pt idx="262">2.7510316368638237</cx:pt>
          <cx:pt idx="263">3.9177277179236047</cx:pt>
          <cx:pt idx="264">3.1279324366593682</cx:pt>
          <cx:pt idx="265">4.056795131845842</cx:pt>
          <cx:pt idx="266">4.2363905952128782</cx:pt>
          <cx:pt idx="267">3.7355248412401938</cx:pt>
          <cx:pt idx="268">0</cx:pt>
          <cx:pt idx="269">3.0284675953967293</cx:pt>
          <cx:pt idx="270">3.8167938931297711</cx:pt>
          <cx:pt idx="271">3.2383419689119175</cx:pt>
          <cx:pt idx="272">2.7582402427251411</cx:pt>
          <cx:pt idx="273">3.6376864314296111</cx:pt>
          <cx:pt idx="274">2.9437739181630849</cx:pt>
          <cx:pt idx="275">0</cx:pt>
          <cx:pt idx="276">5.608524957936063</cx:pt>
          <cx:pt idx="277">2.6191723415400734</cx:pt>
          <cx:pt idx="278">0</cx:pt>
          <cx:pt idx="279">2.3124060585038735</cx:pt>
          <cx:pt idx="280">3.3405712376816434</cx:pt>
          <cx:pt idx="281">4.6019328117809479</cx:pt>
          <cx:pt idx="282">2.9788501638367588</cx:pt>
          <cx:pt idx="283">3.5486160397444997</cx:pt>
          <cx:pt idx="284">2.5290844714213456</cx:pt>
          <cx:pt idx="285">3.1892840057407112</cx:pt>
          <cx:pt idx="286">3.2706459525756335</cx:pt>
          <cx:pt idx="287">4.3658589827548573</cx:pt>
          <cx:pt idx="288">3.8993955936829789</cx:pt>
          <cx:pt idx="289">2.0787859889824345</cx:pt>
          <cx:pt idx="290">3.8662284941040017</cx:pt>
          <cx:pt idx="291">0</cx:pt>
          <cx:pt idx="292">3.2351989647363313</cx:pt>
          <cx:pt idx="293">3.9424403705893951</cx:pt>
          <cx:pt idx="294">3.7064492216456637</cx:pt>
          <cx:pt idx="295">2.3854961832061066</cx:pt>
          <cx:pt idx="296">2.2119000221189999</cx:pt>
          <cx:pt idx="297">0</cx:pt>
          <cx:pt idx="298">3.2061558191728117</cx:pt>
          <cx:pt idx="299">3.1535793125197094</cx:pt>
          <cx:pt idx="300">5.6980056980056979</cx:pt>
          <cx:pt idx="301">6.0606060606060606</cx:pt>
          <cx:pt idx="302">6.1881188118811883</cx:pt>
          <cx:pt idx="303">2.6659557451346307</cx:pt>
          <cx:pt idx="304">3.9238767902687854</cx:pt>
          <cx:pt idx="305">3.0854674483184206</cx:pt>
          <cx:pt idx="306">0</cx:pt>
          <cx:pt idx="307">2.5893319523562925</cx:pt>
          <cx:pt idx="308">3.0873726458783572</cx:pt>
          <cx:pt idx="309">0</cx:pt>
          <cx:pt idx="310">3.7147102526002973</cx:pt>
          <cx:pt idx="311">4.1237113402061851</cx:pt>
          <cx:pt idx="312">3.4989503149055285</cx:pt>
          <cx:pt idx="313">0</cx:pt>
          <cx:pt idx="314">3.3557046979865772</cx:pt>
          <cx:pt idx="315">2.637826431020839</cx:pt>
          <cx:pt idx="316">3.4608063678837166</cx:pt>
          <cx:pt idx="317">4.3677658877484173</cx:pt>
          <cx:pt idx="318">3.2530904359141188</cx:pt>
          <cx:pt idx="319">3.2030749519538757</cx:pt>
          <cx:pt idx="320">3.3057851239669422</cx:pt>
          <cx:pt idx="321">2.2891152569531874</cx:pt>
          <cx:pt idx="322">6.4557779212395099</cx:pt>
          <cx:pt idx="323">0</cx:pt>
          <cx:pt idx="324">3.1084861672365558</cx:pt>
          <cx:pt idx="325">4.574565416285453</cx:pt>
          <cx:pt idx="326">3.793626707132018</cx:pt>
          <cx:pt idx="327">3.9261876717707112</cx:pt>
          <cx:pt idx="328">9.3066542577943245</cx:pt>
          <cx:pt idx="329">5.3504547886570348</cx:pt>
          <cx:pt idx="330">4.2435815828559296</cx:pt>
          <cx:pt idx="331">0</cx:pt>
          <cx:pt idx="332">3.4423407917383817</cx:pt>
          <cx:pt idx="333">0</cx:pt>
          <cx:pt idx="334">0</cx:pt>
          <cx:pt idx="335">3.3795201081446438</cx:pt>
          <cx:pt idx="336">4.7630388187663728</cx:pt>
          <cx:pt idx="337">2.6136957658128597</cx:pt>
          <cx:pt idx="338">2.8506271379703536</cx:pt>
          <cx:pt idx="339">5.3561863952865547</cx:pt>
          <cx:pt idx="340">2.335084646818447</cx:pt>
          <cx:pt idx="341">3.2754667540124469</cx:pt>
          <cx:pt idx="342">3.1715826197272436</cx:pt>
          <cx:pt idx="343">0</cx:pt>
          <cx:pt idx="344">0</cx:pt>
          <cx:pt idx="345">2.9806259314456041</cx:pt>
          <cx:pt idx="346">3.696857670979667</cx:pt>
          <cx:pt idx="347">3.8446751249519413</cx:pt>
          <cx:pt idx="348">0</cx:pt>
          <cx:pt idx="349">4.7236655644780345</cx:pt>
          <cx:pt idx="350">3.21853878339234</cx:pt>
          <cx:pt idx="351">4.3936731107205622</cx:pt>
          <cx:pt idx="352">4.9407114624505937</cx:pt>
          <cx:pt idx="353">0</cx:pt>
          <cx:pt idx="354">2.7654867256637168</cx:pt>
          <cx:pt idx="355">4.3122035360068995</cx:pt>
          <cx:pt idx="356">3.4340659340659339</cx:pt>
          <cx:pt idx="357">0</cx:pt>
          <cx:pt idx="358">3.3818058843422385</cx:pt>
          <cx:pt idx="359">4.2900042900042905</cx:pt>
          <cx:pt idx="360">5.0942435048395316</cx:pt>
          <cx:pt idx="361">3.4971148802238159</cx:pt>
          <cx:pt idx="362">4.0916530278232406</cx:pt>
          <cx:pt idx="363">3.0797659377887281</cx:pt>
          <cx:pt idx="364">3.1796502384737675</cx:pt>
          <cx:pt idx="365">0</cx:pt>
          <cx:pt idx="366">3.3233632436025258</cx:pt>
          <cx:pt idx="367">3.2573289902280131</cx:pt>
          <cx:pt idx="368">7.0323488045007032</cx:pt>
          <cx:pt idx="369">4.5766590389016013</cx:pt>
          <cx:pt idx="370">0</cx:pt>
          <cx:pt idx="371">4.1442188147534189</cx:pt>
          <cx:pt idx="372">3.4399724802201583</cx:pt>
          <cx:pt idx="373">10.277492291880781</cx:pt>
          <cx:pt idx="374">5.3533190578158463</cx:pt>
          <cx:pt idx="375">0</cx:pt>
          <cx:pt idx="376">3.0764497769573911</cx:pt>
          <cx:pt idx="377">3.7821482602118</cx:pt>
          <cx:pt idx="378">0</cx:pt>
          <cx:pt idx="379">3.0156815440289511</cx:pt>
          <cx:pt idx="380">0</cx:pt>
          <cx:pt idx="381">3.50938761186173</cx:pt>
          <cx:pt idx="382">4.8496605237633359</cx:pt>
          <cx:pt idx="383">3.9872408293460926</cx:pt>
          <cx:pt idx="384">3.6982248520710059</cx:pt>
          <cx:pt idx="385">4.4385264092321348</cx:pt>
          <cx:pt idx="386">3.6370249136206581</cx:pt>
          <cx:pt idx="387">3.3025099075297222</cx:pt>
          <cx:pt idx="388">2.6560424966799467</cx:pt>
          <cx:pt idx="389">3.6683785766691122</cx:pt>
          <cx:pt idx="390">3.3647375504710633</cx:pt>
          <cx:pt idx="391">3.4662045060658579</cx:pt>
          <cx:pt idx="392">2.6870885395673785</cx:pt>
          <cx:pt idx="393">0</cx:pt>
          <cx:pt idx="394">2.9726516052318668</cx:pt>
          <cx:pt idx="395">3.0381285128360931</cx:pt>
          <cx:pt idx="396">3.8468936333910366</cx:pt>
          <cx:pt idx="397">3.6199095022624439</cx:pt>
          <cx:pt idx="398">2.8876696505919721</cx:pt>
          <cx:pt idx="399">3.3852403520649963</cx:pt>
          <cx:pt idx="400">4.1313778145011364</cx:pt>
          <cx:pt idx="401">0</cx:pt>
          <cx:pt idx="402">2.9612081729345574</cx:pt>
          <cx:pt idx="403">4.0600893219650835</cx:pt>
          <cx:pt idx="404">3.6212203512583745</cx:pt>
          <cx:pt idx="405">0</cx:pt>
          <cx:pt idx="406">5.0735667174023336</cx:pt>
          <cx:pt idx="407">2.7670171555063643</cx:pt>
          <cx:pt idx="408">3.7878787878787881</cx:pt>
          <cx:pt idx="409">5.0352467270896275</cx:pt>
          <cx:pt idx="410">0</cx:pt>
          <cx:pt idx="411">2.5967281225655676</cx:pt>
          <cx:pt idx="412">0</cx:pt>
          <cx:pt idx="413">3.8520801232665636</cx:pt>
          <cx:pt idx="414">3.4423407917383817</cx:pt>
          <cx:pt idx="415">3.3489618218352315</cx:pt>
          <cx:pt idx="416">4.0225261464199518</cx:pt>
          <cx:pt idx="417">3.201536737634064</cx:pt>
          <cx:pt idx="418">2.9282576866764276</cx:pt>
          <cx:pt idx="419">2.4009603841536618</cx:pt>
          <cx:pt idx="420">5.3008216273522404</cx:pt>
          <cx:pt idx="421">4.0404040404040407</cx:pt>
          <cx:pt idx="422">2.9472443265546713</cx:pt>
          <cx:pt idx="423">3.2351989647363313</cx:pt>
          <cx:pt idx="424">3.1964200095892599</cx:pt>
          <cx:pt idx="425">3.0854674483184206</cx:pt>
          <cx:pt idx="426">2.6260504201680672</cx:pt>
          <cx:pt idx="427">3.8895371450797356</cx:pt>
          <cx:pt idx="428">13.661202185792348</cx:pt>
          <cx:pt idx="429">0</cx:pt>
          <cx:pt idx="430">3.1746031746031744</cx:pt>
          <cx:pt idx="431">4.1000410004100036</cx:pt>
          <cx:pt idx="432">6.7842605156037985</cx:pt>
          <cx:pt idx="433">2.9334115576415369</cx:pt>
          <cx:pt idx="434">3.1318509238960228</cx:pt>
          <cx:pt idx="435">2.2794620469569185</cx:pt>
          <cx:pt idx="436">0</cx:pt>
          <cx:pt idx="437">3.0125018828136767</cx:pt>
          <cx:pt idx="438">4.1382164287192218</cx:pt>
          <cx:pt idx="439">0</cx:pt>
          <cx:pt idx="440">3.1377470975839343</cx:pt>
          <cx:pt idx="441">3.2541490400260331</cx:pt>
          <cx:pt idx="442">5.8997050147492622</cx:pt>
          <cx:pt idx="443">4.562043795620438</cx:pt>
          <cx:pt idx="444">2.8058361391694726</cx:pt>
          <cx:pt idx="445">3.0759766225776688</cx:pt>
          <cx:pt idx="446">0</cx:pt>
          <cx:pt idx="447">2.9824038174768863</cx:pt>
          <cx:pt idx="448">4.4943820224719104</cx:pt>
          <cx:pt idx="449">2.9188558085230589</cx:pt>
          <cx:pt idx="450">3.8314176245210727</cx:pt>
          <cx:pt idx="451">3.9261876717707112</cx:pt>
          <cx:pt idx="452">2.3196474135931338</cx:pt>
          <cx:pt idx="453">3.7257824143070044</cx:pt>
          <cx:pt idx="454">3.4989503149055285</cx:pt>
          <cx:pt idx="455">0</cx:pt>
          <cx:pt idx="456">2.7987685418415902</cx:pt>
          <cx:pt idx="457">0</cx:pt>
          <cx:pt idx="458">2.8208744710860363</cx:pt>
          <cx:pt idx="459">2.4260067928190199</cx:pt>
          <cx:pt idx="460">4.048582995951417</cx:pt>
          <cx:pt idx="461">4.4642857142857144</cx:pt>
          <cx:pt idx="462">2.6143790849673203</cx:pt>
          <cx:pt idx="463">3.1436655139893119</cx:pt>
          <cx:pt idx="464">4.476275738585497</cx:pt>
          <cx:pt idx="465">2.2456770716370986</cx:pt>
          <cx:pt idx="466">3.3534540576794098</cx:pt>
          <cx:pt idx="467">3.2797638570022962</cx:pt>
          <cx:pt idx="468">0.032123353678123995</cx:pt>
          <cx:pt idx="469">0.043535045711797997</cx:pt>
          <cx:pt idx="470">0.029507229271171435</cx:pt>
          <cx:pt idx="471">0</cx:pt>
          <cx:pt idx="472">0.023557126030624261</cx:pt>
          <cx:pt idx="473">0.034638032559750606</cx:pt>
          <cx:pt idx="474">0.042498937526561836</cx:pt>
          <cx:pt idx="475">0.043084877208099955</cx:pt>
          <cx:pt idx="476">0.03901677721420211</cx:pt>
          <cx:pt idx="477">0.035026269702276708</cx:pt>
          <cx:pt idx="478">0.035423308537017355</cx:pt>
          <cx:pt idx="479">0.031580609505763461</cx:pt>
          <cx:pt idx="480">0.035842293906810041</cx:pt>
          <cx:pt idx="481">0.030883261272390362</cx:pt>
          <cx:pt idx="482">0.027773920288848768</cx:pt>
          <cx:pt idx="483">0.0283245999150262</cx:pt>
          <cx:pt idx="484">0</cx:pt>
          <cx:pt idx="485">0.030039050765995796</cx:pt>
          <cx:pt idx="486">0.036023054755043228</cx:pt>
          <cx:pt idx="487">0.023510050546608676</cx:pt>
          <cx:pt idx="488">0.034940600978336823</cx:pt>
          <cx:pt idx="489">0.026709401709401712</cx:pt>
          <cx:pt idx="490">0.037735849056603772</cx:pt>
          <cx:pt idx="491">0.038624951718810349</cx:pt>
          <cx:pt idx="492">0.028081999438360011</cx:pt>
          <cx:pt idx="493">0.035971223021582732</cx:pt>
          <cx:pt idx="494">0.039331366764995081</cx:pt>
          <cx:pt idx="495">0.033300033300033297</cx:pt>
          <cx:pt idx="496">0.030093289196509183</cx:pt>
          <cx:pt idx="497">0.03117206982543641</cx:pt>
          <cx:pt idx="498">0</cx:pt>
          <cx:pt idx="499">0.035971223021582732</cx:pt>
          <cx:pt idx="500">0</cx:pt>
          <cx:pt idx="501">0.029726516052318668</cx:pt>
          <cx:pt idx="502">0.032393909944930355</cx:pt>
          <cx:pt idx="503">0.037678975131876416</cx:pt>
          <cx:pt idx="504">0.036982248520710061</cx:pt>
          <cx:pt idx="505">0.031181789834736514</cx:pt>
          <cx:pt idx="506">0.034806822137138878</cx:pt>
          <cx:pt idx="507">0</cx:pt>
          <cx:pt idx="508">0.025779840164990978</cx:pt>
          <cx:pt idx="509">0.024055809477988934</cx:pt>
          <cx:pt idx="510">0.024740227610094014</cx:pt>
          <cx:pt idx="511">0.030609121518212427</cx:pt>
          <cx:pt idx="512">0.044863167339614179</cx:pt>
          <cx:pt idx="513">0.035790980672870433</cx:pt>
          <cx:pt idx="514">0.059772863120143453</cx:pt>
          <cx:pt idx="515">0</cx:pt>
          <cx:pt idx="516">0.037243947858472994</cx:pt>
          <cx:pt idx="517">0.036094567767550989</cx:pt>
          <cx:pt idx="518">0.03558085749866572</cx:pt>
          <cx:pt idx="519">0.03543586109142452</cx:pt>
          <cx:pt idx="520">0.028559188919034698</cx:pt>
          <cx:pt idx="521">0.069060773480662987</cx:pt>
          <cx:pt idx="522">0.037467216185837392</cx:pt>
          <cx:pt idx="523">0.079113924050632903</cx:pt>
          <cx:pt idx="524">0.037425149700598806</cx:pt>
          <cx:pt idx="525">0.027578599007170437</cx:pt>
          <cx:pt idx="526">0.033355570380253503</cx:pt>
          <cx:pt idx="527">0.05112474437627812</cx:pt>
          <cx:pt idx="528">0.046554934823091247</cx:pt>
          <cx:pt idx="529">0.035335689045936397</cx:pt>
          <cx:pt idx="530">0.071813285457809697</cx:pt>
          <cx:pt idx="531">0.038138825324180017</cx:pt>
          <cx:pt idx="532">0.037285607755406409</cx:pt>
          <cx:pt idx="533">0.049079754601226995</cx:pt>
          <cx:pt idx="534">0.048923679060665359</cx:pt>
          <cx:pt idx="535">0.058275058275058272</cx:pt>
          <cx:pt idx="536">0.035958288385472853</cx:pt>
          <cx:pt idx="537">0.030450669914738122</cx:pt>
          <cx:pt idx="538">0.038933229511387973</cx:pt>
          <cx:pt idx="539">0.039541320680110716</cx:pt>
          <cx:pt idx="540">0.026263952724885093</cx:pt>
          <cx:pt idx="541">0.020828993959591754</cx:pt>
          <cx:pt idx="542">0.031877590054191905</cx:pt>
          <cx:pt idx="543">0.03215434083601286</cx:pt>
          <cx:pt idx="544">0.023430178069353328</cx:pt>
          <cx:pt idx="545">0.047460844803037493</cx:pt>
          <cx:pt idx="546">0.029197080291970802</cx:pt>
          <cx:pt idx="547">0.034578146611341627</cx:pt>
          <cx:pt idx="548">0.040683482506102528</cx:pt>
          <cx:pt idx="549">0.040241448692152917</cx:pt>
          <cx:pt idx="550">0.037320395596193316</cx:pt>
          <cx:pt idx="551">0.048685491723466409</cx:pt>
          <cx:pt idx="552">0.021114864864864864</cx:pt>
          <cx:pt idx="553">0.033288948069241014</cx:pt>
          <cx:pt idx="554">0.029278290147855365</cx:pt>
          <cx:pt idx="555">0.044375416019525181</cx:pt>
          <cx:pt idx="556">0.025866528711846873</cx:pt>
          <cx:pt idx="557">0.030102347983142687</cx:pt>
          <cx:pt idx="558">0.034399724802201583</cx:pt>
          <cx:pt idx="559">0.037721614485099961</cx:pt>
          <cx:pt idx="560">0.043402777777777776</cx:pt>
          <cx:pt idx="561">0.02529724260055654</cx:pt>
          <cx:pt idx="562">0.029824038174768863</cx:pt>
          <cx:pt idx="563">0.028682059371862897</cx:pt>
          <cx:pt idx="564">0.044722719141323794</cx:pt>
          <cx:pt idx="565">0.030280090840272521</cx:pt>
          <cx:pt idx="566">0.033178500331785002</cx:pt>
          <cx:pt idx="567">0.036127167630057806</cx:pt>
          <cx:pt idx="568">0.030097817908201655</cx:pt>
          <cx:pt idx="569">0.038372985418265546</cx:pt>
          <cx:pt idx="570">0.034482758620689655</cx:pt>
          <cx:pt idx="571">0.029890898221491557</cx:pt>
          <cx:pt idx="572">0.032992411745298586</cx:pt>
          <cx:pt idx="573">0.036503011498448625</cx:pt>
          <cx:pt idx="574">0.030731407498463429</cx:pt>
          <cx:pt idx="575">0.037271710771524413</cx:pt>
          <cx:pt idx="576">0.034602076124567477</cx:pt>
          <cx:pt idx="577">0.030376670716889428</cx:pt>
          <cx:pt idx="578">0.026986911347996221</cx:pt>
          <cx:pt idx="579">0.020529665366454525</cx:pt>
          <cx:pt idx="580">0.019286403085824494</cx:pt>
          <cx:pt idx="581">0.021949078138718173</cx:pt>
          <cx:pt idx="582">0.03130380341211457</cx:pt>
          <cx:pt idx="583">0.050238633509168545</cx:pt>
          <cx:pt idx="584">0.044365572315882874</cx:pt>
          <cx:pt idx="585">0.022099447513812154</cx:pt>
          <cx:pt idx="586">0.022512381809995496</cx:pt>
          <cx:pt idx="587">0.021781746896101069</cx:pt>
          <cx:pt idx="588">0.018982536066818528</cx:pt>
          <cx:pt idx="589">0.023912003825920611</cx:pt>
          <cx:pt idx="590">0.025310048089091371</cx:pt>
          <cx:pt idx="591">0.11160714285714285</cx:pt>
          <cx:pt idx="592">0.013766519823788546</cx:pt>
          <cx:pt idx="593">0.016258840744654904</cx:pt>
          <cx:pt idx="594">0.025274864147605207</cx:pt>
          <cx:pt idx="595">0.014655235582911996</cx:pt>
          <cx:pt idx="596">0.019506485906563932</cx:pt>
          <cx:pt idx="597">0.020074274816822245</cx:pt>
          <cx:pt idx="598">0.012934937265554261</cx:pt>
          <cx:pt idx="599">0.016672224074691565</cx:pt>
          <cx:pt idx="600">0.015825288811520812</cx:pt>
          <cx:pt idx="601">0.018195050946142648</cx:pt>
          <cx:pt idx="602">0.015524334394162849</cx:pt>
          <cx:pt idx="603">0.024473813020068527</cx:pt>
          <cx:pt idx="604">0.013164823591363877</cx:pt>
          <cx:pt idx="605">0.18939393939393939</cx:pt>
          <cx:pt idx="606">0.022993791676247412</cx:pt>
          <cx:pt idx="607">0.022401433691756272</cx:pt>
          <cx:pt idx="608">0.018539117538005193</cx:pt>
          <cx:pt idx="609">0.023004370830457789</cx:pt>
          <cx:pt idx="610">0.016056518946692355</cx:pt>
          <cx:pt idx="611">0.016173378618793467</cx:pt>
          <cx:pt idx="612">0.014718869590815425</cx:pt>
          <cx:pt idx="613">0.016429803663846217</cx:pt>
          <cx:pt idx="614">0.017452006980802792</cx:pt>
          <cx:pt idx="615">0.2040816326530612</cx:pt>
          <cx:pt idx="616">0.015006002400960384</cx:pt>
          <cx:pt idx="617">0.02876042565429968</cx:pt>
          <cx:pt idx="618">0.02030456852791878</cx:pt>
          <cx:pt idx="619">0.042087542087542083</cx:pt>
          <cx:pt idx="620">0.018311664530305805</cx:pt>
          <cx:pt idx="621">0.02391772303276728</cx:pt>
          <cx:pt idx="622">0.03274394237066143</cx:pt>
          <cx:pt idx="623">0.017537706068046298</cx:pt>
          <cx:pt idx="624">0.021367521367521368</cx:pt>
          <cx:pt idx="625">0.015571473061351605</cx:pt>
          <cx:pt idx="626">0.022060445621001547</cx:pt>
          <cx:pt idx="627">0.034530386740331494</cx:pt>
          <cx:pt idx="628">0.021190930281839375</cx:pt>
          <cx:pt idx="629">0.020337604230221681</cx:pt>
          <cx:pt idx="630">0.019527436047646944</cx:pt>
          <cx:pt idx="631">0.0351000351000351</cx:pt>
          <cx:pt idx="632">0.014878738282993603</cx:pt>
          <cx:pt idx="633">0.022301516503122211</cx:pt>
          <cx:pt idx="634">0.018279864729001005</cx:pt>
          <cx:pt idx="635">0.018200018200018198</cx:pt>
          <cx:pt idx="636">0.015693659761456372</cx:pt>
          <cx:pt idx="637">0.01791472590469366</cx:pt>
          <cx:pt idx="638">0.01626280696048138</cx:pt>
          <cx:pt idx="639">0.015410695022345508</cx:pt>
          <cx:pt idx="640">0.016926201760324982</cx:pt>
          <cx:pt idx="641">0.017323516673884799</cx:pt>
          <cx:pt idx="642">0.017691287041132243</cx:pt>
          <cx:pt idx="643">0.017448961786773687</cx:pt>
          <cx:pt idx="644">0.020631318341242006</cx:pt>
          <cx:pt idx="645">0.016818028927009756</cx:pt>
          <cx:pt idx="646">0.016463615409944024</cx:pt>
          <cx:pt idx="647">0.017522340984755563</cx:pt>
          <cx:pt idx="648">0.036370249136206581</cx:pt>
          <cx:pt idx="649">0.029082448742184092</cx:pt>
          <cx:pt idx="650">0.022578460149017838</cx:pt>
          <cx:pt idx="651">0.016458196181698487</cx:pt>
          <cx:pt idx="652">0.015394088669950741</cx:pt>
          <cx:pt idx="653">0.02138122728244601</cx:pt>
          <cx:pt idx="654">0.066028392208649728</cx:pt>
          <cx:pt idx="655">0.013787398317937405</cx:pt>
          <cx:pt idx="656">0.025316455696202531</cx:pt>
          <cx:pt idx="657">0.041823504809703052</cx:pt>
          <cx:pt idx="658">0.022650056625141565</cx:pt>
          <cx:pt idx="659">0.016739203213927016</cx:pt>
          <cx:pt idx="660">0.026563952716164164</cx:pt>
          <cx:pt idx="661">0</cx:pt>
          <cx:pt idx="662">0.03447087211306446</cx:pt>
          <cx:pt idx="663">0.038175224279442643</cx:pt>
          <cx:pt idx="664">0.022175407473112318</cx:pt>
          <cx:pt idx="665">0</cx:pt>
          <cx:pt idx="666">0.025227043390514632</cx:pt>
          <cx:pt idx="667">0.025710245532844837</cx:pt>
          <cx:pt idx="668">0.027001485081679495</cx:pt>
          <cx:pt idx="669">0</cx:pt>
          <cx:pt idx="670">0.032520325203252036</cx:pt>
          <cx:pt idx="671">0.026656004264960682</cx:pt>
          <cx:pt idx="672">0.026288117770767613</cx:pt>
          <cx:pt idx="673">0.023733238400379733</cx:pt>
          <cx:pt idx="674">0.030102347983142687</cx:pt>
          <cx:pt idx="675">0.01907668828691339</cx:pt>
          <cx:pt idx="676">0</cx:pt>
          <cx:pt idx="677">0.03004807692307692</cx:pt>
          <cx:pt idx="678">0.029124799767001601</cx:pt>
          <cx:pt idx="679">0.04483299708585519</cx:pt>
          <cx:pt idx="680">0.023562676720075403</cx:pt>
          <cx:pt idx="681">0.033670033670033669</cx:pt>
          <cx:pt idx="682">0</cx:pt>
          <cx:pt idx="683">0.034352456200618345</cx:pt>
          <cx:pt idx="684">0.032499187520311994</cx:pt>
          <cx:pt idx="685">0</cx:pt>
          <cx:pt idx="686">0.032948929159802305</cx:pt>
          <cx:pt idx="687">0.026939655172413795</cx:pt>
          <cx:pt idx="688">0.023803856224708403</cx:pt>
          <cx:pt idx="689">0.022416498542927595</cx:pt>
          <cx:pt idx="690">0.036264732547597461</cx:pt>
          <cx:pt idx="691">0.024679170779861793</cx:pt>
          <cx:pt idx="692">0.025173064820641911</cx:pt>
          <cx:pt idx="693">0.029664787896766538</cx:pt>
          <cx:pt idx="694">0.029577048210588583</cx:pt>
          <cx:pt idx="695">0.029726516052318668</cx:pt>
          <cx:pt idx="696">0.031284217112466761</cx:pt>
          <cx:pt idx="697">0.030921459492888062</cx:pt>
          <cx:pt idx="698">0</cx:pt>
          <cx:pt idx="699">0.029846291598268914</cx:pt>
          <cx:pt idx="700">0.023546032493524841</cx:pt>
          <cx:pt idx="701">0.023803856224708403</cx:pt>
          <cx:pt idx="702">0.021431633090441493</cx:pt>
          <cx:pt idx="703">0.023668639053254437</cx:pt>
          <cx:pt idx="704">0.021753317380900587</cx:pt>
          <cx:pt idx="705">0</cx:pt>
          <cx:pt idx="706">0.020491803278688527</cx:pt>
          <cx:pt idx="707">0.025157232704402517</cx:pt>
          <cx:pt idx="708">0.023207240659085634</cx:pt>
          <cx:pt idx="709">0.023758612497030172</cx:pt>
          <cx:pt idx="710">0</cx:pt>
          <cx:pt idx="711">0.027624309392265192</cx:pt>
          <cx:pt idx="712">0</cx:pt>
          <cx:pt idx="713">0.025371051630090069</cx:pt>
          <cx:pt idx="714">0.025271670457417236</cx:pt>
          <cx:pt idx="715">0.030070666065253344</cx:pt>
          <cx:pt idx="716">0.024189646831156264</cx:pt>
          <cx:pt idx="717">0.031017369727047144</cx:pt>
          <cx:pt idx="718">0.028272547356516825</cx:pt>
          <cx:pt idx="719">0.029256875365710942</cx:pt>
          <cx:pt idx="720">0.034650034650034647</cx:pt>
          <cx:pt idx="721">0.031964200095892598</cx:pt>
          <cx:pt idx="722">0.016425755584756899</cx:pt>
          <cx:pt idx="723">0.022421524663677129</cx:pt>
          <cx:pt idx="724">0</cx:pt>
          <cx:pt idx="725">0.032092426187419767</cx:pt>
          <cx:pt idx="726">0</cx:pt>
          <cx:pt idx="727">0.023118714599468269</cx:pt>
          <cx:pt idx="728">0.03473428273706148</cx:pt>
          <cx:pt idx="729">0.044130626654898503</cx:pt>
          <cx:pt idx="730">0</cx:pt>
          <cx:pt idx="731">0.050684237202230108</cx:pt>
          <cx:pt idx="732">0.020815986677768527</cx:pt>
          <cx:pt idx="733">0.024925224327018946</cx:pt>
          <cx:pt idx="734">0.031796502384737677</cx:pt>
          <cx:pt idx="735">0.044326241134751775</cx:pt>
          <cx:pt idx="736">0.021132713440405747</cx:pt>
          <cx:pt idx="737">0.043744531933508315</cx:pt>
          <cx:pt idx="738">0</cx:pt>
          <cx:pt idx="739">0.026021337496747333</cx:pt>
          <cx:pt idx="740">0.031857279388340237</cx:pt>
          <cx:pt idx="741">0</cx:pt>
          <cx:pt idx="742">0.025432349949135302</cx:pt>
          <cx:pt idx="743">0</cx:pt>
          <cx:pt idx="744">0.040494027130998179</cx:pt>
          <cx:pt idx="745">0.023837902264600714</cx:pt>
          <cx:pt idx="746">0.023674242424242424</cx:pt>
          <cx:pt idx="747">0.026021337496747333</cx:pt>
          <cx:pt idx="748">0.028336639274582034</cx:pt>
          <cx:pt idx="749">0</cx:pt>
          <cx:pt idx="750">0.030892801977139329</cx:pt>
          <cx:pt idx="751">0.033090668431502317</cx:pt>
          <cx:pt idx="752">0.046838407494145196</cx:pt>
          <cx:pt idx="753">0.036509675063891932</cx:pt>
          <cx:pt idx="754">0.034770514603616132</cx:pt>
          <cx:pt idx="755">0.025647601949217745</cx:pt>
          <cx:pt idx="756">0.041339396444811903</cx:pt>
          <cx:pt idx="757">0.03926187671770711</cx:pt>
          <cx:pt idx="758">0.061957868649318459</cx:pt>
          <cx:pt idx="759">0.02772387025228722</cx:pt>
          <cx:pt idx="760">0.018445079774970025</cx:pt>
          <cx:pt idx="761">0.029904306220095697</cx:pt>
          <cx:pt idx="762">0</cx:pt>
          <cx:pt idx="763">0.030385900941962932</cx:pt>
          <cx:pt idx="764">0.038248231019315355</cx:pt>
        </cx:lvl>
      </cx:numDim>
    </cx:data>
    <cx:data id="2">
      <cx:numDim type="val">
        <cx:f>'Figure 2.7.1. Data'!$C$2:$C$469</cx:f>
        <cx:lvl ptCount="468" formatCode="0.00">
          <cx:pt idx="0">6.8823124569855469</cx:pt>
          <cx:pt idx="1">6.0313630880579021</cx:pt>
          <cx:pt idx="2">11.025358324145534</cx:pt>
          <cx:pt idx="3">8.7680841736080684</cx:pt>
          <cx:pt idx="4">12.578616352201259</cx:pt>
          <cx:pt idx="5">8.3752093802345069</cx:pt>
          <cx:pt idx="6">5.7208237986270021</cx:pt>
          <cx:pt idx="7">8.2987551867219906</cx:pt>
          <cx:pt idx="8">6.5146579804560263</cx:pt>
          <cx:pt idx="9">0</cx:pt>
          <cx:pt idx="10">7.9051383399209492</cx:pt>
          <cx:pt idx="11">10.615711252653929</cx:pt>
          <cx:pt idx="12">11.600928074245941</cx:pt>
          <cx:pt idx="13">14.306151645207438</cx:pt>
          <cx:pt idx="14">2.6766595289079231</cx:pt>
          <cx:pt idx="15">7.6161462300076161</cx:pt>
          <cx:pt idx="16">8.745080891998251</cx:pt>
          <cx:pt idx="17">11.111111111111111</cx:pt>
          <cx:pt idx="18">11.695906432748536</cx:pt>
          <cx:pt idx="19">5.3333333333333339</cx:pt>
          <cx:pt idx="20">8.3194675540765406</cx:pt>
          <cx:pt idx="21">8.3612040133779271</cx:pt>
          <cx:pt idx="22">12.445550715619166</cx:pt>
          <cx:pt idx="23">7.9872204472843444</cx:pt>
          <cx:pt idx="24">15.408320493066254</cx:pt>
          <cx:pt idx="25">12.360939431396787</cx:pt>
          <cx:pt idx="26">9.115770282588878</cx:pt>
          <cx:pt idx="27">8.4674005080440296</cx:pt>
          <cx:pt idx="28">13.513513513513512</cx:pt>
          <cx:pt idx="29">13.550135501355015</cx:pt>
          <cx:pt idx="30">12.1654501216545</cx:pt>
          <cx:pt idx="31">5.9154096421177167</cx:pt>
          <cx:pt idx="32">12.594458438287154</cx:pt>
          <cx:pt idx="33">11.547344110854503</cx:pt>
          <cx:pt idx="34">14.409221902017292</cx:pt>
          <cx:pt idx="35">11.737089201877934</cx:pt>
          <cx:pt idx="36">6.0386473429951693</cx:pt>
          <cx:pt idx="37">12.65022137887413</cx:pt>
          <cx:pt idx="38">13.614703880190607</cx:pt>
          <cx:pt idx="39">7.8988941548183256</cx:pt>
          <cx:pt idx="40">5.4495912806539506</cx:pt>
          <cx:pt idx="41">8.1037277147487838</cx:pt>
          <cx:pt idx="42">12.771392081736909</cx:pt>
          <cx:pt idx="43">4.6168051708217908</cx:pt>
          <cx:pt idx="44">13.477088948787062</cx:pt>
          <cx:pt idx="45">12.642225031605561</cx:pt>
          <cx:pt idx="46">5.2700922266139658</cx:pt>
          <cx:pt idx="47">7.0696359137504423</cx:pt>
          <cx:pt idx="48">9.2807424593967518</cx:pt>
          <cx:pt idx="49">7.1633237822349569</cx:pt>
          <cx:pt idx="50">4.79156684235745</cx:pt>
          <cx:pt idx="51">7.6277650648360034</cx:pt>
          <cx:pt idx="52">7.4850299401197615</cx:pt>
          <cx:pt idx="53">14.556040756914118</cx:pt>
          <cx:pt idx="54">8.7719298245614024</cx:pt>
          <cx:pt idx="55">215.05376344086019</cx:pt>
          <cx:pt idx="56">10.330578512396695</cx:pt>
          <cx:pt idx="57">7.8926598263614842</cx:pt>
          <cx:pt idx="58">8.1900081900081894</cx:pt>
          <cx:pt idx="59">14.673514306676449</cx:pt>
          <cx:pt idx="60">95.238095238095227</cx:pt>
          <cx:pt idx="61">5.8445353594389244</cx:pt>
          <cx:pt idx="62">9.8765432098765427</cx:pt>
          <cx:pt idx="63">4.6992481203007515</cx:pt>
          <cx:pt idx="64">18.148820326678766</cx:pt>
          <cx:pt idx="65">7.0052539404553418</cx:pt>
          <cx:pt idx="66">10.395010395010395</cx:pt>
          <cx:pt idx="67">7.1275837491090526</cx:pt>
          <cx:pt idx="68">4.3898156277436344</cx:pt>
          <cx:pt idx="69">6.5231572080887146</cx:pt>
          <cx:pt idx="70">4.2936882782310004</cx:pt>
          <cx:pt idx="71">7.6161462300076161</cx:pt>
          <cx:pt idx="72">7.8003120124804992</cx:pt>
          <cx:pt idx="73">11.750881316098708</cx:pt>
          <cx:pt idx="74">18.761726078799249</cx:pt>
          <cx:pt idx="75">14.265335235378032</cx:pt>
          <cx:pt idx="76">7.6132470498667688</cx:pt>
          <cx:pt idx="77">12.121212121212121</cx:pt>
          <cx:pt idx="78">4.3252595155709344</cx:pt>
          <cx:pt idx="79">12.210012210012211</cx:pt>
          <cx:pt idx="80">7.8431372549019605</cx:pt>
          <cx:pt idx="81">4.6533271288971623</cx:pt>
          <cx:pt idx="82">10.030090270812437</cx:pt>
          <cx:pt idx="83">9.1701054562127471</cx:pt>
          <cx:pt idx="84">47.393364928909953</cx:pt>
          <cx:pt idx="85">3.1877590054191907</cx:pt>
          <cx:pt idx="86">5.0994390617032126</cx:pt>
          <cx:pt idx="87">9.9601593625498008</cx:pt>
          <cx:pt idx="88">18.399264029438825</cx:pt>
          <cx:pt idx="89">0</cx:pt>
          <cx:pt idx="90">3.2992411745298584</cx:pt>
          <cx:pt idx="91">11.148272017837234</cx:pt>
          <cx:pt idx="92">28.818443804034583</cx:pt>
          <cx:pt idx="93">9.9700897308075778</cx:pt>
          <cx:pt idx="94">5.3163211057947901</cx:pt>
          <cx:pt idx="95">2.0885547201336676</cx:pt>
          <cx:pt idx="96">16.556291390728479</cx:pt>
          <cx:pt idx="97">7.2072072072072073</cx:pt>
          <cx:pt idx="98">9.7276264591439698</cx:pt>
          <cx:pt idx="99">15.479876160990713</cx:pt>
          <cx:pt idx="100">0</cx:pt>
          <cx:pt idx="101">9.8619329388560146</cx:pt>
          <cx:pt idx="102">25.806451612903224</cx:pt>
          <cx:pt idx="103">9.6899224806201545</cx:pt>
          <cx:pt idx="104">5.4347826086956523</cx:pt>
          <cx:pt idx="105">8.5287846481876333</cx:pt>
          <cx:pt idx="106">12.360939431396787</cx:pt>
          <cx:pt idx="107">8.0096115338406086</cx:pt>
          <cx:pt idx="108">4.3898156277436344</cx:pt>
          <cx:pt idx="109">16.129032258064516</cx:pt>
          <cx:pt idx="110">7.7429345722028655</cx:pt>
          <cx:pt idx="111">8.5324232081911262</cx:pt>
          <cx:pt idx="112">6.4745872450631268</cx:pt>
          <cx:pt idx="113">17.921146953405017</cx:pt>
          <cx:pt idx="114">9.3370681605975712</cx:pt>
          <cx:pt idx="115">10.224948875255624</cx:pt>
          <cx:pt idx="116">7.7429345722028655</cx:pt>
          <cx:pt idx="117">4.3516100957354222</cx:pt>
          <cx:pt idx="118">6.8212824010914055</cx:pt>
          <cx:pt idx="119">14.792899408284024</cx:pt>
          <cx:pt idx="120">14.04494382022472</cx:pt>
          <cx:pt idx="121">15.96169193934557</cx:pt>
          <cx:pt idx="122">3.6010082823190492</cx:pt>
          <cx:pt idx="123">9.7608589555880911</cx:pt>
          <cx:pt idx="124">12.012012012012013</cx:pt>
          <cx:pt idx="125">4.5207956600361667</cx:pt>
          <cx:pt idx="126">8.3647009619406099</cx:pt>
          <cx:pt idx="127">7.1994240460763139</cx:pt>
          <cx:pt idx="128">16.863406408094438</cx:pt>
          <cx:pt idx="129">10.515247108307046</cx:pt>
          <cx:pt idx="130">9.8863074641621349</cx:pt>
          <cx:pt idx="131">17.699115044247787</cx:pt>
          <cx:pt idx="132">8.2440230832646328</cx:pt>
          <cx:pt idx="133">6.2344139650872821</cx:pt>
          <cx:pt idx="134">7.7911959485781059</cx:pt>
          <cx:pt idx="135">8.3892617449664435</cx:pt>
          <cx:pt idx="136">8.6617583369423983</cx:pt>
          <cx:pt idx="137">6.3856960408684547</cx:pt>
          <cx:pt idx="138">7.6248570339306143</cx:pt>
          <cx:pt idx="139">0</cx:pt>
          <cx:pt idx="140">5.4436581382689164</cx:pt>
          <cx:pt idx="141">8.3998320033599327</cx:pt>
          <cx:pt idx="142">9.033423667570009</cx:pt>
          <cx:pt idx="143">9.2421441774491679</cx:pt>
          <cx:pt idx="144">8.1234768480909825</cx:pt>
          <cx:pt idx="145">8.1566068515497552</cx:pt>
          <cx:pt idx="146">15.797788309636651</cx:pt>
          <cx:pt idx="147">13.351134846461948</cx:pt>
          <cx:pt idx="148">9.0744101633393832</cx:pt>
          <cx:pt idx="149">12.437810945273634</cx:pt>
          <cx:pt idx="150">8.9166295140436915</cx:pt>
          <cx:pt idx="151">9.8231827111984291</cx:pt>
          <cx:pt idx="152">12.026458208057727</cx:pt>
          <cx:pt idx="153">12.820512820512823</cx:pt>
          <cx:pt idx="154">18.761726078799249</cx:pt>
          <cx:pt idx="155">25.70694087403599</cx:pt>
          <cx:pt idx="156">9.4607379375591307</cx:pt>
          <cx:pt idx="157">12.247397428046542</cx:pt>
          <cx:pt idx="158">14.015416958654519</cx:pt>
          <cx:pt idx="159">5.7405281285878296</cx:pt>
          <cx:pt idx="160">4.048582995951417</cx:pt>
          <cx:pt idx="161">6.7590402162892875</cx:pt>
          <cx:pt idx="162">3.8395085429065077</cx:pt>
          <cx:pt idx="163">11.350737797956867</cx:pt>
          <cx:pt idx="164">11.235955056179774</cx:pt>
          <cx:pt idx="165">4.6317739694302915</cx:pt>
          <cx:pt idx="166">20.533880903490758</cx:pt>
          <cx:pt idx="167">5.660911406736485</cx:pt>
          <cx:pt idx="168">11.976047904191617</cx:pt>
          <cx:pt idx="169">10.626992561105206</cx:pt>
          <cx:pt idx="170">8.2576383154417847</cx:pt>
          <cx:pt idx="171">15.625</cx:pt>
          <cx:pt idx="172">5.7954216169226314</cx:pt>
          <cx:pt idx="173">4.7505938242280283</cx:pt>
          <cx:pt idx="174">11.723329425556859</cx:pt>
          <cx:pt idx="175">9.7181729834791071</cx:pt>
          <cx:pt idx="176">15.661707126076744</cx:pt>
          <cx:pt idx="177">2.9873039581777445</cx:pt>
          <cx:pt idx="178">4.1502386387217269</cx:pt>
          <cx:pt idx="179">3.7481259370314843</cx:pt>
          <cx:pt idx="180">11.933174224343675</cx:pt>
          <cx:pt idx="181">4.7014574518100618</cx:pt>
          <cx:pt idx="182">3.5100035100035099</cx:pt>
          <cx:pt idx="183">2.3234200743494426</cx:pt>
          <cx:pt idx="184">8.1632653061224492</cx:pt>
          <cx:pt idx="185">12.87001287001287</cx:pt>
          <cx:pt idx="186">6.1349693251533743</cx:pt>
          <cx:pt idx="187">7.1813285457809695</cx:pt>
          <cx:pt idx="188">5.5881531153953619</cx:pt>
          <cx:pt idx="189">6.5402223675604967</cx:pt>
          <cx:pt idx="190">3.9339103068450036</cx:pt>
          <cx:pt idx="191">10.706638115631693</cx:pt>
          <cx:pt idx="192">8.0906148867313927</cx:pt>
          <cx:pt idx="193">3.3167495854063018</cx:pt>
          <cx:pt idx="194">6.4350064350064349</cx:pt>
          <cx:pt idx="195">3.0395136778115504</cx:pt>
          <cx:pt idx="196">0</cx:pt>
          <cx:pt idx="197">6.0734892195566355</cx:pt>
          <cx:pt idx="198">3.6140224069389228</cx:pt>
          <cx:pt idx="199">6.1804697156983934</cx:pt>
          <cx:pt idx="200">8.4602368866328259</cx:pt>
          <cx:pt idx="201">4.1928721174004187</cx:pt>
          <cx:pt idx="202">4.0799673602611177</cx:pt>
          <cx:pt idx="203">6.6688896298766256</cx:pt>
          <cx:pt idx="204">5.0761421319796955</cx:pt>
          <cx:pt idx="205">4.9043648847474248</cx:pt>
          <cx:pt idx="206">6.0350030175015084</cx:pt>
          <cx:pt idx="207">8.7796312554872689</cx:pt>
          <cx:pt idx="208">4.6425255338904368</cx:pt>
          <cx:pt idx="209">7.9522862823061633</cx:pt>
          <cx:pt idx="210">7.0821529745042495</cx:pt>
          <cx:pt idx="211">10.183299389002036</cx:pt>
          <cx:pt idx="212">7.5614366729678641</cx:pt>
          <cx:pt idx="213">4.574565416285453</cx:pt>
          <cx:pt idx="214">10.1010101010101</cx:pt>
          <cx:pt idx="215">5.3533190578158463</cx:pt>
          <cx:pt idx="216">3.8468936333910366</cx:pt>
          <cx:pt idx="217">6.5876152832674579</cx:pt>
          <cx:pt idx="218">4.1322314049586781</cx:pt>
          <cx:pt idx="219">3.3400133600534399</cx:pt>
          <cx:pt idx="220">9.0661831368993653</cx:pt>
          <cx:pt idx="221">4.9431537320810675</cx:pt>
          <cx:pt idx="222">5.0556117290192111</cx:pt>
          <cx:pt idx="223">2.970444081390168</cx:pt>
          <cx:pt idx="224">8.8456435205661208</cx:pt>
          <cx:pt idx="225">7.3099415204678362</cx:pt>
          <cx:pt idx="226">6.4850843060959802</cx:pt>
          <cx:pt idx="227">5.6673278549164072</cx:pt>
          <cx:pt idx="228">5.4318305268875617</cx:pt>
          <cx:pt idx="229">6.022282445046673</cx:pt>
          <cx:pt idx="230">3.6576444769568397</cx:pt>
          <cx:pt idx="231">4.4984255510571298</cx:pt>
          <cx:pt idx="232">7.1530758226037188</cx:pt>
          <cx:pt idx="233">7.0077084793272597</cx:pt>
          <cx:pt idx="234">8.8495575221238933</cx:pt>
          <cx:pt idx="235">6.2480474851608871</cx:pt>
          <cx:pt idx="236">0</cx:pt>
          <cx:pt idx="237">4.574565416285453</cx:pt>
          <cx:pt idx="238">8.2884376295068378</cx:pt>
          <cx:pt idx="239">6.0661207158022448</cx:pt>
          <cx:pt idx="240">5.4229934924078087</cx:pt>
          <cx:pt idx="241">4.6882325363338024</cx:pt>
          <cx:pt idx="242">7.4101519081141172</cx:pt>
          <cx:pt idx="243">4.7080979284369118</cx:pt>
          <cx:pt idx="244">3.536067892503536</cx:pt>
          <cx:pt idx="245">6.9348127600554781</cx:pt>
          <cx:pt idx="246">4.2900042900042905</cx:pt>
          <cx:pt idx="247">5.2854122621564477</cx:pt>
          <cx:pt idx="248">4.6718056528848395</cx:pt>
          <cx:pt idx="249">3.4867503486750349</cx:pt>
          <cx:pt idx="250">4.048582995951417</cx:pt>
          <cx:pt idx="251">5.8513750731421883</cx:pt>
          <cx:pt idx="252">7.1530758226037188</cx:pt>
          <cx:pt idx="253">11.135857461024498</cx:pt>
          <cx:pt idx="254">8.8183421516754841</cx:pt>
          <cx:pt idx="255">3.0450669914738122</cx:pt>
          <cx:pt idx="256">2.9859659599880559</cx:pt>
          <cx:pt idx="257">9.5011876484560567</cx:pt>
          <cx:pt idx="258">4.1186161449752881</cx:pt>
          <cx:pt idx="259">8.7032201914708445</cx:pt>
          <cx:pt idx="260">117.64705882352942</cx:pt>
          <cx:pt idx="261">2.6574541589157583</cx:pt>
          <cx:pt idx="262">9.3327111525898268</cx:pt>
          <cx:pt idx="263">2.9455081001472752</cx:pt>
          <cx:pt idx="264">9.4876660341555983</cx:pt>
          <cx:pt idx="265">6.8775790921595608</cx:pt>
          <cx:pt idx="266">1.7924359204158451</cx:pt>
          <cx:pt idx="267">2.9550827423167845</cx:pt>
          <cx:pt idx="268">5.4054054054054053</cx:pt>
          <cx:pt idx="269">3.0959752321981426</cx:pt>
          <cx:pt idx="270">12.523481527864746</cx:pt>
          <cx:pt idx="271">6.6181336863004629</cx:pt>
          <cx:pt idx="272">2.4148756339048538</cx:pt>
          <cx:pt idx="273">4.4883303411131061</cx:pt>
          <cx:pt idx="274">3.9619651347068152</cx:pt>
          <cx:pt idx="275">10.1010101010101</cx:pt>
          <cx:pt idx="276">4.2517006802721085</cx:pt>
          <cx:pt idx="277">2.2177866489243732</cx:pt>
          <cx:pt idx="278">11.641443538998836</cx:pt>
          <cx:pt idx="279">7.727975270479134</cx:pt>
          <cx:pt idx="280">6.7430883344571813</cx:pt>
          <cx:pt idx="281">3.3046926635822862</cx:pt>
          <cx:pt idx="282">2.7517886626307098</cx:pt>
          <cx:pt idx="283">2.3359028264424198</cx:pt>
          <cx:pt idx="284">8.7950747581354438</cx:pt>
          <cx:pt idx="285">16.077170418006432</cx:pt>
          <cx:pt idx="286">3.2647730982696701</cx:pt>
          <cx:pt idx="287">4.0176777822418641</cx:pt>
          <cx:pt idx="288">3.7202380952380953</cx:pt>
          <cx:pt idx="289">2.8563267637817766</cx:pt>
          <cx:pt idx="290">5.3333333333333339</cx:pt>
          <cx:pt idx="291">10.626992561105206</cx:pt>
          <cx:pt idx="292">259.74025974025972</cx:pt>
          <cx:pt idx="293">10.834236186348862</cx:pt>
          <cx:pt idx="294">2.1285653469561518</cx:pt>
          <cx:pt idx="295">4.0716612377850163</cx:pt>
          <cx:pt idx="296">156.25</cx:pt>
          <cx:pt idx="297">3.5746201966041107</cx:pt>
          <cx:pt idx="298">3.4083162917518748</cx:pt>
          <cx:pt idx="299">4.1271151465125877</cx:pt>
          <cx:pt idx="300">9.2592592592592595</cx:pt>
          <cx:pt idx="301">7.2886297376093285</cx:pt>
          <cx:pt idx="302">5.4333061668024989</cx:pt>
          <cx:pt idx="303">4.6970408642555199</cx:pt>
          <cx:pt idx="304">5.0327126321087068</cx:pt>
          <cx:pt idx="305">4.1867280720117224</cx:pt>
          <cx:pt idx="306">2.5793139025019345</cx:pt>
          <cx:pt idx="307">2.3829381627546766</cx:pt>
          <cx:pt idx="308">3.556187766714082</cx:pt>
          <cx:pt idx="309">3.3200531208499333</cx:pt>
          <cx:pt idx="310">3.9556962025316453</cx:pt>
          <cx:pt idx="311">2.2371364653243844</cx:pt>
          <cx:pt idx="312">2.8977108084613157</cx:pt>
          <cx:pt idx="313">5.2826201796090864</cx:pt>
          <cx:pt idx="314">3.8986354775828467</cx:pt>
          <cx:pt idx="315">7.6628352490421454</cx:pt>
          <cx:pt idx="316">0</cx:pt>
          <cx:pt idx="317">4.9261083743842358</cx:pt>
          <cx:pt idx="318">6.0882800608828003</cx:pt>
          <cx:pt idx="319">8.9928057553956844</cx:pt>
          <cx:pt idx="320">4.7393364928909953</cx:pt>
          <cx:pt idx="321">3.6409976333515384</cx:pt>
          <cx:pt idx="322">4.0666937779585197</cx:pt>
          <cx:pt idx="323">0</cx:pt>
          <cx:pt idx="324">5.192107995846313</cx:pt>
          <cx:pt idx="325">4.3535045711797995</cx:pt>
          <cx:pt idx="326">3.0061626333984668</cx:pt>
          <cx:pt idx="327">2.7785495971103082</cx:pt>
          <cx:pt idx="328">4.0866366979975481</cx:pt>
          <cx:pt idx="329">0</cx:pt>
          <cx:pt idx="330">6.2656641604010019</cx:pt>
          <cx:pt idx="331">3.3079722130334104</cx:pt>
          <cx:pt idx="332">5.1666236114699045</cx:pt>
          <cx:pt idx="333">3.8461538461538463</cx:pt>
          <cx:pt idx="334">6.8259385665529013</cx:pt>
          <cx:pt idx="335">3.2878513891172121</cx:pt>
          <cx:pt idx="336">5.3191489361702127</cx:pt>
          <cx:pt idx="337">4.5475216007276043</cx:pt>
          <cx:pt idx="338">4.1416442327604059</cx:pt>
          <cx:pt idx="339">4.9127978383689515</cx:pt>
          <cx:pt idx="340">4.2283298097251585</cx:pt>
          <cx:pt idx="341">3.1007751937984498</cx:pt>
          <cx:pt idx="342">4.3402777777777777</cx:pt>
          <cx:pt idx="343">7.7041602465331271</cx:pt>
          <cx:pt idx="344">4.4424700133274095</cx:pt>
          <cx:pt idx="345">4.6860356138706658</cx:pt>
          <cx:pt idx="346">2.6581605528973951</cx:pt>
          <cx:pt idx="347">3.1897926634768736</cx:pt>
          <cx:pt idx="348">6.3897763578274756</cx:pt>
          <cx:pt idx="349">4.3802014892685062</cx:pt>
          <cx:pt idx="350">3.081189339084887</cx:pt>
          <cx:pt idx="351">12.239902080783354</cx:pt>
          <cx:pt idx="352">7.0274068868587491</cx:pt>
          <cx:pt idx="353">3.536067892503536</cx:pt>
          <cx:pt idx="354">3.9502271380604381</cx:pt>
          <cx:pt idx="355">5.2438384897745145</cx:pt>
          <cx:pt idx="356">3.0248033877797944</cx:pt>
          <cx:pt idx="357">4.4603033006244424</cx:pt>
          <cx:pt idx="358">9.7465886939571167</cx:pt>
          <cx:pt idx="359">2.272985566541653</cx:pt>
          <cx:pt idx="360">9.1996320147194126</cx:pt>
          <cx:pt idx="361">6.3131313131313131</cx:pt>
          <cx:pt idx="362">5.0075112669003508</cx:pt>
          <cx:pt idx="363">3.6643459142543056</cx:pt>
          <cx:pt idx="364">6.476683937823835</cx:pt>
          <cx:pt idx="365">6.6269052352551361</cx:pt>
          <cx:pt idx="366">3.6483035388544325</cx:pt>
          <cx:pt idx="367">3.2808398950131235</cx:pt>
          <cx:pt idx="368">3.3156498673740056</cx:pt>
          <cx:pt idx="369">5.3908355795148246</cx:pt>
          <cx:pt idx="370">0</cx:pt>
          <cx:pt idx="371">9.3940817285110398</cx:pt>
          <cx:pt idx="372">1.6337199803953601</cx:pt>
          <cx:pt idx="373">2.8514399771884804</cx:pt>
          <cx:pt idx="374">2.862458852154</cx:pt>
          <cx:pt idx="375">2.2053148086889403</cx:pt>
          <cx:pt idx="376">1.9855058076044869</cx:pt>
          <cx:pt idx="377">1.7424638438752396</cx:pt>
          <cx:pt idx="378">1.9721920915097131</cx:pt>
          <cx:pt idx="379">2.2639800769753227</cx:pt>
          <cx:pt idx="380">1.8066847335140017</cx:pt>
          <cx:pt idx="381">3.957261574990107</cx:pt>
          <cx:pt idx="382">2.8176951253874329</cx:pt>
          <cx:pt idx="383">1.9982016185433109</cx:pt>
          <cx:pt idx="384">1.8460402436773122</cx:pt>
          <cx:pt idx="385">1.8115942028985508</cx:pt>
          <cx:pt idx="386">2.0648358455502787</cx:pt>
          <cx:pt idx="387">2.8661507595299516</cx:pt>
          <cx:pt idx="388">3.0106879421947914</cx:pt>
          <cx:pt idx="389">1.9833399444664814</cx:pt>
          <cx:pt idx="390">2.0794343938448741</cx:pt>
          <cx:pt idx="391">1.9238168526356292</cx:pt>
          <cx:pt idx="392">2.1767522855898997</cx:pt>
          <cx:pt idx="393">6.0240963855421681</cx:pt>
          <cx:pt idx="394">2.5419420437214031</cx:pt>
          <cx:pt idx="395">3.953350464518679</cx:pt>
          <cx:pt idx="396">2.3218017181332713</cx:pt>
          <cx:pt idx="397">2.9403116730373422</cx:pt>
          <cx:pt idx="398">6.2597809076682314</cx:pt>
          <cx:pt idx="399">2.9673590504451037</cx:pt>
          <cx:pt idx="400">1.7053206002728514</cx:pt>
          <cx:pt idx="401">1.9928258270227182</cx:pt>
          <cx:pt idx="402">2.9351335485764602</cx:pt>
          <cx:pt idx="403">3.4965034965034962</cx:pt>
          <cx:pt idx="404">2.2237046920169004</cx:pt>
          <cx:pt idx="405">2.0631318341242006</cx:pt>
          <cx:pt idx="406">2.154011847065159</cx:pt>
          <cx:pt idx="407">2.150075252633842</cx:pt>
          <cx:pt idx="408">2.6975991367682761</cx:pt>
          <cx:pt idx="409">2.201188641866608</cx:pt>
          <cx:pt idx="410">3.0039050765995796</cx:pt>
          <cx:pt idx="411">2.9498525073746311</cx:pt>
          <cx:pt idx="412">2.2959476523935254</cx:pt>
          <cx:pt idx="413">2.0489703923778304</cx:pt>
          <cx:pt idx="414">2.0981955518254303</cx:pt>
          <cx:pt idx="415">2.1021652301870928</cx:pt>
          <cx:pt idx="416">1.9888623707239459</cx:pt>
          <cx:pt idx="417">2.9559562518474731</cx:pt>
          <cx:pt idx="418">2.1030494216614093</cx:pt>
          <cx:pt idx="419">2.349900129244507</cx:pt>
          <cx:pt idx="420">2.6553372278279341</cx:pt>
          <cx:pt idx="421">10.989010989010989</cx:pt>
          <cx:pt idx="422">1.8181818181818181</cx:pt>
          <cx:pt idx="423">1.5072725902479462</cx:pt>
          <cx:pt idx="424">4.3029259896729783</cx:pt>
          <cx:pt idx="425">1.7686593562079942</cx:pt>
          <cx:pt idx="426">3.066073892380806</cx:pt>
          <cx:pt idx="427">5.5005500550055011</cx:pt>
          <cx:pt idx="428">1.9364833462432223</cx:pt>
          <cx:pt idx="429">3.3489618218352315</cx:pt>
          <cx:pt idx="430">1.9607843137254901</cx:pt>
          <cx:pt idx="431">4.1736227045075127</cx:pt>
          <cx:pt idx="432">3.3760972316002698</cx:pt>
          <cx:pt idx="433">2.6198585276395074</cx:pt>
          <cx:pt idx="434">2.4295432458697768</cx:pt>
          <cx:pt idx="435">3.5075412136092594</cx:pt>
          <cx:pt idx="436">2.3640661938534282</cx:pt>
          <cx:pt idx="437">3.1555695803092454</cx:pt>
          <cx:pt idx="438">3.3743883921039308</cx:pt>
          <cx:pt idx="439">2.2466861379465288</cx:pt>
          <cx:pt idx="440">11.716461628588167</cx:pt>
          <cx:pt idx="441">4.3346337234503682</cx:pt>
          <cx:pt idx="442">2.8208744710860363</cx:pt>
          <cx:pt idx="443">4.13393964448119</cx:pt>
          <cx:pt idx="444">1.6666666666666667</cx:pt>
          <cx:pt idx="445">2.3736055067647754</cx:pt>
          <cx:pt idx="446">1.9432568985619898</cx:pt>
          <cx:pt idx="447">1.9642506383814575</cx:pt>
          <cx:pt idx="448">3.1055900621118009</cx:pt>
          <cx:pt idx="449">6.4998375040623984</cx:pt>
          <cx:pt idx="450">1.845699520118125</cx:pt>
          <cx:pt idx="451">1.6767270288397049</cx:pt>
          <cx:pt idx="452">1.8855472800980484</cx:pt>
          <cx:pt idx="453">1.5525539512498059</cx:pt>
          <cx:pt idx="454">2.284148012791229</cx:pt>
          <cx:pt idx="455">2.1953896816684964</cx:pt>
          <cx:pt idx="456">1.5748031496062991</cx:pt>
          <cx:pt idx="457">1.7522340984755562</cx:pt>
          <cx:pt idx="458">0</cx:pt>
          <cx:pt idx="459">0</cx:pt>
          <cx:pt idx="460">6.3131313131313131</cx:pt>
          <cx:pt idx="461">4.1554124246831501</cx:pt>
          <cx:pt idx="462">2.2426553038797934</cx:pt>
          <cx:pt idx="463">2.1602937999567939</cx:pt>
          <cx:pt idx="464">2.0412329046744233</cx:pt>
          <cx:pt idx="465">1.8436578171091444</cx:pt>
          <cx:pt idx="466">18.903591682419659</cx:pt>
          <cx:pt idx="467">5.4854635216675804</cx:pt>
        </cx:lvl>
      </cx:numDim>
    </cx:data>
  </cx:chartData>
  <cx:chart>
    <cx:plotArea>
      <cx:plotAreaRegion>
        <cx:plotSurface>
          <cx:spPr>
            <a:ln w="12700">
              <a:solidFill>
                <a:schemeClr val="bg1">
                  <a:lumMod val="50000"/>
                </a:schemeClr>
              </a:solidFill>
            </a:ln>
          </cx:spPr>
        </cx:plotSurface>
        <cx:series layoutId="boxWhisker" uniqueId="{43A064E2-7865-42B8-93CB-B9815BF072F8}">
          <cx:tx>
            <cx:txData>
              <cx:f>'Figure 2.7.1. Data'!$A$1</cx:f>
              <cx:v>Low CoC</cx:v>
            </cx:txData>
          </cx:tx>
          <cx:spPr>
            <a:solidFill>
              <a:schemeClr val="accent5">
                <a:lumMod val="75000"/>
              </a:schemeClr>
            </a:solidFill>
            <a:ln w="6350">
              <a:solidFill>
                <a:schemeClr val="tx1"/>
              </a:solidFill>
            </a:ln>
          </cx:spPr>
          <cx:dataId val="0"/>
          <cx:layoutPr>
            <cx:visibility meanMarker="0" nonoutliers="0" outliers="0"/>
            <cx:statistics quartileMethod="exclusive"/>
          </cx:layoutPr>
        </cx:series>
        <cx:series layoutId="boxWhisker" uniqueId="{5BCB5DEB-7AD2-472C-88CC-D21BDF1F05A9}">
          <cx:tx>
            <cx:txData>
              <cx:f>'Figure 2.7.1. Data'!$B$1</cx:f>
              <cx:v>Medium CoC</cx:v>
            </cx:txData>
          </cx:tx>
          <cx:spPr>
            <a:solidFill>
              <a:srgbClr val="C00000"/>
            </a:solidFill>
            <a:ln w="6350">
              <a:solidFill>
                <a:sysClr val="windowText" lastClr="000000"/>
              </a:solidFill>
            </a:ln>
          </cx:spPr>
          <cx:dataId val="1"/>
          <cx:layoutPr>
            <cx:visibility meanMarker="0" nonoutliers="0" outliers="0"/>
            <cx:statistics quartileMethod="inclusive"/>
          </cx:layoutPr>
        </cx:series>
        <cx:series layoutId="boxWhisker" uniqueId="{92984112-42BF-45B4-8148-E79AE9DE53C8}">
          <cx:tx>
            <cx:txData>
              <cx:f>'Figure 2.7.1. Data'!$C$1</cx:f>
              <cx:v>Strong CoC</cx:v>
            </cx:txData>
          </cx:tx>
          <cx:spPr>
            <a:solidFill>
              <a:schemeClr val="bg1">
                <a:lumMod val="65000"/>
              </a:schemeClr>
            </a:solidFill>
            <a:ln w="6350">
              <a:solidFill>
                <a:sysClr val="windowText" lastClr="000000"/>
              </a:solidFill>
            </a:ln>
          </cx:spPr>
          <cx:dataId val="2"/>
          <cx:layoutPr>
            <cx:visibility meanMarker="0" nonoutliers="0" outliers="0"/>
            <cx:statistics quartileMethod="inclusive"/>
          </cx:layoutPr>
        </cx:series>
      </cx:plotAreaRegion>
      <cx:axis id="0">
        <cx:catScaling gapWidth="0.0599999987"/>
        <cx:tickLabels/>
        <cx:txPr>
          <a:bodyPr vertOverflow="overflow" horzOverflow="overflow" wrap="square" lIns="0" tIns="0" rIns="0" bIns="0"/>
          <a:lstStyle/>
          <a:p>
            <a:pPr algn="ctr" rtl="0">
              <a:defRPr sz="800" b="0">
                <a:solidFill>
                  <a:schemeClr val="bg1"/>
                </a:solidFill>
                <a:latin typeface="HelveticaNeueLT Std Cn" panose="020B0506030502030204" pitchFamily="34" charset="0"/>
                <a:ea typeface="HelveticaNeueLT Std Cn" panose="020B0506030502030204" pitchFamily="34" charset="0"/>
                <a:cs typeface="HelveticaNeueLT Std Cn" panose="020B0506030502030204" pitchFamily="34" charset="0"/>
              </a:defRPr>
            </a:pPr>
            <a:endParaRPr lang="en-US" sz="800">
              <a:solidFill>
                <a:schemeClr val="bg1"/>
              </a:solidFill>
              <a:latin typeface="HelveticaNeueLT Std Cn" panose="020B0506030502030204" pitchFamily="34" charset="0"/>
              <a:cs typeface="Arial" panose="020B0604020202020204" pitchFamily="34" charset="0"/>
            </a:endParaRPr>
          </a:p>
        </cx:txPr>
      </cx:axis>
      <cx:axis id="1">
        <cx:valScaling min="-2"/>
        <cx:majorTickMarks type="in"/>
        <cx:tickLabels/>
        <cx:numFmt formatCode="0" sourceLinked="0"/>
        <cx:spPr>
          <a:ln>
            <a:noFill/>
          </a:ln>
        </cx:spPr>
        <cx:txPr>
          <a:bodyPr vertOverflow="overflow" horzOverflow="overflow" wrap="square" lIns="0" tIns="0" rIns="0" bIns="0"/>
          <a:lstStyle/>
          <a:p>
            <a:pPr algn="ctr" rtl="0">
              <a:defRPr sz="1000" b="0">
                <a:solidFill>
                  <a:sysClr val="windowText" lastClr="000000"/>
                </a:solidFill>
                <a:latin typeface="HelveticaNeueLT Std Cn" panose="020B0506030502030204" pitchFamily="34" charset="0"/>
                <a:ea typeface="HelveticaNeueLT Std Cn" panose="020B0506030502030204" pitchFamily="34" charset="0"/>
                <a:cs typeface="HelveticaNeueLT Std Cn" panose="020B0506030502030204" pitchFamily="34" charset="0"/>
              </a:defRPr>
            </a:pPr>
            <a:endParaRPr lang="en-US" sz="1000">
              <a:solidFill>
                <a:sysClr val="windowText" lastClr="000000"/>
              </a:solidFill>
              <a:latin typeface="HelveticaNeueLT Std Cn" panose="020B0506030502030204" pitchFamily="34" charset="0"/>
              <a:cs typeface="Arial" panose="020B0604020202020204" pitchFamily="34" charset="0"/>
            </a:endParaRPr>
          </a:p>
        </cx:txPr>
      </cx:axis>
    </cx:plotArea>
  </cx:chart>
  <cx:spPr>
    <a:ln>
      <a:noFill/>
    </a:ln>
  </cx:spPr>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'Figure 2.7.2. Data'!$A$2:$A$766</cx:f>
        <cx:lvl ptCount="765" formatCode="General">
          <cx:pt idx="0">0.17499999999999999</cx:pt>
          <cx:pt idx="1">2.8199999999999998</cx:pt>
          <cx:pt idx="2">11.914999999999999</cx:pt>
          <cx:pt idx="3">6.5800000000000001</cx:pt>
          <cx:pt idx="4">3.7599999999999998</cx:pt>
          <cx:pt idx="5">4.5949999999999998</cx:pt>
          <cx:pt idx="6">0.040000000000000001</cx:pt>
          <cx:pt idx="7">0.029999999999999999</cx:pt>
          <cx:pt idx="8">-2.6000000000000001</cx:pt>
          <cx:pt idx="9">-9.5600000000000005</cx:pt>
          <cx:pt idx="10">-0.02</cx:pt>
          <cx:pt idx="11">0.11</cx:pt>
          <cx:pt idx="12">-11.359999999999999</cx:pt>
          <cx:pt idx="13">0.41999999999999998</cx:pt>
          <cx:pt idx="14">0.059999999999999998</cx:pt>
          <cx:pt idx="15">-6.0449999999999999</cx:pt>
          <cx:pt idx="16">0.39000000000000001</cx:pt>
          <cx:pt idx="17">3.9500000000000002</cx:pt>
          <cx:pt idx="18">8.5099999999999998</cx:pt>
          <cx:pt idx="19">-0.19</cx:pt>
          <cx:pt idx="20">0.059999999999999998</cx:pt>
          <cx:pt idx="21">0.02</cx:pt>
          <cx:pt idx="22">-8.1199999999999992</cx:pt>
          <cx:pt idx="23">0.93000000000000005</cx:pt>
          <cx:pt idx="24">-4.3399999999999999</cx:pt>
          <cx:pt idx="25">-2.0600000000000001</cx:pt>
          <cx:pt idx="26">0.35999999999999999</cx:pt>
          <cx:pt idx="27">0.02</cx:pt>
          <cx:pt idx="28">0.58499999999999996</cx:pt>
          <cx:pt idx="29">-17.295000000000002</cx:pt>
          <cx:pt idx="30">1.27</cx:pt>
          <cx:pt idx="31">0.070000000000000007</cx:pt>
          <cx:pt idx="32">8.1500000000000004</cx:pt>
          <cx:pt idx="33">-0.16500000000000001</cx:pt>
          <cx:pt idx="34">0.14000000000000001</cx:pt>
          <cx:pt idx="35">2.54</cx:pt>
          <cx:pt idx="36">0.29499999999999998</cx:pt>
          <cx:pt idx="37">0</cx:pt>
          <cx:pt idx="38">0.80000000000000004</cx:pt>
          <cx:pt idx="39">0.26500000000000001</cx:pt>
          <cx:pt idx="40">-37.350000000000001</cx:pt>
          <cx:pt idx="41">3.29</cx:pt>
          <cx:pt idx="42">4.8300000000000001</cx:pt>
          <cx:pt idx="43">9.8800000000000008</cx:pt>
          <cx:pt idx="44">0.44500000000000001</cx:pt>
          <cx:pt idx="45">1.155</cx:pt>
          <cx:pt idx="46">0.070000000000000007</cx:pt>
          <cx:pt idx="47">-1.2949999999999999</cx:pt>
          <cx:pt idx="48">2.8500000000000001</cx:pt>
          <cx:pt idx="49">-13.23</cx:pt>
          <cx:pt idx="50">1.96</cx:pt>
          <cx:pt idx="51">-4.6100000000000003</cx:pt>
          <cx:pt idx="52">2.52</cx:pt>
          <cx:pt idx="53">-3.4300000000000002</cx:pt>
          <cx:pt idx="54">2.3700000000000001</cx:pt>
          <cx:pt idx="55">2.1000000000000001</cx:pt>
          <cx:pt idx="56">0.32000000000000001</cx:pt>
          <cx:pt idx="57">4.75</cx:pt>
          <cx:pt idx="58">3.0499999999999998</cx:pt>
          <cx:pt idx="59">1.125</cx:pt>
          <cx:pt idx="60">0.46000000000000002</cx:pt>
          <cx:pt idx="61">0.63</cx:pt>
          <cx:pt idx="62">-1.3</cx:pt>
          <cx:pt idx="63">-3.2000000000000002</cx:pt>
          <cx:pt idx="64">-1.6100000000000001</cx:pt>
          <cx:pt idx="65">0.39000000000000001</cx:pt>
          <cx:pt idx="66">-3.9500000000000002</cx:pt>
          <cx:pt idx="67">0.089999999999999997</cx:pt>
          <cx:pt idx="68">-12.82</cx:pt>
          <cx:pt idx="69">0.185</cx:pt>
          <cx:pt idx="70">0.39000000000000001</cx:pt>
          <cx:pt idx="71">-1.01</cx:pt>
          <cx:pt idx="72">0.23999999999999999</cx:pt>
          <cx:pt idx="73">0.79500000000000004</cx:pt>
          <cx:pt idx="74">0.17000000000000001</cx:pt>
          <cx:pt idx="75">-4.7249999999999996</cx:pt>
          <cx:pt idx="76">-0.66500000000000004</cx:pt>
          <cx:pt idx="77">-0.014999999999999999</cx:pt>
          <cx:pt idx="78">-4.0899999999999999</cx:pt>
          <cx:pt idx="79">0.35999999999999999</cx:pt>
          <cx:pt idx="80">0.050000000000000003</cx:pt>
          <cx:pt idx="81">1.29</cx:pt>
          <cx:pt idx="82">-4.6500000000000004</cx:pt>
          <cx:pt idx="83">-3.625</cx:pt>
          <cx:pt idx="84">4.0599999999999996</cx:pt>
          <cx:pt idx="85">-0.83999999999999997</cx:pt>
          <cx:pt idx="86">-5.1100000000000003</cx:pt>
          <cx:pt idx="87">-10.58</cx:pt>
          <cx:pt idx="88">0.02</cx:pt>
          <cx:pt idx="89">-15.859999999999999</cx:pt>
          <cx:pt idx="90">-18.23</cx:pt>
          <cx:pt idx="91">-3.5049999999999999</cx:pt>
          <cx:pt idx="92">-14.17</cx:pt>
          <cx:pt idx="93">-6.3200000000000003</cx:pt>
          <cx:pt idx="94">-0.16</cx:pt>
          <cx:pt idx="95">-1.6899999999999999</cx:pt>
          <cx:pt idx="96">-7.6600000000000001</cx:pt>
          <cx:pt idx="97">-9.0099999999999998</cx:pt>
          <cx:pt idx="98">-4.0800000000000001</cx:pt>
          <cx:pt idx="99">6.8099999999999996</cx:pt>
          <cx:pt idx="100">-6.3099999999999996</cx:pt>
          <cx:pt idx="101">1.3999999999999999</cx:pt>
          <cx:pt idx="102">-3.3199999999999998</cx:pt>
          <cx:pt idx="103">-12.5</cx:pt>
          <cx:pt idx="104">-19.91</cx:pt>
          <cx:pt idx="105">-6.4699999999999998</cx:pt>
          <cx:pt idx="106">-15.42</cx:pt>
          <cx:pt idx="107">-3.54</cx:pt>
          <cx:pt idx="108">-9.2699999999999996</cx:pt>
          <cx:pt idx="109">-4.2999999999999998</cx:pt>
          <cx:pt idx="110">-1.3</cx:pt>
          <cx:pt idx="111">9.1799999999999997</cx:pt>
          <cx:pt idx="112">-28.559999999999999</cx:pt>
          <cx:pt idx="113">-15.34</cx:pt>
          <cx:pt idx="114">-15.199999999999999</cx:pt>
          <cx:pt idx="115">-4.4800000000000004</cx:pt>
          <cx:pt idx="116">-4.0300000000000002</cx:pt>
          <cx:pt idx="117">-2.1899999999999999</cx:pt>
          <cx:pt idx="118">3.8599999999999999</cx:pt>
          <cx:pt idx="119">0.96999999999999997</cx:pt>
          <cx:pt idx="120">-12.215</cx:pt>
          <cx:pt idx="121">-7.3799999999999999</cx:pt>
          <cx:pt idx="122">0.70999999999999996</cx:pt>
          <cx:pt idx="123">-12.220000000000001</cx:pt>
          <cx:pt idx="124">0.070000000000000007</cx:pt>
          <cx:pt idx="125">-6.8099999999999996</cx:pt>
          <cx:pt idx="126">-3.1200000000000001</cx:pt>
          <cx:pt idx="127">-6.4450000000000003</cx:pt>
          <cx:pt idx="128">-8.4499999999999993</cx:pt>
          <cx:pt idx="129">-27.350000000000001</cx:pt>
          <cx:pt idx="130">-37.960000000000001</cx:pt>
          <cx:pt idx="131">-0.48499999999999999</cx:pt>
          <cx:pt idx="132">-5.4400000000000004</cx:pt>
          <cx:pt idx="133">-3.25</cx:pt>
          <cx:pt idx="134">1.5700000000000001</cx:pt>
          <cx:pt idx="135">-1.595</cx:pt>
          <cx:pt idx="136">5.8849999999999998</cx:pt>
          <cx:pt idx="137">-5.8399999999999999</cx:pt>
          <cx:pt idx="138">0.19</cx:pt>
          <cx:pt idx="139">-0.53500000000000003</cx:pt>
          <cx:pt idx="140">-0.20999999999999999</cx:pt>
          <cx:pt idx="141">-0.46999999999999997</cx:pt>
          <cx:pt idx="142">-5.335</cx:pt>
          <cx:pt idx="143">-22.239999999999998</cx:pt>
          <cx:pt idx="144">-0.97499999999999998</cx:pt>
          <cx:pt idx="145">-18.48</cx:pt>
          <cx:pt idx="146">0.78500000000000003</cx:pt>
          <cx:pt idx="147">-3</cx:pt>
          <cx:pt idx="148">-12.720000000000001</cx:pt>
          <cx:pt idx="149">7.7549999999999999</cx:pt>
          <cx:pt idx="150">8.5399999999999991</cx:pt>
          <cx:pt idx="151">2.2599999999999998</cx:pt>
          <cx:pt idx="152">-1.25</cx:pt>
          <cx:pt idx="153">-4.0599999999999996</cx:pt>
          <cx:pt idx="154">-3.1699999999999999</cx:pt>
          <cx:pt idx="155">-7.4500000000000002</cx:pt>
          <cx:pt idx="156">-1.46</cx:pt>
          <cx:pt idx="157">0.14999999999999999</cx:pt>
          <cx:pt idx="158">-13.44</cx:pt>
          <cx:pt idx="159">4.1200000000000001</cx:pt>
          <cx:pt idx="160">-15.140000000000001</cx:pt>
          <cx:pt idx="161">3.8399999999999999</cx:pt>
          <cx:pt idx="162">1.5349999999999999</cx:pt>
          <cx:pt idx="163">-2.0800000000000001</cx:pt>
          <cx:pt idx="164">15.699999999999999</cx:pt>
          <cx:pt idx="165">15.42</cx:pt>
          <cx:pt idx="166">0.54000000000000004</cx:pt>
          <cx:pt idx="167">4.3499999999999996</cx:pt>
          <cx:pt idx="168">0.11</cx:pt>
          <cx:pt idx="169">-0.48999999999999999</cx:pt>
          <cx:pt idx="170">2.02</cx:pt>
          <cx:pt idx="171">-4.3499999999999996</cx:pt>
          <cx:pt idx="172">-0.82999999999999996</cx:pt>
          <cx:pt idx="173">-0.23999999999999999</cx:pt>
          <cx:pt idx="174">-4.4900000000000002</cx:pt>
          <cx:pt idx="175">12.82</cx:pt>
          <cx:pt idx="176">-1.1599999999999999</cx:pt>
          <cx:pt idx="177">19.829999999999998</cx:pt>
          <cx:pt idx="178">-23.27</cx:pt>
          <cx:pt idx="179">24.600000000000001</cx:pt>
          <cx:pt idx="180">21.920000000000002</cx:pt>
          <cx:pt idx="181">10.81</cx:pt>
          <cx:pt idx="182">-23.039999999999999</cx:pt>
          <cx:pt idx="183">3.52</cx:pt>
          <cx:pt idx="184">6.8399999999999999</cx:pt>
          <cx:pt idx="185">26.280000000000001</cx:pt>
          <cx:pt idx="186">4.1799999999999997</cx:pt>
          <cx:pt idx="187">21.379999999999999</cx:pt>
          <cx:pt idx="188">10.789999999999999</cx:pt>
          <cx:pt idx="189">15.220000000000001</cx:pt>
          <cx:pt idx="190">22.559999999999999</cx:pt>
          <cx:pt idx="191">7.625</cx:pt>
          <cx:pt idx="192">24.164999999999999</cx:pt>
          <cx:pt idx="193">4.1449999999999996</cx:pt>
          <cx:pt idx="194">-3.9300000000000002</cx:pt>
          <cx:pt idx="195">22.07</cx:pt>
          <cx:pt idx="196">35.450000000000003</cx:pt>
          <cx:pt idx="197">-11.720000000000001</cx:pt>
        </cx:lvl>
      </cx:numDim>
    </cx:data>
    <cx:data id="1">
      <cx:numDim type="val">
        <cx:f>'Figure 2.7.2. Data'!$B$2:$B$766</cx:f>
        <cx:lvl ptCount="765" formatCode="General">
          <cx:pt idx="0">5.6799999999999997</cx:pt>
          <cx:pt idx="1">28.59</cx:pt>
          <cx:pt idx="2">13.33</cx:pt>
          <cx:pt idx="3">15.52</cx:pt>
          <cx:pt idx="4">4.5499999999999998</cx:pt>
          <cx:pt idx="5">1.9350000000000001</cx:pt>
          <cx:pt idx="6">7.6699999999999999</cx:pt>
          <cx:pt idx="7">35.479999999999997</cx:pt>
          <cx:pt idx="8">1.5049999999999999</cx:pt>
          <cx:pt idx="9">9.5600000000000005</cx:pt>
          <cx:pt idx="10">1.6299999999999999</cx:pt>
          <cx:pt idx="11">14.9</cx:pt>
          <cx:pt idx="12">4.1799999999999997</cx:pt>
          <cx:pt idx="13">5.8399999999999999</cx:pt>
          <cx:pt idx="14">5</cx:pt>
          <cx:pt idx="15">0.20000000000000001</cx:pt>
          <cx:pt idx="16">0.47499999999999998</cx:pt>
          <cx:pt idx="17">3.77</cx:pt>
          <cx:pt idx="18">6.0949999999999998</cx:pt>
          <cx:pt idx="19">3.3700000000000001</cx:pt>
          <cx:pt idx="20">-0.28000000000000003</cx:pt>
          <cx:pt idx="21">0.14000000000000001</cx:pt>
          <cx:pt idx="22">4.0599999999999996</cx:pt>
          <cx:pt idx="23">8.8149999999999995</cx:pt>
          <cx:pt idx="24">19.649999999999999</cx:pt>
          <cx:pt idx="25">0.59999999999999998</cx:pt>
          <cx:pt idx="26">0.17000000000000001</cx:pt>
          <cx:pt idx="27">9.5199999999999996</cx:pt>
          <cx:pt idx="28">5.335</cx:pt>
          <cx:pt idx="29">0.85999999999999999</cx:pt>
          <cx:pt idx="30">2.0600000000000001</cx:pt>
          <cx:pt idx="31">4.1100000000000003</cx:pt>
          <cx:pt idx="32">32.479999999999997</cx:pt>
          <cx:pt idx="33">17.975000000000001</cx:pt>
          <cx:pt idx="34">11.58</cx:pt>
          <cx:pt idx="35">2.3500000000000001</cx:pt>
          <cx:pt idx="36">0.58999999999999997</cx:pt>
          <cx:pt idx="37">2.3399999999999999</cx:pt>
          <cx:pt idx="38">13.595000000000001</cx:pt>
          <cx:pt idx="39">0.53000000000000003</cx:pt>
          <cx:pt idx="40">1.21</cx:pt>
          <cx:pt idx="41">6.3099999999999996</cx:pt>
          <cx:pt idx="42">1.45</cx:pt>
          <cx:pt idx="43">5.125</cx:pt>
          <cx:pt idx="44">1.99</cx:pt>
          <cx:pt idx="45">8.5700000000000003</cx:pt>
          <cx:pt idx="46">2</cx:pt>
          <cx:pt idx="47">3.5</cx:pt>
          <cx:pt idx="48">0.44</cx:pt>
          <cx:pt idx="49">1.02</cx:pt>
          <cx:pt idx="50">8.7699999999999996</cx:pt>
          <cx:pt idx="51">2.5249999999999999</cx:pt>
          <cx:pt idx="52">-3.7949999999999999</cx:pt>
          <cx:pt idx="53">24.91</cx:pt>
          <cx:pt idx="54">0.87</cx:pt>
          <cx:pt idx="55">5.2999999999999998</cx:pt>
          <cx:pt idx="56">2.8250000000000002</cx:pt>
          <cx:pt idx="57">2.4399999999999999</cx:pt>
          <cx:pt idx="58">9.0050000000000008</cx:pt>
          <cx:pt idx="59">3.0299999999999998</cx:pt>
          <cx:pt idx="60">4.3600000000000003</cx:pt>
          <cx:pt idx="61">10.73</cx:pt>
          <cx:pt idx="62">4.1600000000000001</cx:pt>
          <cx:pt idx="63">0.27000000000000002</cx:pt>
          <cx:pt idx="64">4.3899999999999997</cx:pt>
          <cx:pt idx="65">1.3500000000000001</cx:pt>
          <cx:pt idx="66">4.5499999999999998</cx:pt>
          <cx:pt idx="67">-0.11</cx:pt>
          <cx:pt idx="68">1.46</cx:pt>
          <cx:pt idx="69">1.54</cx:pt>
          <cx:pt idx="70">3.2799999999999998</cx:pt>
          <cx:pt idx="71">0.14999999999999999</cx:pt>
          <cx:pt idx="72">7.4299999999999997</cx:pt>
          <cx:pt idx="73">2.4700000000000002</cx:pt>
          <cx:pt idx="74">-1.9650000000000001</cx:pt>
          <cx:pt idx="75">15.949999999999999</cx:pt>
          <cx:pt idx="76">6.8449999999999998</cx:pt>
          <cx:pt idx="77">0.47999999999999998</cx:pt>
          <cx:pt idx="78">8.3900000000000006</cx:pt>
          <cx:pt idx="79">-0.60499999999999998</cx:pt>
          <cx:pt idx="80">8.7149999999999999</cx:pt>
          <cx:pt idx="81">11.85</cx:pt>
          <cx:pt idx="82">7.4800000000000004</cx:pt>
          <cx:pt idx="83">2.8300000000000001</cx:pt>
          <cx:pt idx="84">0.98999999999999999</cx:pt>
          <cx:pt idx="85">27.300000000000001</cx:pt>
          <cx:pt idx="86">2.6000000000000001</cx:pt>
          <cx:pt idx="87">-0.5</cx:pt>
          <cx:pt idx="88">3.7599999999999998</cx:pt>
          <cx:pt idx="89">11.210000000000001</cx:pt>
          <cx:pt idx="90">27.18</cx:pt>
          <cx:pt idx="91">6.79</cx:pt>
          <cx:pt idx="92">2.5600000000000001</cx:pt>
          <cx:pt idx="93">7.5800000000000001</cx:pt>
          <cx:pt idx="94">26.670000000000002</cx:pt>
          <cx:pt idx="95">0.81000000000000005</cx:pt>
          <cx:pt idx="96">-1.3400000000000001</cx:pt>
          <cx:pt idx="97">4.0949999999999998</cx:pt>
          <cx:pt idx="98">9.6799999999999997</cx:pt>
          <cx:pt idx="99">19.670000000000002</cx:pt>
          <cx:pt idx="100">12.85</cx:pt>
          <cx:pt idx="101">7.3899999999999997</cx:pt>
          <cx:pt idx="102">11.390000000000001</cx:pt>
          <cx:pt idx="103">2.27</cx:pt>
          <cx:pt idx="104">1.7450000000000001</cx:pt>
          <cx:pt idx="105">2.8399999999999999</cx:pt>
          <cx:pt idx="106">5.3700000000000001</cx:pt>
          <cx:pt idx="107">2.1499999999999999</cx:pt>
          <cx:pt idx="108">1.335</cx:pt>
          <cx:pt idx="109">0.089999999999999997</cx:pt>
          <cx:pt idx="110">0.029999999999999999</cx:pt>
          <cx:pt idx="111">1.6200000000000001</cx:pt>
          <cx:pt idx="112">-2.7799999999999998</cx:pt>
          <cx:pt idx="113">13.76</cx:pt>
          <cx:pt idx="114">0.91000000000000003</cx:pt>
          <cx:pt idx="115">0.69499999999999995</cx:pt>
          <cx:pt idx="116">-1.78</cx:pt>
          <cx:pt idx="117">8.2599999999999998</cx:pt>
          <cx:pt idx="118">12.855</cx:pt>
          <cx:pt idx="119">9.0299999999999994</cx:pt>
          <cx:pt idx="120">-9.6449999999999996</cx:pt>
          <cx:pt idx="121">28.800000000000001</cx:pt>
          <cx:pt idx="122">20.68</cx:pt>
          <cx:pt idx="123">-5.8700000000000001</cx:pt>
          <cx:pt idx="124">1.47</cx:pt>
          <cx:pt idx="125">16.57</cx:pt>
          <cx:pt idx="126">-1.8</cx:pt>
          <cx:pt idx="127">-0.45500000000000002</cx:pt>
          <cx:pt idx="128">2.2549999999999999</cx:pt>
          <cx:pt idx="129">0.84999999999999998</cx:pt>
          <cx:pt idx="130">-8.1699999999999999</cx:pt>
          <cx:pt idx="131">-16.559999999999999</cx:pt>
          <cx:pt idx="132">0.26000000000000001</cx:pt>
          <cx:pt idx="133">-0.26000000000000001</cx:pt>
          <cx:pt idx="134">0.23999999999999999</cx:pt>
          <cx:pt idx="135">0.040000000000000001</cx:pt>
          <cx:pt idx="136">0.62</cx:pt>
          <cx:pt idx="137">20.02</cx:pt>
          <cx:pt idx="138">0.39000000000000001</cx:pt>
          <cx:pt idx="139">0.14999999999999999</cx:pt>
          <cx:pt idx="140">0</cx:pt>
          <cx:pt idx="141">-0.14000000000000001</cx:pt>
          <cx:pt idx="142">0.80500000000000005</cx:pt>
          <cx:pt idx="143">-6.5449999999999999</cx:pt>
          <cx:pt idx="144">0.070000000000000007</cx:pt>
          <cx:pt idx="145">0.66000000000000003</cx:pt>
          <cx:pt idx="146">4.2149999999999999</cx:pt>
          <cx:pt idx="147">0.01</cx:pt>
          <cx:pt idx="148">0.68500000000000005</cx:pt>
          <cx:pt idx="149">4.8849999999999998</cx:pt>
          <cx:pt idx="150">0.089999999999999997</cx:pt>
          <cx:pt idx="151">7.1200000000000001</cx:pt>
          <cx:pt idx="152">0.57999999999999996</cx:pt>
          <cx:pt idx="153">1.96</cx:pt>
          <cx:pt idx="154">0.34000000000000002</cx:pt>
          <cx:pt idx="155">7.5549999999999997</cx:pt>
          <cx:pt idx="156">4.8499999999999996</cx:pt>
          <cx:pt idx="157">-1.645</cx:pt>
          <cx:pt idx="158">4.4100000000000001</cx:pt>
          <cx:pt idx="159">0.070000000000000007</cx:pt>
          <cx:pt idx="160">2.7599999999999998</cx:pt>
          <cx:pt idx="161">0.78000000000000003</cx:pt>
          <cx:pt idx="162">1.1399999999999999</cx:pt>
          <cx:pt idx="163">0.435</cx:pt>
          <cx:pt idx="164">5.2350000000000003</cx:pt>
          <cx:pt idx="165">23.59</cx:pt>
          <cx:pt idx="166">8.5749999999999993</cx:pt>
          <cx:pt idx="167">2.5350000000000001</cx:pt>
          <cx:pt idx="168">-5.5899999999999999</cx:pt>
          <cx:pt idx="169">2.7999999999999998</cx:pt>
          <cx:pt idx="170">1.79</cx:pt>
          <cx:pt idx="171">18.100000000000001</cx:pt>
          <cx:pt idx="172">13.035</cx:pt>
          <cx:pt idx="173">14.06</cx:pt>
          <cx:pt idx="174">5.2149999999999999</cx:pt>
          <cx:pt idx="175">4.3099999999999996</cx:pt>
          <cx:pt idx="176">9.25</cx:pt>
          <cx:pt idx="177">8.1750000000000007</cx:pt>
          <cx:pt idx="178">9.6999999999999993</cx:pt>
          <cx:pt idx="179">2.02</cx:pt>
          <cx:pt idx="180">7.04</cx:pt>
          <cx:pt idx="181">3.3300000000000001</cx:pt>
          <cx:pt idx="182">2.0950000000000002</cx:pt>
          <cx:pt idx="183">-0.72999999999999998</cx:pt>
          <cx:pt idx="184">10.195</cx:pt>
          <cx:pt idx="185">1.6399999999999999</cx:pt>
          <cx:pt idx="186">4.6550000000000002</cx:pt>
          <cx:pt idx="187">1.0700000000000001</cx:pt>
          <cx:pt idx="188">-13.34</cx:pt>
          <cx:pt idx="189">11.07</cx:pt>
          <cx:pt idx="190">9.2799999999999994</cx:pt>
          <cx:pt idx="191">0.059999999999999998</cx:pt>
          <cx:pt idx="192">0.56999999999999995</cx:pt>
          <cx:pt idx="193">2.2050000000000001</cx:pt>
          <cx:pt idx="194">17.030000000000001</cx:pt>
          <cx:pt idx="195">1.21</cx:pt>
          <cx:pt idx="196">0.65000000000000002</cx:pt>
          <cx:pt idx="197">3.0249999999999999</cx:pt>
          <cx:pt idx="198">10.725</cx:pt>
          <cx:pt idx="199">6.1600000000000001</cx:pt>
          <cx:pt idx="200">4.3099999999999996</cx:pt>
          <cx:pt idx="201">19.52</cx:pt>
          <cx:pt idx="202">2.27</cx:pt>
          <cx:pt idx="203">1.4299999999999999</cx:pt>
          <cx:pt idx="204">10.529999999999999</cx:pt>
          <cx:pt idx="205">18.039999999999999</cx:pt>
          <cx:pt idx="206">6.3899999999999997</cx:pt>
          <cx:pt idx="207">11.49</cx:pt>
          <cx:pt idx="208">12.85</cx:pt>
          <cx:pt idx="209">1.1899999999999999</cx:pt>
          <cx:pt idx="210">8.1199999999999992</cx:pt>
          <cx:pt idx="211">2.8050000000000002</cx:pt>
          <cx:pt idx="212">-3.8700000000000001</cx:pt>
          <cx:pt idx="213">0</cx:pt>
          <cx:pt idx="214">1.0349999999999999</cx:pt>
          <cx:pt idx="215">10.83</cx:pt>
          <cx:pt idx="216">-10.779999999999999</cx:pt>
          <cx:pt idx="217">-7.7850000000000001</cx:pt>
          <cx:pt idx="218">5.875</cx:pt>
          <cx:pt idx="219">5.8849999999999998</cx:pt>
          <cx:pt idx="220">-0.26000000000000001</cx:pt>
          <cx:pt idx="221">8.7699999999999996</cx:pt>
          <cx:pt idx="222">17.719999999999999</cx:pt>
          <cx:pt idx="223">2.02</cx:pt>
          <cx:pt idx="224">0.93000000000000005</cx:pt>
          <cx:pt idx="225">0.67000000000000004</cx:pt>
          <cx:pt idx="226">3.46</cx:pt>
          <cx:pt idx="227">7.085</cx:pt>
          <cx:pt idx="228">6.3899999999999997</cx:pt>
          <cx:pt idx="229">8.7349999999999994</cx:pt>
          <cx:pt idx="230">6.2000000000000002</cx:pt>
          <cx:pt idx="231">5.9199999999999999</cx:pt>
          <cx:pt idx="232">-15.775</cx:pt>
          <cx:pt idx="233">0.76500000000000001</cx:pt>
          <cx:pt idx="234">0.23999999999999999</cx:pt>
          <cx:pt idx="235">2.5899999999999999</cx:pt>
          <cx:pt idx="236">-1.1200000000000001</cx:pt>
          <cx:pt idx="237">0.82999999999999996</cx:pt>
          <cx:pt idx="238">0.44</cx:pt>
          <cx:pt idx="239">1.5600000000000001</cx:pt>
          <cx:pt idx="240">1.405</cx:pt>
          <cx:pt idx="241">-1.9199999999999999</cx:pt>
          <cx:pt idx="242">0.089999999999999997</cx:pt>
          <cx:pt idx="243">0.90500000000000003</cx:pt>
          <cx:pt idx="244">6.0999999999999996</cx:pt>
          <cx:pt idx="245">-5.7800000000000002</cx:pt>
          <cx:pt idx="246">0.82999999999999996</cx:pt>
          <cx:pt idx="247">0.59999999999999998</cx:pt>
          <cx:pt idx="248">0.13</cx:pt>
          <cx:pt idx="249">0.35999999999999999</cx:pt>
          <cx:pt idx="250">0.044999999999999998</cx:pt>
          <cx:pt idx="251">1.53</cx:pt>
          <cx:pt idx="252">-5.1699999999999999</cx:pt>
          <cx:pt idx="253">0.39000000000000001</cx:pt>
          <cx:pt idx="254">2.7000000000000002</cx:pt>
          <cx:pt idx="255">0.56999999999999995</cx:pt>
          <cx:pt idx="256">-1.0900000000000001</cx:pt>
          <cx:pt idx="257">0.34000000000000002</cx:pt>
          <cx:pt idx="258">3.1099999999999999</cx:pt>
          <cx:pt idx="259">0.42999999999999999</cx:pt>
          <cx:pt idx="260">5.1799999999999997</cx:pt>
          <cx:pt idx="261">2.5049999999999999</cx:pt>
          <cx:pt idx="262">0.46999999999999997</cx:pt>
          <cx:pt idx="263">-0.035000000000000003</cx:pt>
          <cx:pt idx="264">1.8400000000000001</cx:pt>
          <cx:pt idx="265">3.8999999999999999</cx:pt>
          <cx:pt idx="266">0.53500000000000003</cx:pt>
          <cx:pt idx="267">0.40000000000000002</cx:pt>
          <cx:pt idx="268">-2.6749999999999998</cx:pt>
          <cx:pt idx="269">0.52000000000000002</cx:pt>
          <cx:pt idx="270">1.01</cx:pt>
          <cx:pt idx="271">0.029999999999999999</cx:pt>
          <cx:pt idx="272">-0.98999999999999999</cx:pt>
          <cx:pt idx="273">5.2400000000000002</cx:pt>
          <cx:pt idx="274">0.91000000000000003</cx:pt>
          <cx:pt idx="275">1.8200000000000001</cx:pt>
          <cx:pt idx="276">0.60999999999999999</cx:pt>
          <cx:pt idx="277">1.79</cx:pt>
          <cx:pt idx="278">8.0800000000000001</cx:pt>
          <cx:pt idx="279">0.10000000000000001</cx:pt>
          <cx:pt idx="280">2.6099999999999999</cx:pt>
          <cx:pt idx="281">4.4699999999999998</cx:pt>
          <cx:pt idx="282">0.66000000000000003</cx:pt>
          <cx:pt idx="283">-0.39000000000000001</cx:pt>
          <cx:pt idx="284">0.75</cx:pt>
          <cx:pt idx="285">0.81000000000000005</cx:pt>
          <cx:pt idx="286">-1.0149999999999999</cx:pt>
          <cx:pt idx="287">0.63500000000000001</cx:pt>
          <cx:pt idx="288">7.5800000000000001</cx:pt>
          <cx:pt idx="289">2.1600000000000001</cx:pt>
          <cx:pt idx="290">0.065000000000000002</cx:pt>
          <cx:pt idx="291">0.23000000000000001</cx:pt>
          <cx:pt idx="292">17.829999999999998</cx:pt>
          <cx:pt idx="293">0.64500000000000002</cx:pt>
          <cx:pt idx="294">-1.71</cx:pt>
          <cx:pt idx="295">-17.390000000000001</cx:pt>
          <cx:pt idx="296">0.62</cx:pt>
          <cx:pt idx="297">-0.01</cx:pt>
          <cx:pt idx="298">-2.5</cx:pt>
          <cx:pt idx="299">0.22</cx:pt>
          <cx:pt idx="300">6.7800000000000002</cx:pt>
          <cx:pt idx="301">-0.48999999999999999</cx:pt>
          <cx:pt idx="302">-5.2400000000000002</cx:pt>
          <cx:pt idx="303">0.42999999999999999</cx:pt>
          <cx:pt idx="304">0.39000000000000001</cx:pt>
          <cx:pt idx="305">1.3600000000000001</cx:pt>
          <cx:pt idx="306">-1.5800000000000001</cx:pt>
          <cx:pt idx="307">1.1100000000000001</cx:pt>
          <cx:pt idx="308">1.01</cx:pt>
          <cx:pt idx="309">1.5800000000000001</cx:pt>
          <cx:pt idx="310">0.68000000000000005</cx:pt>
          <cx:pt idx="311">7.1100000000000003</cx:pt>
          <cx:pt idx="312">1.3400000000000001</cx:pt>
          <cx:pt idx="313">-2.4300000000000002</cx:pt>
          <cx:pt idx="314">19.66</cx:pt>
          <cx:pt idx="315">-10.98</cx:pt>
          <cx:pt idx="316">0.080000000000000002</cx:pt>
          <cx:pt idx="317">-3.8450000000000002</cx:pt>
          <cx:pt idx="318">1.21</cx:pt>
          <cx:pt idx="319">2.5099999999999998</cx:pt>
          <cx:pt idx="320">8.4499999999999993</cx:pt>
          <cx:pt idx="321">-0.17499999999999999</cx:pt>
          <cx:pt idx="322">0.11</cx:pt>
          <cx:pt idx="323">0.31</cx:pt>
          <cx:pt idx="324">0.050000000000000003</cx:pt>
          <cx:pt idx="325">4.2000000000000002</cx:pt>
          <cx:pt idx="326">4.0449999999999999</cx:pt>
          <cx:pt idx="327">0.56999999999999995</cx:pt>
          <cx:pt idx="328">0.65500000000000003</cx:pt>
          <cx:pt idx="329">2.4199999999999999</cx:pt>
          <cx:pt idx="330">0.42999999999999999</cx:pt>
          <cx:pt idx="331">0.84499999999999997</cx:pt>
          <cx:pt idx="332">-0.28000000000000003</cx:pt>
          <cx:pt idx="333">-0.60999999999999999</cx:pt>
          <cx:pt idx="334">-1.54</cx:pt>
          <cx:pt idx="335">1.1200000000000001</cx:pt>
          <cx:pt idx="336">0.40999999999999998</cx:pt>
          <cx:pt idx="337">0.089999999999999997</cx:pt>
          <cx:pt idx="338">1.2350000000000001</cx:pt>
          <cx:pt idx="339">0.65000000000000002</cx:pt>
          <cx:pt idx="340">1.5649999999999999</cx:pt>
          <cx:pt idx="341">-4.29</cx:pt>
          <cx:pt idx="342">0.16</cx:pt>
          <cx:pt idx="343">0.065000000000000002</cx:pt>
          <cx:pt idx="344">2.21</cx:pt>
          <cx:pt idx="345">0.72499999999999998</cx:pt>
          <cx:pt idx="346">0.089999999999999997</cx:pt>
          <cx:pt idx="347">0.10000000000000001</cx:pt>
          <cx:pt idx="348">5.5899999999999999</cx:pt>
          <cx:pt idx="349">1.55</cx:pt>
          <cx:pt idx="350">1.385</cx:pt>
          <cx:pt idx="351">14.369999999999999</cx:pt>
          <cx:pt idx="352">1.075</cx:pt>
          <cx:pt idx="353">0.70499999999999996</cx:pt>
          <cx:pt idx="354">0.51000000000000001</cx:pt>
          <cx:pt idx="355">-1.01</cx:pt>
          <cx:pt idx="356">0.14000000000000001</cx:pt>
          <cx:pt idx="357">1.3899999999999999</cx:pt>
          <cx:pt idx="358">2.6800000000000002</cx:pt>
          <cx:pt idx="359">0.64500000000000002</cx:pt>
          <cx:pt idx="360">0.040000000000000001</cx:pt>
          <cx:pt idx="361">0.44500000000000001</cx:pt>
          <cx:pt idx="362">1.24</cx:pt>
          <cx:pt idx="363">3.6349999999999998</cx:pt>
          <cx:pt idx="364">0.83999999999999997</cx:pt>
          <cx:pt idx="365">3.8599999999999999</cx:pt>
          <cx:pt idx="366">0.56999999999999995</cx:pt>
          <cx:pt idx="367">0.38</cx:pt>
          <cx:pt idx="368">2.8399999999999999</cx:pt>
          <cx:pt idx="369">0.66000000000000003</cx:pt>
          <cx:pt idx="370">0.56999999999999995</cx:pt>
          <cx:pt idx="371">0.92000000000000004</cx:pt>
          <cx:pt idx="372">0.11</cx:pt>
          <cx:pt idx="373">6.8200000000000003</cx:pt>
          <cx:pt idx="374">0.39500000000000002</cx:pt>
          <cx:pt idx="375">3.1600000000000001</cx:pt>
          <cx:pt idx="376">1.7749999999999999</cx:pt>
          <cx:pt idx="377">0.59999999999999998</cx:pt>
          <cx:pt idx="378">0.20000000000000001</cx:pt>
          <cx:pt idx="379">-1.29</cx:pt>
          <cx:pt idx="380">0.32000000000000001</cx:pt>
          <cx:pt idx="381">15.6</cx:pt>
          <cx:pt idx="382">-0.28000000000000003</cx:pt>
          <cx:pt idx="383">3.125</cx:pt>
          <cx:pt idx="384">5.8499999999999996</cx:pt>
          <cx:pt idx="385">1.21</cx:pt>
          <cx:pt idx="386">5.1500000000000004</cx:pt>
          <cx:pt idx="387">5.2450000000000001</cx:pt>
          <cx:pt idx="388">3.2999999999999998</cx:pt>
          <cx:pt idx="389">4.6349999999999998</cx:pt>
          <cx:pt idx="390">-2.5</cx:pt>
          <cx:pt idx="391">3.1949999999999998</cx:pt>
          <cx:pt idx="392">-0.23999999999999999</cx:pt>
          <cx:pt idx="393">-9.9199999999999999</cx:pt>
          <cx:pt idx="394">1.05</cx:pt>
          <cx:pt idx="395">0.044999999999999998</cx:pt>
          <cx:pt idx="396">3.8399999999999999</cx:pt>
          <cx:pt idx="397">0.435</cx:pt>
          <cx:pt idx="398">5.1100000000000003</cx:pt>
          <cx:pt idx="399">2.2149999999999999</cx:pt>
          <cx:pt idx="400">-2.75</cx:pt>
          <cx:pt idx="401">-0.11</cx:pt>
          <cx:pt idx="402">5.7549999999999999</cx:pt>
          <cx:pt idx="403">2.5499999999999998</cx:pt>
          <cx:pt idx="404">0.51000000000000001</cx:pt>
          <cx:pt idx="405">0.58999999999999997</cx:pt>
          <cx:pt idx="406">-0.080000000000000002</cx:pt>
          <cx:pt idx="407">1.5900000000000001</cx:pt>
          <cx:pt idx="408">0.69999999999999996</cx:pt>
          <cx:pt idx="409">0.050000000000000003</cx:pt>
          <cx:pt idx="410">0.65000000000000002</cx:pt>
          <cx:pt idx="411">0.47499999999999998</cx:pt>
          <cx:pt idx="412">-2.7400000000000002</cx:pt>
          <cx:pt idx="413">-1.385</cx:pt>
          <cx:pt idx="414">-0.14000000000000001</cx:pt>
          <cx:pt idx="415">1.24</cx:pt>
          <cx:pt idx="416">1.9299999999999999</cx:pt>
          <cx:pt idx="417">0.56999999999999995</cx:pt>
          <cx:pt idx="418">0.73999999999999999</cx:pt>
          <cx:pt idx="419">1.47</cx:pt>
          <cx:pt idx="420">-0.38</cx:pt>
          <cx:pt idx="421">0.215</cx:pt>
          <cx:pt idx="422">-7.4900000000000002</cx:pt>
          <cx:pt idx="423">-0.14999999999999999</cx:pt>
          <cx:pt idx="424">-0.33000000000000002</cx:pt>
          <cx:pt idx="425">0.29999999999999999</cx:pt>
          <cx:pt idx="426">-2.3199999999999998</cx:pt>
          <cx:pt idx="427">9.2050000000000001</cx:pt>
          <cx:pt idx="428">0.56000000000000005</cx:pt>
          <cx:pt idx="429">0.245</cx:pt>
          <cx:pt idx="430">1.01</cx:pt>
          <cx:pt idx="431">1.02</cx:pt>
          <cx:pt idx="432">0.34999999999999998</cx:pt>
          <cx:pt idx="433">0.20000000000000001</cx:pt>
          <cx:pt idx="434">0.27000000000000002</cx:pt>
          <cx:pt idx="435">-0.48999999999999999</cx:pt>
          <cx:pt idx="436">0.79000000000000004</cx:pt>
          <cx:pt idx="437">0.41999999999999998</cx:pt>
          <cx:pt idx="438">-5.3799999999999999</cx:pt>
          <cx:pt idx="439">0.35999999999999999</cx:pt>
          <cx:pt idx="440">-28.010000000000002</cx:pt>
          <cx:pt idx="441">-8.6799999999999997</cx:pt>
          <cx:pt idx="442">0.089999999999999997</cx:pt>
          <cx:pt idx="443">-3.7799999999999998</cx:pt>
          <cx:pt idx="444">0.44</cx:pt>
          <cx:pt idx="445">-2.3799999999999999</cx:pt>
          <cx:pt idx="446">0.94999999999999996</cx:pt>
          <cx:pt idx="447">0.14499999999999999</cx:pt>
          <cx:pt idx="448">5.0599999999999996</cx:pt>
          <cx:pt idx="449">20.129999999999999</cx:pt>
          <cx:pt idx="450">0.11</cx:pt>
          <cx:pt idx="451">0.27000000000000002</cx:pt>
          <cx:pt idx="452">-4.21</cx:pt>
          <cx:pt idx="453">0</cx:pt>
          <cx:pt idx="454">1.0900000000000001</cx:pt>
          <cx:pt idx="455">1.385</cx:pt>
          <cx:pt idx="456">7.7800000000000002</cx:pt>
          <cx:pt idx="457">3.9300000000000002</cx:pt>
          <cx:pt idx="458">3.48</cx:pt>
          <cx:pt idx="459">-1.45</cx:pt>
          <cx:pt idx="460">0.34000000000000002</cx:pt>
          <cx:pt idx="461">0.29999999999999999</cx:pt>
          <cx:pt idx="462">8.1799999999999997</cx:pt>
          <cx:pt idx="463">19.32</cx:pt>
          <cx:pt idx="464">0.40000000000000002</cx:pt>
          <cx:pt idx="465">0.40000000000000002</cx:pt>
          <cx:pt idx="466">0.245</cx:pt>
          <cx:pt idx="467">0.02</cx:pt>
          <cx:pt idx="468">0.27000000000000002</cx:pt>
          <cx:pt idx="469">-2.6099999999999999</cx:pt>
          <cx:pt idx="470">0.95999999999999996</cx:pt>
          <cx:pt idx="471">0.69999999999999996</cx:pt>
          <cx:pt idx="472">11.869999999999999</cx:pt>
          <cx:pt idx="473">0.57999999999999996</cx:pt>
          <cx:pt idx="474">0.435</cx:pt>
          <cx:pt idx="475">0.040000000000000001</cx:pt>
          <cx:pt idx="476">2.1699999999999999</cx:pt>
          <cx:pt idx="477">0.040000000000000001</cx:pt>
          <cx:pt idx="478">0.91000000000000003</cx:pt>
          <cx:pt idx="479">1.5700000000000001</cx:pt>
          <cx:pt idx="480">-9.2699999999999996</cx:pt>
          <cx:pt idx="481">0.52500000000000002</cx:pt>
          <cx:pt idx="482">0.84999999999999998</cx:pt>
          <cx:pt idx="483">5.8700000000000001</cx:pt>
          <cx:pt idx="484">-5.3099999999999996</cx:pt>
          <cx:pt idx="485">0.48999999999999999</cx:pt>
          <cx:pt idx="486">0.46999999999999997</cx:pt>
          <cx:pt idx="487">-0.435</cx:pt>
          <cx:pt idx="488">0.35999999999999999</cx:pt>
          <cx:pt idx="489">0.5</cx:pt>
          <cx:pt idx="490">2.5899999999999999</cx:pt>
          <cx:pt idx="491">4.1600000000000001</cx:pt>
          <cx:pt idx="492">-1.8100000000000001</cx:pt>
          <cx:pt idx="493">3.9199999999999999</cx:pt>
          <cx:pt idx="494">0.315</cx:pt>
          <cx:pt idx="495">1.24</cx:pt>
          <cx:pt idx="496">-2.4500000000000002</cx:pt>
          <cx:pt idx="497">-4.8300000000000001</cx:pt>
          <cx:pt idx="498">-0.61499999999999999</cx:pt>
          <cx:pt idx="499">26.800000000000001</cx:pt>
          <cx:pt idx="500">2.4500000000000002</cx:pt>
          <cx:pt idx="501">0.01</cx:pt>
          <cx:pt idx="502">0.25</cx:pt>
          <cx:pt idx="503">12.24</cx:pt>
          <cx:pt idx="504">-0.66500000000000004</cx:pt>
          <cx:pt idx="505">-0.20999999999999999</cx:pt>
          <cx:pt idx="506">-0.23999999999999999</cx:pt>
          <cx:pt idx="507">1.95</cx:pt>
          <cx:pt idx="508">-5.0999999999999996</cx:pt>
          <cx:pt idx="509">0.38500000000000001</cx:pt>
          <cx:pt idx="510">-1.8999999999999999</cx:pt>
          <cx:pt idx="511">0.32000000000000001</cx:pt>
          <cx:pt idx="512">0.095000000000000001</cx:pt>
          <cx:pt idx="513">-0.14000000000000001</cx:pt>
          <cx:pt idx="514">4.8899999999999997</cx:pt>
          <cx:pt idx="515">1.6899999999999999</cx:pt>
          <cx:pt idx="516">0.42999999999999999</cx:pt>
          <cx:pt idx="517">0.505</cx:pt>
          <cx:pt idx="518">1.4299999999999999</cx:pt>
          <cx:pt idx="519">0.10000000000000001</cx:pt>
          <cx:pt idx="520">7.4349999999999996</cx:pt>
          <cx:pt idx="521">0.14999999999999999</cx:pt>
          <cx:pt idx="522">3.145</cx:pt>
          <cx:pt idx="523">11.73</cx:pt>
          <cx:pt idx="524">8.9800000000000004</cx:pt>
          <cx:pt idx="525">1.0649999999999999</cx:pt>
          <cx:pt idx="526">2.1299999999999999</cx:pt>
          <cx:pt idx="527">0.87</cx:pt>
          <cx:pt idx="528">1</cx:pt>
          <cx:pt idx="529">0.63</cx:pt>
          <cx:pt idx="530">3.9399999999999999</cx:pt>
          <cx:pt idx="531">1.9650000000000001</cx:pt>
          <cx:pt idx="532">2.9300000000000002</cx:pt>
          <cx:pt idx="533">-0.28999999999999998</cx:pt>
          <cx:pt idx="534">0.32000000000000001</cx:pt>
          <cx:pt idx="535">26.93</cx:pt>
          <cx:pt idx="536">-4.2699999999999996</cx:pt>
          <cx:pt idx="537">0.19</cx:pt>
          <cx:pt idx="538">6.7300000000000004</cx:pt>
          <cx:pt idx="539">7.9400000000000004</cx:pt>
          <cx:pt idx="540">0.66000000000000003</cx:pt>
          <cx:pt idx="541">0.91500000000000004</cx:pt>
          <cx:pt idx="542">1.99</cx:pt>
          <cx:pt idx="543">0.035000000000000003</cx:pt>
          <cx:pt idx="544">0.16</cx:pt>
          <cx:pt idx="545">6.6100000000000003</cx:pt>
          <cx:pt idx="546">11.19</cx:pt>
          <cx:pt idx="547">2.54</cx:pt>
          <cx:pt idx="548">3.9399999999999999</cx:pt>
          <cx:pt idx="549">4.9299999999999997</cx:pt>
          <cx:pt idx="550">0.01</cx:pt>
          <cx:pt idx="551">5.5</cx:pt>
          <cx:pt idx="552">-9.6999999999999993</cx:pt>
          <cx:pt idx="553">1.54</cx:pt>
          <cx:pt idx="554">1.7949999999999999</cx:pt>
          <cx:pt idx="555">5.7199999999999998</cx:pt>
          <cx:pt idx="556">1.97</cx:pt>
          <cx:pt idx="557">0.89000000000000001</cx:pt>
          <cx:pt idx="558">0.94499999999999995</cx:pt>
          <cx:pt idx="559">3.1099999999999999</cx:pt>
          <cx:pt idx="560">7.6399999999999997</cx:pt>
          <cx:pt idx="561">11.76</cx:pt>
          <cx:pt idx="562">1.0349999999999999</cx:pt>
          <cx:pt idx="563">17.850000000000001</cx:pt>
          <cx:pt idx="564">6.5199999999999996</cx:pt>
          <cx:pt idx="565">9.2300000000000004</cx:pt>
          <cx:pt idx="566">6.5999999999999996</cx:pt>
          <cx:pt idx="567">7.9299999999999997</cx:pt>
          <cx:pt idx="568">1.53</cx:pt>
          <cx:pt idx="569">6.0199999999999996</cx:pt>
          <cx:pt idx="570">5.625</cx:pt>
          <cx:pt idx="571">0.23499999999999999</cx:pt>
          <cx:pt idx="572">2.1899999999999999</cx:pt>
          <cx:pt idx="573">4.0750000000000002</cx:pt>
          <cx:pt idx="574">11.859999999999999</cx:pt>
          <cx:pt idx="575">-0.029999999999999999</cx:pt>
          <cx:pt idx="576">5.04</cx:pt>
          <cx:pt idx="577">-8.9100000000000001</cx:pt>
          <cx:pt idx="578">-2.875</cx:pt>
          <cx:pt idx="579">14.720000000000001</cx:pt>
          <cx:pt idx="580">-27.690000000000001</cx:pt>
          <cx:pt idx="581">3.3100000000000001</cx:pt>
          <cx:pt idx="582">-3.3149999999999999</cx:pt>
          <cx:pt idx="583">-5.7350000000000003</cx:pt>
          <cx:pt idx="584">5.2649999999999997</cx:pt>
          <cx:pt idx="585">0.029999999999999999</cx:pt>
          <cx:pt idx="586">-0.75</cx:pt>
          <cx:pt idx="587">18.59</cx:pt>
          <cx:pt idx="588">0.91000000000000003</cx:pt>
          <cx:pt idx="589">-5.8600000000000003</cx:pt>
          <cx:pt idx="590">3.8199999999999998</cx:pt>
          <cx:pt idx="591">1.3</cx:pt>
          <cx:pt idx="592">3.6200000000000001</cx:pt>
          <cx:pt idx="593">-4.5449999999999999</cx:pt>
          <cx:pt idx="594">0.40000000000000002</cx:pt>
          <cx:pt idx="595">-2.2250000000000001</cx:pt>
          <cx:pt idx="596">3.5249999999999999</cx:pt>
          <cx:pt idx="597">8.2899999999999991</cx:pt>
          <cx:pt idx="598">1.23</cx:pt>
          <cx:pt idx="599">9.2100000000000009</cx:pt>
          <cx:pt idx="600">-5.0499999999999998</cx:pt>
          <cx:pt idx="601">1.75</cx:pt>
          <cx:pt idx="602">0.97499999999999998</cx:pt>
          <cx:pt idx="603">0.42999999999999999</cx:pt>
          <cx:pt idx="604">-0.26000000000000001</cx:pt>
          <cx:pt idx="605">19.059999999999999</cx:pt>
          <cx:pt idx="606">22.239999999999998</cx:pt>
          <cx:pt idx="607">0.315</cx:pt>
          <cx:pt idx="608">-20.190000000000001</cx:pt>
          <cx:pt idx="609">10.51</cx:pt>
          <cx:pt idx="610">19.649999999999999</cx:pt>
          <cx:pt idx="611">-3.1800000000000002</cx:pt>
          <cx:pt idx="612">0.12</cx:pt>
          <cx:pt idx="613">1.365</cx:pt>
          <cx:pt idx="614">2.5249999999999999</cx:pt>
          <cx:pt idx="615">-12.4</cx:pt>
          <cx:pt idx="616">-20.859999999999999</cx:pt>
          <cx:pt idx="617">-6.9400000000000004</cx:pt>
          <cx:pt idx="618">11.08</cx:pt>
          <cx:pt idx="619">0.85499999999999998</cx:pt>
          <cx:pt idx="620">9.9550000000000001</cx:pt>
          <cx:pt idx="621">1.47</cx:pt>
          <cx:pt idx="622">11.460000000000001</cx:pt>
          <cx:pt idx="623">-20.245000000000001</cx:pt>
          <cx:pt idx="624">1.3600000000000001</cx:pt>
          <cx:pt idx="625">-1.01</cx:pt>
          <cx:pt idx="626">0.02</cx:pt>
          <cx:pt idx="627">0.070000000000000007</cx:pt>
          <cx:pt idx="628">0.30499999999999999</cx:pt>
          <cx:pt idx="629">1.7</cx:pt>
          <cx:pt idx="630">0.45000000000000001</cx:pt>
          <cx:pt idx="631">9.0299999999999994</cx:pt>
          <cx:pt idx="632">1.05</cx:pt>
          <cx:pt idx="633">23.539999999999999</cx:pt>
          <cx:pt idx="634">-20.175000000000001</cx:pt>
          <cx:pt idx="635">-7.7699999999999996</cx:pt>
          <cx:pt idx="636">-9.3100000000000005</cx:pt>
          <cx:pt idx="637">2.23</cx:pt>
          <cx:pt idx="638">1.0600000000000001</cx:pt>
          <cx:pt idx="639">5.2999999999999998</cx:pt>
          <cx:pt idx="640">0.059999999999999998</cx:pt>
          <cx:pt idx="641">21.859999999999999</cx:pt>
          <cx:pt idx="642">19.710000000000001</cx:pt>
          <cx:pt idx="643">9.4049999999999994</cx:pt>
          <cx:pt idx="644">14.640000000000001</cx:pt>
          <cx:pt idx="645">0.10000000000000001</cx:pt>
          <cx:pt idx="646">-19.02</cx:pt>
          <cx:pt idx="647">10.199999999999999</cx:pt>
          <cx:pt idx="648">0.23499999999999999</cx:pt>
          <cx:pt idx="649">6.5700000000000003</cx:pt>
          <cx:pt idx="650">2.085</cx:pt>
          <cx:pt idx="651">11.595000000000001</cx:pt>
          <cx:pt idx="652">-4.79</cx:pt>
          <cx:pt idx="653">4.8499999999999996</cx:pt>
          <cx:pt idx="654">5.9800000000000004</cx:pt>
          <cx:pt idx="655">-5</cx:pt>
          <cx:pt idx="656">-1.76</cx:pt>
          <cx:pt idx="657">0.65000000000000002</cx:pt>
          <cx:pt idx="658">1.4399999999999999</cx:pt>
          <cx:pt idx="659">0.66000000000000003</cx:pt>
          <cx:pt idx="660">0.875</cx:pt>
          <cx:pt idx="661">-2.8500000000000001</cx:pt>
          <cx:pt idx="662">9.4600000000000009</cx:pt>
          <cx:pt idx="663">-2.8100000000000001</cx:pt>
          <cx:pt idx="664">-32.774999999999999</cx:pt>
          <cx:pt idx="665">-5.2800000000000002</cx:pt>
          <cx:pt idx="666">-3.48</cx:pt>
          <cx:pt idx="667">-1.4399999999999999</cx:pt>
          <cx:pt idx="668">2.5699999999999998</cx:pt>
          <cx:pt idx="669">-2.0750000000000002</cx:pt>
          <cx:pt idx="670">-0.47999999999999998</cx:pt>
          <cx:pt idx="671">1.96</cx:pt>
          <cx:pt idx="672">-9.3100000000000005</cx:pt>
          <cx:pt idx="673">4.8099999999999996</cx:pt>
          <cx:pt idx="674">-0.53000000000000003</cx:pt>
          <cx:pt idx="675">-7.04</cx:pt>
          <cx:pt idx="676">-6.9800000000000004</cx:pt>
          <cx:pt idx="677">1.4399999999999999</cx:pt>
          <cx:pt idx="678">-0.80000000000000004</cx:pt>
          <cx:pt idx="679">0.42999999999999999</cx:pt>
          <cx:pt idx="680">3.8799999999999999</cx:pt>
          <cx:pt idx="681">0.78000000000000003</cx:pt>
          <cx:pt idx="682">-27.059999999999999</cx:pt>
          <cx:pt idx="683">0.070000000000000007</cx:pt>
          <cx:pt idx="684">0.92000000000000004</cx:pt>
          <cx:pt idx="685">0.12</cx:pt>
          <cx:pt idx="686">-17.66</cx:pt>
          <cx:pt idx="687">1.925</cx:pt>
          <cx:pt idx="688">-1.26</cx:pt>
          <cx:pt idx="689">-5.3399999999999999</cx:pt>
          <cx:pt idx="690">-3.77</cx:pt>
          <cx:pt idx="691">-2.4300000000000002</cx:pt>
          <cx:pt idx="692">-7.6200000000000001</cx:pt>
          <cx:pt idx="693">-21.43</cx:pt>
          <cx:pt idx="694">1.8300000000000001</cx:pt>
          <cx:pt idx="695">-2.2599999999999998</cx:pt>
          <cx:pt idx="696">0.63</cx:pt>
          <cx:pt idx="697">0.53000000000000003</cx:pt>
          <cx:pt idx="698">-16.75</cx:pt>
          <cx:pt idx="699">-26.289999999999999</cx:pt>
          <cx:pt idx="700">-20.109999999999999</cx:pt>
          <cx:pt idx="701">-4.4400000000000004</cx:pt>
          <cx:pt idx="702">-18.864999999999998</cx:pt>
          <cx:pt idx="703">3.8999999999999999</cx:pt>
          <cx:pt idx="704">-0.070000000000000007</cx:pt>
          <cx:pt idx="705">0.54000000000000004</cx:pt>
          <cx:pt idx="706">-22.600000000000001</cx:pt>
          <cx:pt idx="707">7.0899999999999999</cx:pt>
          <cx:pt idx="708">-22.140000000000001</cx:pt>
          <cx:pt idx="709">-2.8199999999999998</cx:pt>
          <cx:pt idx="710">0.25</cx:pt>
          <cx:pt idx="711">0.029999999999999999</cx:pt>
          <cx:pt idx="712">-5.2199999999999998</cx:pt>
          <cx:pt idx="713">-2.29</cx:pt>
          <cx:pt idx="714">-3.1699999999999999</cx:pt>
          <cx:pt idx="715">5.6349999999999998</cx:pt>
          <cx:pt idx="716">3.5899999999999999</cx:pt>
          <cx:pt idx="717">-1.28</cx:pt>
          <cx:pt idx="718">0.63</cx:pt>
          <cx:pt idx="719">2.1899999999999999</cx:pt>
          <cx:pt idx="720">0.45000000000000001</cx:pt>
          <cx:pt idx="721">-14.029999999999999</cx:pt>
          <cx:pt idx="722">-33.670000000000002</cx:pt>
          <cx:pt idx="723">-2.5800000000000001</cx:pt>
          <cx:pt idx="724">1.3899999999999999</cx:pt>
          <cx:pt idx="725">5.7800000000000002</cx:pt>
          <cx:pt idx="726">0.42999999999999999</cx:pt>
          <cx:pt idx="727">0.315</cx:pt>
          <cx:pt idx="728">-5.8099999999999996</cx:pt>
          <cx:pt idx="729">-34.630000000000003</cx:pt>
          <cx:pt idx="730">-4.7800000000000002</cx:pt>
          <cx:pt idx="731">4.8700000000000001</cx:pt>
          <cx:pt idx="732">-10.32</cx:pt>
          <cx:pt idx="733">-15.300000000000001</cx:pt>
          <cx:pt idx="734">19.399999999999999</cx:pt>
          <cx:pt idx="735">2.0800000000000001</cx:pt>
          <cx:pt idx="736">-4.79</cx:pt>
          <cx:pt idx="737">3.2799999999999998</cx:pt>
          <cx:pt idx="738">-0.80000000000000004</cx:pt>
          <cx:pt idx="739">-20.335000000000001</cx:pt>
          <cx:pt idx="740">0.41999999999999998</cx:pt>
          <cx:pt idx="741">0.01</cx:pt>
          <cx:pt idx="742">-33.850000000000001</cx:pt>
          <cx:pt idx="743">-19.550000000000001</cx:pt>
          <cx:pt idx="744">0.82999999999999996</cx:pt>
          <cx:pt idx="745">-7.4100000000000001</cx:pt>
          <cx:pt idx="746">-22.504999999999999</cx:pt>
          <cx:pt idx="747">5.7000000000000002</cx:pt>
          <cx:pt idx="748">0.01</cx:pt>
          <cx:pt idx="749">10.445</cx:pt>
          <cx:pt idx="750">1.55</cx:pt>
          <cx:pt idx="751">3.79</cx:pt>
          <cx:pt idx="752">2.2999999999999998</cx:pt>
          <cx:pt idx="753">-1.52</cx:pt>
          <cx:pt idx="754">1.7649999999999999</cx:pt>
          <cx:pt idx="755">0.11</cx:pt>
          <cx:pt idx="756">8.3599999999999994</cx:pt>
          <cx:pt idx="757">1.24</cx:pt>
          <cx:pt idx="758">5.4349999999999996</cx:pt>
          <cx:pt idx="759">-13.99</cx:pt>
          <cx:pt idx="760">-16.359999999999999</cx:pt>
          <cx:pt idx="761">-6.7599999999999998</cx:pt>
          <cx:pt idx="762">-0.45000000000000001</cx:pt>
          <cx:pt idx="763">4.0800000000000001</cx:pt>
          <cx:pt idx="764">16.535</cx:pt>
        </cx:lvl>
      </cx:numDim>
    </cx:data>
    <cx:data id="2">
      <cx:numDim type="val">
        <cx:f>'Figure 2.7.2. Data'!$C$2:$C$766</cx:f>
        <cx:lvl ptCount="765" formatCode="General">
          <cx:pt idx="0">6.6699999999999999</cx:pt>
          <cx:pt idx="1">3.665</cx:pt>
          <cx:pt idx="2">1.01</cx:pt>
          <cx:pt idx="3">0.95999999999999996</cx:pt>
          <cx:pt idx="4">4.5250000000000004</cx:pt>
          <cx:pt idx="5">10</cx:pt>
          <cx:pt idx="6">3.5800000000000001</cx:pt>
          <cx:pt idx="7">7.0499999999999998</cx:pt>
          <cx:pt idx="8">6.3150000000000004</cx:pt>
          <cx:pt idx="9">0.76000000000000001</cx:pt>
          <cx:pt idx="10">4.5899999999999999</cx:pt>
          <cx:pt idx="11">8.4000000000000004</cx:pt>
          <cx:pt idx="12">4.1749999999999998</cx:pt>
          <cx:pt idx="13">-0.45000000000000001</cx:pt>
          <cx:pt idx="14">11.91</cx:pt>
          <cx:pt idx="15">3.9700000000000002</cx:pt>
          <cx:pt idx="16">10.74</cx:pt>
          <cx:pt idx="17">-0.56000000000000005</cx:pt>
          <cx:pt idx="18">14.34</cx:pt>
          <cx:pt idx="19">2.4900000000000002</cx:pt>
          <cx:pt idx="20">5.6399999999999997</cx:pt>
          <cx:pt idx="21">4.2599999999999998</cx:pt>
          <cx:pt idx="22">4.0449999999999999</cx:pt>
          <cx:pt idx="23">11.699999999999999</cx:pt>
          <cx:pt idx="24">11.82</cx:pt>
          <cx:pt idx="25">2.8300000000000001</cx:pt>
          <cx:pt idx="26">7.29</cx:pt>
          <cx:pt idx="27">15.4</cx:pt>
          <cx:pt idx="28">4.8799999999999999</cx:pt>
          <cx:pt idx="29">19.824999999999999</cx:pt>
          <cx:pt idx="30">5.2599999999999998</cx:pt>
          <cx:pt idx="31">4.54</cx:pt>
          <cx:pt idx="32">2.5499999999999998</cx:pt>
          <cx:pt idx="33">8.6699999999999999</cx:pt>
          <cx:pt idx="34">-5.8600000000000003</cx:pt>
          <cx:pt idx="35">5.5800000000000001</cx:pt>
          <cx:pt idx="36">22.800000000000001</cx:pt>
          <cx:pt idx="37">2.8900000000000001</cx:pt>
          <cx:pt idx="38">10.119999999999999</cx:pt>
          <cx:pt idx="39">14.06</cx:pt>
          <cx:pt idx="40">6.1900000000000004</cx:pt>
          <cx:pt idx="41">5.3399999999999999</cx:pt>
          <cx:pt idx="42">4.3250000000000002</cx:pt>
          <cx:pt idx="43">9.4000000000000004</cx:pt>
          <cx:pt idx="44">12.645</cx:pt>
          <cx:pt idx="45">5.0300000000000002</cx:pt>
          <cx:pt idx="46">2.1850000000000001</cx:pt>
          <cx:pt idx="47">4.1150000000000002</cx:pt>
          <cx:pt idx="48">0.115</cx:pt>
          <cx:pt idx="49">4.71</cx:pt>
          <cx:pt idx="50">10.824999999999999</cx:pt>
          <cx:pt idx="51">5.6399999999999997</cx:pt>
          <cx:pt idx="52">4.4249999999999998</cx:pt>
          <cx:pt idx="53">14.83</cx:pt>
          <cx:pt idx="54">10.83</cx:pt>
          <cx:pt idx="55">8.0250000000000004</cx:pt>
          <cx:pt idx="56">5.8399999999999999</cx:pt>
          <cx:pt idx="57">6.0499999999999998</cx:pt>
          <cx:pt idx="58">11.715</cx:pt>
          <cx:pt idx="59">2.7250000000000001</cx:pt>
          <cx:pt idx="60">5.5099999999999998</cx:pt>
          <cx:pt idx="61">7.6699999999999999</cx:pt>
          <cx:pt idx="62">8.5050000000000008</cx:pt>
          <cx:pt idx="63">0.92000000000000004</cx:pt>
          <cx:pt idx="64">9.0700000000000003</cx:pt>
          <cx:pt idx="65">8.1099999999999994</cx:pt>
          <cx:pt idx="66">8.2200000000000006</cx:pt>
          <cx:pt idx="67">8.9600000000000009</cx:pt>
          <cx:pt idx="68">1.6799999999999999</cx:pt>
          <cx:pt idx="69">6.3650000000000002</cx:pt>
          <cx:pt idx="70">5.3799999999999999</cx:pt>
          <cx:pt idx="71">0.56499999999999995</cx:pt>
          <cx:pt idx="72">4.9699999999999998</cx:pt>
          <cx:pt idx="73">5.4199999999999999</cx:pt>
          <cx:pt idx="74">16.175000000000001</cx:pt>
          <cx:pt idx="75">7.6600000000000001</cx:pt>
          <cx:pt idx="76">-4.6900000000000004</cx:pt>
          <cx:pt idx="77">6.1550000000000002</cx:pt>
          <cx:pt idx="78">8.0600000000000005</cx:pt>
          <cx:pt idx="79">5.9249999999999998</cx:pt>
          <cx:pt idx="80">3.73</cx:pt>
          <cx:pt idx="81">3.0600000000000001</cx:pt>
          <cx:pt idx="82">13.640000000000001</cx:pt>
          <cx:pt idx="83">8.8000000000000007</cx:pt>
          <cx:pt idx="84">5.29</cx:pt>
          <cx:pt idx="85">-3.5</cx:pt>
          <cx:pt idx="86">0.040000000000000001</cx:pt>
          <cx:pt idx="87">3.0550000000000002</cx:pt>
          <cx:pt idx="88">13.48</cx:pt>
          <cx:pt idx="89">3.5099999999999998</cx:pt>
          <cx:pt idx="90">4.7249999999999996</cx:pt>
          <cx:pt idx="91">19.399999999999999</cx:pt>
          <cx:pt idx="92">13.029999999999999</cx:pt>
          <cx:pt idx="93">10.69</cx:pt>
          <cx:pt idx="94">-4.0700000000000003</cx:pt>
          <cx:pt idx="95">2.4700000000000002</cx:pt>
          <cx:pt idx="96">15.5</cx:pt>
          <cx:pt idx="97">6.375</cx:pt>
          <cx:pt idx="98">2.9449999999999998</cx:pt>
          <cx:pt idx="99">-5.5199999999999996</cx:pt>
          <cx:pt idx="100">2</cx:pt>
          <cx:pt idx="101">8.7400000000000002</cx:pt>
          <cx:pt idx="102">3.9900000000000002</cx:pt>
          <cx:pt idx="103">-14.380000000000001</cx:pt>
          <cx:pt idx="104">9.8100000000000005</cx:pt>
          <cx:pt idx="105">4.1600000000000001</cx:pt>
          <cx:pt idx="106">9.6349999999999998</cx:pt>
          <cx:pt idx="107">13.460000000000001</cx:pt>
          <cx:pt idx="108">2.9199999999999999</cx:pt>
          <cx:pt idx="109">6.5300000000000002</cx:pt>
          <cx:pt idx="110">8.9849999999999994</cx:pt>
          <cx:pt idx="111">4.7000000000000002</cx:pt>
          <cx:pt idx="112">-2.5699999999999998</cx:pt>
          <cx:pt idx="113">11.25</cx:pt>
          <cx:pt idx="114">3.8100000000000001</cx:pt>
          <cx:pt idx="115">4.1699999999999999</cx:pt>
          <cx:pt idx="116">5.9100000000000001</cx:pt>
          <cx:pt idx="117">-5.415</cx:pt>
          <cx:pt idx="118">13.99</cx:pt>
          <cx:pt idx="119">3.9300000000000002</cx:pt>
          <cx:pt idx="120">10.42</cx:pt>
          <cx:pt idx="121">18.135000000000002</cx:pt>
          <cx:pt idx="122">0.10000000000000001</cx:pt>
          <cx:pt idx="123">4.0199999999999996</cx:pt>
          <cx:pt idx="124">17.504999999999999</cx:pt>
          <cx:pt idx="125">1.95</cx:pt>
          <cx:pt idx="126">5.5049999999999999</cx:pt>
          <cx:pt idx="127">15.43</cx:pt>
          <cx:pt idx="128">10.82</cx:pt>
          <cx:pt idx="129">14.115</cx:pt>
          <cx:pt idx="130">14.039999999999999</cx:pt>
          <cx:pt idx="131">2.3999999999999999</cx:pt>
          <cx:pt idx="132">-0.13500000000000001</cx:pt>
          <cx:pt idx="133">9.4199999999999999</cx:pt>
          <cx:pt idx="134">15.765000000000001</cx:pt>
          <cx:pt idx="135">7.1799999999999997</cx:pt>
          <cx:pt idx="136">5.2350000000000003</cx:pt>
          <cx:pt idx="137">4.8499999999999996</cx:pt>
          <cx:pt idx="138">11.195</cx:pt>
          <cx:pt idx="139">-2.5449999999999999</cx:pt>
          <cx:pt idx="140">2.3399999999999999</cx:pt>
          <cx:pt idx="141">9.8399999999999999</cx:pt>
          <cx:pt idx="142">24.41</cx:pt>
          <cx:pt idx="143">5.2699999999999996</cx:pt>
          <cx:pt idx="144">12.15</cx:pt>
          <cx:pt idx="145">-0.66000000000000003</cx:pt>
          <cx:pt idx="146">8.1400000000000006</cx:pt>
          <cx:pt idx="147">15.59</cx:pt>
          <cx:pt idx="148">0.69999999999999996</cx:pt>
          <cx:pt idx="149">0.02</cx:pt>
          <cx:pt idx="150">13.085000000000001</cx:pt>
          <cx:pt idx="151">4.9900000000000002</cx:pt>
          <cx:pt idx="152">5.6349999999999998</cx:pt>
          <cx:pt idx="153">7.21</cx:pt>
          <cx:pt idx="154">1.8999999999999999</cx:pt>
          <cx:pt idx="155">-4.9900000000000002</cx:pt>
          <cx:pt idx="156">1.04</cx:pt>
          <cx:pt idx="157">0</cx:pt>
          <cx:pt idx="158">10.565</cx:pt>
          <cx:pt idx="159">11.039999999999999</cx:pt>
          <cx:pt idx="160">0.16</cx:pt>
          <cx:pt idx="161">6.1600000000000001</cx:pt>
          <cx:pt idx="162">-3.4350000000000001</cx:pt>
          <cx:pt idx="163">0.39000000000000001</cx:pt>
          <cx:pt idx="164">0.42999999999999999</cx:pt>
          <cx:pt idx="165">3.8599999999999999</cx:pt>
          <cx:pt idx="166">3.2599999999999998</cx:pt>
          <cx:pt idx="167">2.7850000000000001</cx:pt>
          <cx:pt idx="168">0</cx:pt>
          <cx:pt idx="169">2.9049999999999998</cx:pt>
          <cx:pt idx="170">2.1349999999999998</cx:pt>
          <cx:pt idx="171">0</cx:pt>
          <cx:pt idx="172">-0.92000000000000004</cx:pt>
          <cx:pt idx="173">0.095000000000000001</cx:pt>
          <cx:pt idx="174">11.675000000000001</cx:pt>
          <cx:pt idx="175">4.9000000000000004</cx:pt>
          <cx:pt idx="176">18.73</cx:pt>
          <cx:pt idx="177">5.0250000000000004</cx:pt>
          <cx:pt idx="178">4.6349999999999998</cx:pt>
          <cx:pt idx="179">9.9000000000000004</cx:pt>
          <cx:pt idx="180">20.140000000000001</cx:pt>
          <cx:pt idx="181">9.0299999999999994</cx:pt>
          <cx:pt idx="182">6.5</cx:pt>
          <cx:pt idx="183">-14.359999999999999</cx:pt>
          <cx:pt idx="184">7.5800000000000001</cx:pt>
          <cx:pt idx="185">13.51</cx:pt>
          <cx:pt idx="186">9.9649999999999999</cx:pt>
          <cx:pt idx="187">10.75</cx:pt>
          <cx:pt idx="188">3.4900000000000002</cx:pt>
          <cx:pt idx="189">10.19</cx:pt>
          <cx:pt idx="190">7.79</cx:pt>
          <cx:pt idx="191">7.9199999999999999</cx:pt>
          <cx:pt idx="192">9.2899999999999991</cx:pt>
          <cx:pt idx="193">8.6300000000000008</cx:pt>
          <cx:pt idx="194">5.1100000000000003</cx:pt>
          <cx:pt idx="195">8.6099999999999994</cx:pt>
          <cx:pt idx="196">6.0049999999999999</cx:pt>
          <cx:pt idx="197">-3.0899999999999999</cx:pt>
          <cx:pt idx="198">9.5600000000000005</cx:pt>
          <cx:pt idx="199">5.2300000000000004</cx:pt>
          <cx:pt idx="200">4.0999999999999996</cx:pt>
          <cx:pt idx="201">9.1899999999999995</cx:pt>
          <cx:pt idx="202">6.1100000000000003</cx:pt>
          <cx:pt idx="203">12.74</cx:pt>
          <cx:pt idx="204">7.4900000000000002</cx:pt>
          <cx:pt idx="205">9.7799999999999994</cx:pt>
          <cx:pt idx="206">2.73</cx:pt>
          <cx:pt idx="207">11.65</cx:pt>
          <cx:pt idx="208">5.6699999999999999</cx:pt>
          <cx:pt idx="209">10.289999999999999</cx:pt>
          <cx:pt idx="210">14.965</cx:pt>
          <cx:pt idx="211">16.829999999999998</cx:pt>
          <cx:pt idx="212">6.6699999999999999</cx:pt>
          <cx:pt idx="213">11.785</cx:pt>
          <cx:pt idx="214">10.6</cx:pt>
          <cx:pt idx="215">8.8599999999999994</cx:pt>
          <cx:pt idx="216">12.369999999999999</cx:pt>
          <cx:pt idx="217">4.9249999999999998</cx:pt>
          <cx:pt idx="218">3.1499999999999999</cx:pt>
          <cx:pt idx="219">5.75</cx:pt>
          <cx:pt idx="220">15.65</cx:pt>
          <cx:pt idx="221">7.2350000000000003</cx:pt>
          <cx:pt idx="222">3.415</cx:pt>
          <cx:pt idx="223">1.7</cx:pt>
          <cx:pt idx="224">7.6500000000000004</cx:pt>
          <cx:pt idx="225">8.0850000000000009</cx:pt>
          <cx:pt idx="226">9.5299999999999994</cx:pt>
          <cx:pt idx="227">9.5500000000000007</cx:pt>
          <cx:pt idx="228">12.59</cx:pt>
          <cx:pt idx="229">5.125</cx:pt>
          <cx:pt idx="230">4.165</cx:pt>
          <cx:pt idx="231">8.2699999999999996</cx:pt>
          <cx:pt idx="232">10.515000000000001</cx:pt>
          <cx:pt idx="233">14.67</cx:pt>
          <cx:pt idx="234">11.75</cx:pt>
          <cx:pt idx="235">3.27</cx:pt>
          <cx:pt idx="236">4.8399999999999999</cx:pt>
          <cx:pt idx="237">9.4299999999999997</cx:pt>
          <cx:pt idx="238">12.675000000000001</cx:pt>
          <cx:pt idx="239">1.3600000000000001</cx:pt>
          <cx:pt idx="240">4.1150000000000002</cx:pt>
          <cx:pt idx="241">16.170000000000002</cx:pt>
          <cx:pt idx="242">5.3399999999999999</cx:pt>
          <cx:pt idx="243">16.445</cx:pt>
          <cx:pt idx="244">12.44</cx:pt>
          <cx:pt idx="245">21.210000000000001</cx:pt>
          <cx:pt idx="246">9.2300000000000004</cx:pt>
          <cx:pt idx="247">6.5700000000000003</cx:pt>
          <cx:pt idx="248">0.13500000000000001</cx:pt>
          <cx:pt idx="249">7.1299999999999999</cx:pt>
          <cx:pt idx="250">22.489999999999998</cx:pt>
          <cx:pt idx="251">33.960000000000001</cx:pt>
          <cx:pt idx="252">7.7699999999999996</cx:pt>
          <cx:pt idx="253">5.9199999999999999</cx:pt>
          <cx:pt idx="254">5.9900000000000002</cx:pt>
          <cx:pt idx="255">5.4000000000000004</cx:pt>
          <cx:pt idx="256">3.0649999999999999</cx:pt>
          <cx:pt idx="257">4.2800000000000002</cx:pt>
          <cx:pt idx="258">37.799999999999997</cx:pt>
          <cx:pt idx="259">6.21</cx:pt>
          <cx:pt idx="260">5.4550000000000001</cx:pt>
          <cx:pt idx="261">8.2550000000000008</cx:pt>
          <cx:pt idx="262">4.0750000000000002</cx:pt>
          <cx:pt idx="263">7.4199999999999999</cx:pt>
          <cx:pt idx="264">6.2850000000000001</cx:pt>
          <cx:pt idx="265">0.23000000000000001</cx:pt>
          <cx:pt idx="266">17.800000000000001</cx:pt>
          <cx:pt idx="267">17.469999999999999</cx:pt>
          <cx:pt idx="268">1.6499999999999999</cx:pt>
          <cx:pt idx="269">16.954999999999998</cx:pt>
          <cx:pt idx="270">2.5299999999999998</cx:pt>
          <cx:pt idx="271">0.16</cx:pt>
          <cx:pt idx="272">-5.2300000000000004</cx:pt>
          <cx:pt idx="273">3.0800000000000001</cx:pt>
          <cx:pt idx="274">15.01</cx:pt>
          <cx:pt idx="275">9.3300000000000001</cx:pt>
          <cx:pt idx="276">2.9700000000000002</cx:pt>
          <cx:pt idx="277">8.3049999999999997</cx:pt>
          <cx:pt idx="278">10.17</cx:pt>
          <cx:pt idx="279">7.6200000000000001</cx:pt>
          <cx:pt idx="280">7.79</cx:pt>
          <cx:pt idx="281">1.1599999999999999</cx:pt>
          <cx:pt idx="282">0.79000000000000004</cx:pt>
          <cx:pt idx="283">1.3899999999999999</cx:pt>
          <cx:pt idx="284">11.4</cx:pt>
          <cx:pt idx="285">1.135</cx:pt>
          <cx:pt idx="286">1.1599999999999999</cx:pt>
          <cx:pt idx="287">5.2199999999999998</cx:pt>
          <cx:pt idx="288">0.71999999999999997</cx:pt>
          <cx:pt idx="289">17.579999999999998</cx:pt>
          <cx:pt idx="290">0.53000000000000003</cx:pt>
          <cx:pt idx="291">9.9800000000000004</cx:pt>
          <cx:pt idx="292">4.3499999999999996</cx:pt>
          <cx:pt idx="293">3.6549999999999998</cx:pt>
          <cx:pt idx="294">22.239999999999998</cx:pt>
          <cx:pt idx="295">11</cx:pt>
          <cx:pt idx="296">4.1699999999999999</cx:pt>
          <cx:pt idx="297">13.210000000000001</cx:pt>
          <cx:pt idx="298">0.77500000000000002</cx:pt>
          <cx:pt idx="299">23.039999999999999</cx:pt>
          <cx:pt idx="300">8.9700000000000006</cx:pt>
          <cx:pt idx="301">2.5150000000000001</cx:pt>
          <cx:pt idx="302">-6.04</cx:pt>
          <cx:pt idx="303">20.66</cx:pt>
          <cx:pt idx="304">6.4400000000000004</cx:pt>
          <cx:pt idx="305">4.1699999999999999</cx:pt>
          <cx:pt idx="306">16.920000000000002</cx:pt>
          <cx:pt idx="307">24.765000000000001</cx:pt>
          <cx:pt idx="308">4.1699999999999999</cx:pt>
          <cx:pt idx="309">6.2149999999999999</cx:pt>
          <cx:pt idx="310">14.529999999999999</cx:pt>
          <cx:pt idx="311">0.59999999999999998</cx:pt>
          <cx:pt idx="312">12.695</cx:pt>
          <cx:pt idx="313">0.13500000000000001</cx:pt>
          <cx:pt idx="314">1.75</cx:pt>
          <cx:pt idx="315">4.6299999999999999</cx:pt>
          <cx:pt idx="316">12.44</cx:pt>
          <cx:pt idx="317">0.34999999999999998</cx:pt>
          <cx:pt idx="318">1.1100000000000001</cx:pt>
          <cx:pt idx="319">-0.25</cx:pt>
          <cx:pt idx="320">0.85999999999999999</cx:pt>
          <cx:pt idx="321">9.375</cx:pt>
          <cx:pt idx="322">4.5</cx:pt>
          <cx:pt idx="323">1.8999999999999999</cx:pt>
          <cx:pt idx="324">1.5700000000000001</cx:pt>
          <cx:pt idx="325">0.68999999999999995</cx:pt>
          <cx:pt idx="326">2.5049999999999999</cx:pt>
          <cx:pt idx="327">5.0700000000000003</cx:pt>
          <cx:pt idx="328">0.19</cx:pt>
          <cx:pt idx="329">8.3900000000000006</cx:pt>
          <cx:pt idx="330">0.22</cx:pt>
          <cx:pt idx="331">3.9199999999999999</cx:pt>
          <cx:pt idx="332">0.0050000000000000001</cx:pt>
          <cx:pt idx="333">8.6899999999999995</cx:pt>
          <cx:pt idx="334">-0.38</cx:pt>
          <cx:pt idx="335">0.54000000000000004</cx:pt>
          <cx:pt idx="336">0.31</cx:pt>
          <cx:pt idx="337">0.01</cx:pt>
          <cx:pt idx="338">-0.73499999999999999</cx:pt>
          <cx:pt idx="339">-3.8050000000000002</cx:pt>
          <cx:pt idx="340">0.435</cx:pt>
          <cx:pt idx="341">-3.3700000000000001</cx:pt>
          <cx:pt idx="342">-1.21</cx:pt>
          <cx:pt idx="343">0.90000000000000002</cx:pt>
          <cx:pt idx="344">0.62</cx:pt>
          <cx:pt idx="345">4.5700000000000003</cx:pt>
          <cx:pt idx="346">-0.025000000000000001</cx:pt>
          <cx:pt idx="347">-0.77000000000000002</cx:pt>
          <cx:pt idx="348">3.23</cx:pt>
          <cx:pt idx="349">1.645</cx:pt>
          <cx:pt idx="350">-0.84999999999999998</cx:pt>
          <cx:pt idx="351">0</cx:pt>
          <cx:pt idx="352">20.079999999999998</cx:pt>
          <cx:pt idx="353">2.4500000000000002</cx:pt>
          <cx:pt idx="354">2.7400000000000002</cx:pt>
          <cx:pt idx="355">-0.040000000000000001</cx:pt>
          <cx:pt idx="356">3.5899999999999999</cx:pt>
          <cx:pt idx="357">14.550000000000001</cx:pt>
          <cx:pt idx="358">12.220000000000001</cx:pt>
          <cx:pt idx="359">0.14999999999999999</cx:pt>
          <cx:pt idx="360">1.03</cx:pt>
          <cx:pt idx="361">6.0999999999999996</cx:pt>
          <cx:pt idx="362">4.9900000000000002</cx:pt>
          <cx:pt idx="363">3.0499999999999998</cx:pt>
          <cx:pt idx="364">2.54</cx:pt>
          <cx:pt idx="365">10.949999999999999</cx:pt>
          <cx:pt idx="366">-14.31</cx:pt>
          <cx:pt idx="367">5.1699999999999999</cx:pt>
          <cx:pt idx="368">5.3300000000000001</cx:pt>
          <cx:pt idx="369">20.100000000000001</cx:pt>
          <cx:pt idx="370">37.630000000000003</cx:pt>
          <cx:pt idx="371">3.3849999999999998</cx:pt>
          <cx:pt idx="372">3.0800000000000001</cx:pt>
          <cx:pt idx="373">2.9100000000000001</cx:pt>
          <cx:pt idx="374">1.8999999999999999</cx:pt>
          <cx:pt idx="375">4.3799999999999999</cx:pt>
          <cx:pt idx="376">4.2300000000000004</cx:pt>
          <cx:pt idx="377">-1.2</cx:pt>
          <cx:pt idx="378">11.185</cx:pt>
          <cx:pt idx="379">-2.9500000000000002</cx:pt>
          <cx:pt idx="380">1.3200000000000001</cx:pt>
          <cx:pt idx="381">0.53000000000000003</cx:pt>
          <cx:pt idx="382">12.02</cx:pt>
          <cx:pt idx="383">2.7050000000000001</cx:pt>
          <cx:pt idx="384">-24.335000000000001</cx:pt>
          <cx:pt idx="385">15.289999999999999</cx:pt>
          <cx:pt idx="386">0.46000000000000002</cx:pt>
          <cx:pt idx="387">2.71</cx:pt>
          <cx:pt idx="388">4.7300000000000004</cx:pt>
          <cx:pt idx="389">-0.71999999999999997</cx:pt>
          <cx:pt idx="390">0.35999999999999999</cx:pt>
          <cx:pt idx="391">6.21</cx:pt>
          <cx:pt idx="392">0.89000000000000001</cx:pt>
          <cx:pt idx="393">4.4649999999999999</cx:pt>
          <cx:pt idx="394">0.78000000000000003</cx:pt>
          <cx:pt idx="395">3.1200000000000001</cx:pt>
          <cx:pt idx="396">-31.204999999999998</cx:pt>
          <cx:pt idx="397">3.6850000000000001</cx:pt>
          <cx:pt idx="398">6.2249999999999996</cx:pt>
          <cx:pt idx="399">3.3250000000000002</cx:pt>
          <cx:pt idx="400">-2.2999999999999998</cx:pt>
          <cx:pt idx="401">-0.64000000000000001</cx:pt>
          <cx:pt idx="402">-0.28000000000000003</cx:pt>
          <cx:pt idx="403">-7.8899999999999997</cx:pt>
          <cx:pt idx="404">1.5700000000000001</cx:pt>
          <cx:pt idx="405">-0.01</cx:pt>
          <cx:pt idx="406">0.23499999999999999</cx:pt>
          <cx:pt idx="407">0.46000000000000002</cx:pt>
          <cx:pt idx="408">25.370000000000001</cx:pt>
          <cx:pt idx="409">9.4700000000000006</cx:pt>
          <cx:pt idx="410">0.029999999999999999</cx:pt>
          <cx:pt idx="411">-3.52</cx:pt>
          <cx:pt idx="412">-3.8650000000000002</cx:pt>
          <cx:pt idx="413">0.38</cx:pt>
          <cx:pt idx="414">5.21</cx:pt>
          <cx:pt idx="415">3.0600000000000001</cx:pt>
          <cx:pt idx="416">-13.359999999999999</cx:pt>
          <cx:pt idx="417">9.3450000000000006</cx:pt>
          <cx:pt idx="418">-3.9449999999999998</cx:pt>
          <cx:pt idx="419">0.34000000000000002</cx:pt>
          <cx:pt idx="420">-1.4199999999999999</cx:pt>
          <cx:pt idx="421">4.0099999999999998</cx:pt>
          <cx:pt idx="422">-7.71</cx:pt>
          <cx:pt idx="423">-14.895</cx:pt>
          <cx:pt idx="424">1.73</cx:pt>
          <cx:pt idx="425">15.91</cx:pt>
          <cx:pt idx="426">-0.41999999999999998</cx:pt>
          <cx:pt idx="427">-5.3799999999999999</cx:pt>
          <cx:pt idx="428">-37.649999999999999</cx:pt>
          <cx:pt idx="429">31.030000000000001</cx:pt>
          <cx:pt idx="430">0.42999999999999999</cx:pt>
          <cx:pt idx="431">5.6600000000000001</cx:pt>
          <cx:pt idx="432">7.5700000000000003</cx:pt>
          <cx:pt idx="433">37.979999999999997</cx:pt>
          <cx:pt idx="434">1.96</cx:pt>
          <cx:pt idx="435">8.9000000000000004</cx:pt>
          <cx:pt idx="436">27.460000000000001</cx:pt>
          <cx:pt idx="437">3.1600000000000001</cx:pt>
          <cx:pt idx="438">8.9049999999999994</cx:pt>
          <cx:pt idx="439">-2.1099999999999999</cx:pt>
          <cx:pt idx="440">5.4550000000000001</cx:pt>
          <cx:pt idx="441">8.2100000000000009</cx:pt>
          <cx:pt idx="442">9.2799999999999994</cx:pt>
          <cx:pt idx="443">7.1100000000000003</cx:pt>
          <cx:pt idx="444">0.51000000000000001</cx:pt>
          <cx:pt idx="445">11.109999999999999</cx:pt>
          <cx:pt idx="446">1.5700000000000001</cx:pt>
          <cx:pt idx="447">14.615</cx:pt>
          <cx:pt idx="448">19.510000000000002</cx:pt>
          <cx:pt idx="449">16.399999999999999</cx:pt>
          <cx:pt idx="450">8.6199999999999992</cx:pt>
          <cx:pt idx="451">0.92000000000000004</cx:pt>
          <cx:pt idx="452">8.3550000000000004</cx:pt>
          <cx:pt idx="453">9.5199999999999996</cx:pt>
          <cx:pt idx="454">6.54</cx:pt>
          <cx:pt idx="455">14.99</cx:pt>
          <cx:pt idx="456">0.77500000000000002</cx:pt>
          <cx:pt idx="457">2.6000000000000001</cx:pt>
          <cx:pt idx="458">16.684999999999999</cx:pt>
          <cx:pt idx="459">6.8399999999999999</cx:pt>
          <cx:pt idx="460">20.359999999999999</cx:pt>
          <cx:pt idx="461">9.1050000000000004</cx:pt>
          <cx:pt idx="462">17.32</cx:pt>
          <cx:pt idx="463">0.83999999999999997</cx:pt>
          <cx:pt idx="464">9.3800000000000008</cx:pt>
          <cx:pt idx="465">20.93</cx:pt>
          <cx:pt idx="466">2.0899999999999999</cx:pt>
          <cx:pt idx="467">1.0700000000000001</cx:pt>
        </cx:lvl>
      </cx:numDim>
    </cx:data>
  </cx:chartData>
  <cx:chart>
    <cx:plotArea>
      <cx:plotAreaRegion>
        <cx:plotSurface>
          <cx:spPr>
            <a:ln w="12700">
              <a:solidFill>
                <a:schemeClr val="bg1">
                  <a:lumMod val="50000"/>
                </a:schemeClr>
              </a:solidFill>
            </a:ln>
          </cx:spPr>
        </cx:plotSurface>
        <cx:series layoutId="boxWhisker" uniqueId="{43A064E2-7865-42B8-93CB-B9815BF072F8}">
          <cx:tx>
            <cx:txData>
              <cx:f>'Figure 2.7.2. Data'!$A$1</cx:f>
              <cx:v>Low CoC</cx:v>
            </cx:txData>
          </cx:tx>
          <cx:spPr>
            <a:solidFill>
              <a:schemeClr val="accent5">
                <a:lumMod val="75000"/>
              </a:schemeClr>
            </a:solidFill>
            <a:ln w="6350">
              <a:solidFill>
                <a:schemeClr val="tx1"/>
              </a:solidFill>
            </a:ln>
          </cx:spPr>
          <cx:dataId val="0"/>
          <cx:layoutPr>
            <cx:visibility meanMarker="0" nonoutliers="0" outliers="0"/>
            <cx:statistics quartileMethod="inclusive"/>
          </cx:layoutPr>
        </cx:series>
        <cx:series layoutId="boxWhisker" uniqueId="{5BCB5DEB-7AD2-472C-88CC-D21BDF1F05A9}">
          <cx:tx>
            <cx:txData>
              <cx:f>'Figure 2.7.2. Data'!$B$1</cx:f>
              <cx:v>Medium CoC</cx:v>
            </cx:txData>
          </cx:tx>
          <cx:spPr>
            <a:solidFill>
              <a:srgbClr val="C00000"/>
            </a:solidFill>
            <a:ln w="6350">
              <a:solidFill>
                <a:sysClr val="windowText" lastClr="000000"/>
              </a:solidFill>
            </a:ln>
          </cx:spPr>
          <cx:dataId val="1"/>
          <cx:layoutPr>
            <cx:visibility meanMarker="0" nonoutliers="0" outliers="0"/>
            <cx:statistics quartileMethod="inclusive"/>
          </cx:layoutPr>
        </cx:series>
        <cx:series layoutId="boxWhisker" uniqueId="{92984112-42BF-45B4-8148-E79AE9DE53C8}">
          <cx:tx>
            <cx:txData>
              <cx:f>'Figure 2.7.2. Data'!$C$1</cx:f>
              <cx:v>Stron CoC</cx:v>
            </cx:txData>
          </cx:tx>
          <cx:spPr>
            <a:solidFill>
              <a:schemeClr val="bg1">
                <a:lumMod val="65000"/>
              </a:schemeClr>
            </a:solidFill>
            <a:ln w="6350">
              <a:solidFill>
                <a:sysClr val="windowText" lastClr="000000"/>
              </a:solidFill>
            </a:ln>
          </cx:spPr>
          <cx:dataId val="2"/>
          <cx:layoutPr>
            <cx:visibility meanMarker="0" nonoutliers="0" outliers="0"/>
            <cx:statistics quartileMethod="inclusive"/>
          </cx:layoutPr>
        </cx:series>
      </cx:plotAreaRegion>
      <cx:axis id="0">
        <cx:catScaling gapWidth="0.0599999987"/>
        <cx:tickLabels/>
        <cx:txPr>
          <a:bodyPr vertOverflow="overflow" horzOverflow="overflow" wrap="square" lIns="0" tIns="0" rIns="0" bIns="0"/>
          <a:lstStyle/>
          <a:p>
            <a:pPr algn="ctr" rtl="0">
              <a:defRPr sz="800" b="0">
                <a:solidFill>
                  <a:schemeClr val="bg1"/>
                </a:solidFill>
                <a:latin typeface="HelveticaNeueLT Std Cn" panose="020B0506030502030204" pitchFamily="34" charset="0"/>
                <a:ea typeface="HelveticaNeueLT Std Cn" panose="020B0506030502030204" pitchFamily="34" charset="0"/>
                <a:cs typeface="HelveticaNeueLT Std Cn" panose="020B0506030502030204" pitchFamily="34" charset="0"/>
              </a:defRPr>
            </a:pPr>
            <a:endParaRPr lang="en-US" sz="800">
              <a:solidFill>
                <a:schemeClr val="bg1"/>
              </a:solidFill>
              <a:latin typeface="HelveticaNeueLT Std Cn" panose="020B0506030502030204" pitchFamily="34" charset="0"/>
              <a:cs typeface="Arial" panose="020B0604020202020204" pitchFamily="34" charset="0"/>
            </a:endParaRPr>
          </a:p>
        </cx:txPr>
      </cx:axis>
      <cx:axis id="1">
        <cx:valScaling max="25" min="-20"/>
        <cx:tickLabels/>
        <cx:spPr>
          <a:ln>
            <a:noFill/>
          </a:ln>
        </cx:spPr>
        <cx:txPr>
          <a:bodyPr vertOverflow="overflow" horzOverflow="overflow" wrap="square" lIns="0" tIns="0" rIns="0" bIns="0"/>
          <a:lstStyle/>
          <a:p>
            <a:pPr algn="ctr" rtl="0">
              <a:defRPr sz="1000" b="0">
                <a:solidFill>
                  <a:sysClr val="windowText" lastClr="000000"/>
                </a:solidFill>
                <a:latin typeface="HelveticaNeueLT Std Cn" panose="020B0506030502030204" pitchFamily="34" charset="0"/>
                <a:ea typeface="HelveticaNeueLT Std Cn" panose="020B0506030502030204" pitchFamily="34" charset="0"/>
                <a:cs typeface="HelveticaNeueLT Std Cn" panose="020B0506030502030204" pitchFamily="34" charset="0"/>
              </a:defRPr>
            </a:pPr>
            <a:endParaRPr lang="en-US" sz="1000">
              <a:solidFill>
                <a:sysClr val="windowText" lastClr="000000"/>
              </a:solidFill>
              <a:latin typeface="HelveticaNeueLT Std Cn" panose="020B0506030502030204" pitchFamily="34" charset="0"/>
              <a:cs typeface="Arial" panose="020B0604020202020204" pitchFamily="34" charset="0"/>
            </a:endParaRPr>
          </a:p>
        </cx:txPr>
      </cx:axis>
    </cx:plotArea>
  </cx:chart>
  <cx:spPr>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0.12396</cdr:x>
      <cdr:y>0.05556</cdr:y>
    </cdr:from>
    <cdr:to>
      <cdr:x>0.95</cdr:x>
      <cdr:y>0.81597</cdr:y>
    </cdr:to>
    <cdr:cxnSp macro="">
      <cdr:nvCxnSpPr>
        <cdr:cNvPr id="2" name="Straight Connector 1">
          <a:extLst xmlns:a="http://schemas.openxmlformats.org/drawingml/2006/main">
            <a:ext uri="{FF2B5EF4-FFF2-40B4-BE49-F238E27FC236}">
              <a16:creationId xmlns:a16="http://schemas.microsoft.com/office/drawing/2014/main" id="{FA7861D7-FAB3-4EF1-A503-412AFB66A564}"/>
            </a:ext>
          </a:extLst>
        </cdr:cNvPr>
        <cdr:cNvCxnSpPr/>
      </cdr:nvCxnSpPr>
      <cdr:spPr>
        <a:xfrm xmlns:a="http://schemas.openxmlformats.org/drawingml/2006/main" flipV="1">
          <a:off x="566760" y="152400"/>
          <a:ext cx="3776640" cy="2085978"/>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0.6133</cdr:x>
      <cdr:y>0.03627</cdr:y>
    </cdr:from>
    <cdr:to>
      <cdr:x>0.78086</cdr:x>
      <cdr:y>0.15623</cdr:y>
    </cdr:to>
    <cdr:grpSp>
      <cdr:nvGrpSpPr>
        <cdr:cNvPr id="3" name="Group 2">
          <a:extLst xmlns:a="http://schemas.openxmlformats.org/drawingml/2006/main">
            <a:ext uri="{FF2B5EF4-FFF2-40B4-BE49-F238E27FC236}">
              <a16:creationId xmlns:a16="http://schemas.microsoft.com/office/drawing/2014/main" id="{AB8153A8-04D7-49ED-8AFA-CC4C0C85B93A}"/>
            </a:ext>
          </a:extLst>
        </cdr:cNvPr>
        <cdr:cNvGrpSpPr/>
      </cdr:nvGrpSpPr>
      <cdr:grpSpPr>
        <a:xfrm xmlns:a="http://schemas.openxmlformats.org/drawingml/2006/main">
          <a:off x="2695128" y="137113"/>
          <a:ext cx="736338" cy="453490"/>
          <a:chOff x="2336721" y="-84653"/>
          <a:chExt cx="798038" cy="329064"/>
        </a:xfrm>
      </cdr:grpSpPr>
      <cdr:sp macro="" textlink="">
        <cdr:nvSpPr>
          <cdr:cNvPr id="4" name="TextBox 4">
            <a:extLst xmlns:a="http://schemas.openxmlformats.org/drawingml/2006/main">
              <a:ext uri="{FF2B5EF4-FFF2-40B4-BE49-F238E27FC236}">
                <a16:creationId xmlns:a16="http://schemas.microsoft.com/office/drawing/2014/main" id="{BC05F6C2-362A-4D71-9041-206B9F70FD9A}"/>
              </a:ext>
            </a:extLst>
          </cdr:cNvPr>
          <cdr:cNvSpPr txBox="1"/>
        </cdr:nvSpPr>
        <cdr:spPr>
          <a:xfrm xmlns:a="http://schemas.openxmlformats.org/drawingml/2006/main">
            <a:off x="2336721" y="-84653"/>
            <a:ext cx="798038" cy="32906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800" dirty="0">
                <a:latin typeface="HelveticaNeueLT Std Cn" panose="020B0506030502030204"/>
                <a:cs typeface="Arial" panose="020B0604020202020204" pitchFamily="34" charset="0"/>
              </a:rPr>
              <a:t>r</a:t>
            </a:r>
            <a:r>
              <a:rPr lang="en-US" sz="800" dirty="0">
                <a:latin typeface="Times New Roman" panose="02020603050405020304" pitchFamily="18" charset="0"/>
                <a:cs typeface="Times New Roman" panose="02020603050405020304" pitchFamily="18" charset="0"/>
              </a:rPr>
              <a:t>=0.91</a:t>
            </a:r>
          </a:p>
          <a:p xmlns:a="http://schemas.openxmlformats.org/drawingml/2006/main">
            <a:r>
              <a:rPr lang="en-US" sz="800" dirty="0">
                <a:latin typeface="Times New Roman" panose="02020603050405020304" pitchFamily="18" charset="0"/>
                <a:cs typeface="Times New Roman" panose="02020603050405020304" pitchFamily="18" charset="0"/>
              </a:rPr>
              <a:t>(p-value=0.00)</a:t>
            </a:r>
            <a:endParaRPr lang="en-US" sz="800" dirty="0">
              <a:latin typeface="HelveticaNeueLT Std Cn" panose="020B0506030502030204"/>
              <a:cs typeface="Arial" panose="020B0604020202020204" pitchFamily="34" charset="0"/>
            </a:endParaRPr>
          </a:p>
        </cdr:txBody>
      </cdr:sp>
    </cdr:grpSp>
  </cdr:relSizeAnchor>
  <cdr:relSizeAnchor xmlns:cdr="http://schemas.openxmlformats.org/drawingml/2006/chartDrawing">
    <cdr:from>
      <cdr:x>0.74267</cdr:x>
      <cdr:y>0.68519</cdr:y>
    </cdr:from>
    <cdr:to>
      <cdr:x>0.95807</cdr:x>
      <cdr:y>0.78588</cdr:y>
    </cdr:to>
    <cdr:grpSp>
      <cdr:nvGrpSpPr>
        <cdr:cNvPr id="5" name="Group 4">
          <a:extLst xmlns:a="http://schemas.openxmlformats.org/drawingml/2006/main">
            <a:ext uri="{FF2B5EF4-FFF2-40B4-BE49-F238E27FC236}">
              <a16:creationId xmlns:a16="http://schemas.microsoft.com/office/drawing/2014/main" id="{C1C2C9FF-3DD8-45FC-9445-EE74A3028710}"/>
            </a:ext>
          </a:extLst>
        </cdr:cNvPr>
        <cdr:cNvGrpSpPr/>
      </cdr:nvGrpSpPr>
      <cdr:grpSpPr>
        <a:xfrm xmlns:a="http://schemas.openxmlformats.org/drawingml/2006/main">
          <a:off x="3263641" y="2590252"/>
          <a:ext cx="946569" cy="380642"/>
          <a:chOff x="0" y="0"/>
          <a:chExt cx="1025880" cy="276226"/>
        </a:xfrm>
      </cdr:grpSpPr>
      <cdr:cxnSp macro="">
        <cdr:nvCxnSpPr>
          <cdr:cNvPr id="6" name="Straight Arrow Connector 5">
            <a:extLst xmlns:a="http://schemas.openxmlformats.org/drawingml/2006/main">
              <a:ext uri="{FF2B5EF4-FFF2-40B4-BE49-F238E27FC236}">
                <a16:creationId xmlns:a16="http://schemas.microsoft.com/office/drawing/2014/main" id="{597007A1-DDE2-4CAB-B12D-619C749999BB}"/>
              </a:ext>
            </a:extLst>
          </cdr:cNvPr>
          <cdr:cNvCxnSpPr/>
        </cdr:nvCxnSpPr>
        <cdr:spPr>
          <a:xfrm xmlns:a="http://schemas.openxmlformats.org/drawingml/2006/main">
            <a:off x="73028" y="273061"/>
            <a:ext cx="707995" cy="3165"/>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7" name="TextBox 4">
            <a:extLst xmlns:a="http://schemas.openxmlformats.org/drawingml/2006/main">
              <a:ext uri="{FF2B5EF4-FFF2-40B4-BE49-F238E27FC236}">
                <a16:creationId xmlns:a16="http://schemas.microsoft.com/office/drawing/2014/main" id="{C52ABA37-D8A2-4A8C-A046-F512F28F86C5}"/>
              </a:ext>
            </a:extLst>
          </cdr:cNvPr>
          <cdr:cNvSpPr txBox="1"/>
        </cdr:nvSpPr>
        <cdr:spPr>
          <a:xfrm xmlns:a="http://schemas.openxmlformats.org/drawingml/2006/main">
            <a:off x="0" y="0"/>
            <a:ext cx="1025880" cy="192202"/>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dirty="0">
                <a:latin typeface="HelveticaNeueLT Std Cn" panose="020B0506030502030204" pitchFamily="34" charset="0"/>
                <a:cs typeface="Arial" panose="020B0604020202020204" pitchFamily="34" charset="0"/>
              </a:rPr>
              <a:t>Less corruption</a:t>
            </a:r>
          </a:p>
        </cdr:txBody>
      </cdr:sp>
    </cdr:grpSp>
  </cdr:relSizeAnchor>
  <cdr:relSizeAnchor xmlns:cdr="http://schemas.openxmlformats.org/drawingml/2006/chartDrawing">
    <cdr:from>
      <cdr:x>0.12687</cdr:x>
      <cdr:y>0.07463</cdr:y>
    </cdr:from>
    <cdr:to>
      <cdr:x>0.28081</cdr:x>
      <cdr:y>0.23783</cdr:y>
    </cdr:to>
    <cdr:grpSp>
      <cdr:nvGrpSpPr>
        <cdr:cNvPr id="8" name="Group 7">
          <a:extLst xmlns:a="http://schemas.openxmlformats.org/drawingml/2006/main">
            <a:ext uri="{FF2B5EF4-FFF2-40B4-BE49-F238E27FC236}">
              <a16:creationId xmlns:a16="http://schemas.microsoft.com/office/drawing/2014/main" id="{C1C2C9FF-3DD8-45FC-9445-EE74A3028710}"/>
            </a:ext>
          </a:extLst>
        </cdr:cNvPr>
        <cdr:cNvGrpSpPr/>
      </cdr:nvGrpSpPr>
      <cdr:grpSpPr>
        <a:xfrm xmlns:a="http://schemas.openxmlformats.org/drawingml/2006/main">
          <a:off x="557526" y="282127"/>
          <a:ext cx="676485" cy="616952"/>
          <a:chOff x="73024" y="-174625"/>
          <a:chExt cx="733131" cy="447686"/>
        </a:xfrm>
      </cdr:grpSpPr>
      <cdr:cxnSp macro="">
        <cdr:nvCxnSpPr>
          <cdr:cNvPr id="9" name="Straight Arrow Connector 8">
            <a:extLst xmlns:a="http://schemas.openxmlformats.org/drawingml/2006/main">
              <a:ext uri="{FF2B5EF4-FFF2-40B4-BE49-F238E27FC236}">
                <a16:creationId xmlns:a16="http://schemas.microsoft.com/office/drawing/2014/main" id="{597007A1-DDE2-4CAB-B12D-619C749999BB}"/>
              </a:ext>
            </a:extLst>
          </cdr:cNvPr>
          <cdr:cNvCxnSpPr/>
        </cdr:nvCxnSpPr>
        <cdr:spPr>
          <a:xfrm xmlns:a="http://schemas.openxmlformats.org/drawingml/2006/main" flipH="1" flipV="1">
            <a:off x="73024" y="-174625"/>
            <a:ext cx="4" cy="447686"/>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0" name="TextBox 4">
            <a:extLst xmlns:a="http://schemas.openxmlformats.org/drawingml/2006/main">
              <a:ext uri="{FF2B5EF4-FFF2-40B4-BE49-F238E27FC236}">
                <a16:creationId xmlns:a16="http://schemas.microsoft.com/office/drawing/2014/main" id="{C52ABA37-D8A2-4A8C-A046-F512F28F86C5}"/>
              </a:ext>
            </a:extLst>
          </cdr:cNvPr>
          <cdr:cNvSpPr txBox="1"/>
        </cdr:nvSpPr>
        <cdr:spPr>
          <a:xfrm xmlns:a="http://schemas.openxmlformats.org/drawingml/2006/main">
            <a:off x="85724" y="-66675"/>
            <a:ext cx="720431" cy="32031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dirty="0">
                <a:latin typeface="HelveticaNeueLT Std Cn" panose="020B0506030502030204" pitchFamily="34" charset="0"/>
                <a:cs typeface="Arial" panose="020B0604020202020204" pitchFamily="34" charset="0"/>
              </a:rPr>
              <a:t>Less </a:t>
            </a:r>
          </a:p>
          <a:p xmlns:a="http://schemas.openxmlformats.org/drawingml/2006/main">
            <a:r>
              <a:rPr lang="en-US" sz="1200" dirty="0">
                <a:latin typeface="HelveticaNeueLT Std Cn" panose="020B0506030502030204" pitchFamily="34" charset="0"/>
                <a:cs typeface="Arial" panose="020B0604020202020204" pitchFamily="34" charset="0"/>
              </a:rPr>
              <a:t>corruption</a:t>
            </a:r>
          </a:p>
        </cdr:txBody>
      </cdr:sp>
    </cdr:grpSp>
  </cdr:relSizeAnchor>
</c:userShapes>
</file>

<file path=ppt/drawings/drawing2.xml><?xml version="1.0" encoding="utf-8"?>
<c:userShapes xmlns:c="http://schemas.openxmlformats.org/drawingml/2006/chart">
  <cdr:relSizeAnchor xmlns:cdr="http://schemas.openxmlformats.org/drawingml/2006/chartDrawing">
    <cdr:from>
      <cdr:x>0.16508</cdr:x>
      <cdr:y>0.66481</cdr:y>
    </cdr:from>
    <cdr:to>
      <cdr:x>0.43268</cdr:x>
      <cdr:y>0.78464</cdr:y>
    </cdr:to>
    <cdr:sp macro="" textlink="">
      <cdr:nvSpPr>
        <cdr:cNvPr id="2" name="TextBox 1">
          <a:extLst xmlns:a="http://schemas.openxmlformats.org/drawingml/2006/main">
            <a:ext uri="{FF2B5EF4-FFF2-40B4-BE49-F238E27FC236}">
              <a16:creationId xmlns:a16="http://schemas.microsoft.com/office/drawing/2014/main" id="{A61752A3-B3CD-4E05-B0E8-6E7081178D99}"/>
            </a:ext>
          </a:extLst>
        </cdr:cNvPr>
        <cdr:cNvSpPr txBox="1"/>
      </cdr:nvSpPr>
      <cdr:spPr>
        <a:xfrm xmlns:a="http://schemas.openxmlformats.org/drawingml/2006/main">
          <a:off x="928482" y="2411296"/>
          <a:ext cx="1505074" cy="4346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solidFill>
                <a:srgbClr val="002060"/>
              </a:solidFill>
              <a:latin typeface="HelveticaNeueLT Std Cn" panose="020B0506030502030204" pitchFamily="34" charset="0"/>
              <a:cs typeface="Helvetica" panose="020B0604020202020204" pitchFamily="34" charset="0"/>
            </a:rPr>
            <a:t>Low-income countries</a:t>
          </a:r>
        </a:p>
      </cdr:txBody>
    </cdr:sp>
  </cdr:relSizeAnchor>
  <cdr:relSizeAnchor xmlns:cdr="http://schemas.openxmlformats.org/drawingml/2006/chartDrawing">
    <cdr:from>
      <cdr:x>0.18458</cdr:x>
      <cdr:y>0.47861</cdr:y>
    </cdr:from>
    <cdr:to>
      <cdr:x>0.58065</cdr:x>
      <cdr:y>0.57024</cdr:y>
    </cdr:to>
    <cdr:sp macro="" textlink="">
      <cdr:nvSpPr>
        <cdr:cNvPr id="3" name="TextBox 2">
          <a:extLst xmlns:a="http://schemas.openxmlformats.org/drawingml/2006/main">
            <a:ext uri="{FF2B5EF4-FFF2-40B4-BE49-F238E27FC236}">
              <a16:creationId xmlns:a16="http://schemas.microsoft.com/office/drawing/2014/main" id="{A6B46E14-67F7-4B66-ACCA-24A40CA95780}"/>
            </a:ext>
          </a:extLst>
        </cdr:cNvPr>
        <cdr:cNvSpPr txBox="1"/>
      </cdr:nvSpPr>
      <cdr:spPr>
        <a:xfrm xmlns:a="http://schemas.openxmlformats.org/drawingml/2006/main">
          <a:off x="1038184" y="1735930"/>
          <a:ext cx="2227659" cy="3323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solidFill>
                <a:srgbClr val="C00000"/>
              </a:solidFill>
              <a:latin typeface="HelveticaNeueLT Std Cn" panose="020B0506030502030204" pitchFamily="34" charset="0"/>
              <a:cs typeface="Helvetica" panose="020B0604020202020204" pitchFamily="34" charset="0"/>
            </a:rPr>
            <a:t>Emerging market economies</a:t>
          </a:r>
        </a:p>
      </cdr:txBody>
    </cdr:sp>
  </cdr:relSizeAnchor>
  <cdr:relSizeAnchor xmlns:cdr="http://schemas.openxmlformats.org/drawingml/2006/chartDrawing">
    <cdr:from>
      <cdr:x>0.44686</cdr:x>
      <cdr:y>0.10065</cdr:y>
    </cdr:from>
    <cdr:to>
      <cdr:x>0.78655</cdr:x>
      <cdr:y>0.17443</cdr:y>
    </cdr:to>
    <cdr:sp macro="" textlink="">
      <cdr:nvSpPr>
        <cdr:cNvPr id="4" name="TextBox 3">
          <a:extLst xmlns:a="http://schemas.openxmlformats.org/drawingml/2006/main">
            <a:ext uri="{FF2B5EF4-FFF2-40B4-BE49-F238E27FC236}">
              <a16:creationId xmlns:a16="http://schemas.microsoft.com/office/drawing/2014/main" id="{4DD8C853-4810-4A09-8EE0-F17B2E25F8B1}"/>
            </a:ext>
          </a:extLst>
        </cdr:cNvPr>
        <cdr:cNvSpPr txBox="1"/>
      </cdr:nvSpPr>
      <cdr:spPr>
        <a:xfrm xmlns:a="http://schemas.openxmlformats.org/drawingml/2006/main">
          <a:off x="2513338" y="365070"/>
          <a:ext cx="1910583" cy="2676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solidFill>
                <a:schemeClr val="bg1">
                  <a:lumMod val="50000"/>
                </a:schemeClr>
              </a:solidFill>
              <a:latin typeface="HelveticaNeueLT Std Cn" panose="020B0506030502030204" pitchFamily="34" charset="0"/>
              <a:cs typeface="Helvetica" panose="020B0604020202020204" pitchFamily="34" charset="0"/>
            </a:rPr>
            <a:t>Advanced economies</a:t>
          </a:r>
        </a:p>
      </cdr:txBody>
    </cdr:sp>
  </cdr:relSizeAnchor>
  <cdr:relSizeAnchor xmlns:cdr="http://schemas.openxmlformats.org/drawingml/2006/chartDrawing">
    <cdr:from>
      <cdr:x>0.75585</cdr:x>
      <cdr:y>0.76416</cdr:y>
    </cdr:from>
    <cdr:to>
      <cdr:x>0.92105</cdr:x>
      <cdr:y>0.83531</cdr:y>
    </cdr:to>
    <cdr:sp macro="" textlink="">
      <cdr:nvSpPr>
        <cdr:cNvPr id="5" name="TextBox 4">
          <a:extLst xmlns:a="http://schemas.openxmlformats.org/drawingml/2006/main">
            <a:ext uri="{FF2B5EF4-FFF2-40B4-BE49-F238E27FC236}">
              <a16:creationId xmlns:a16="http://schemas.microsoft.com/office/drawing/2014/main" id="{7E588258-7E36-4336-A363-0EEF9DFB2669}"/>
            </a:ext>
          </a:extLst>
        </cdr:cNvPr>
        <cdr:cNvSpPr txBox="1"/>
      </cdr:nvSpPr>
      <cdr:spPr>
        <a:xfrm xmlns:a="http://schemas.openxmlformats.org/drawingml/2006/main">
          <a:off x="4924457" y="2762246"/>
          <a:ext cx="1076294" cy="2571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latin typeface="HelveticaNeueLT Std Cn" panose="020B0506030502030204" pitchFamily="34" charset="0"/>
              <a:cs typeface="Helvetica" panose="020B0604020202020204" pitchFamily="34" charset="0"/>
            </a:rPr>
            <a:t>Less</a:t>
          </a:r>
          <a:r>
            <a:rPr lang="en-US" sz="1000" baseline="0" dirty="0">
              <a:latin typeface="HelveticaNeueLT Std Cn" panose="020B0506030502030204" pitchFamily="34" charset="0"/>
              <a:cs typeface="Helvetica" panose="020B0604020202020204" pitchFamily="34" charset="0"/>
            </a:rPr>
            <a:t> corrupt</a:t>
          </a:r>
          <a:endParaRPr lang="en-US" sz="1000" dirty="0">
            <a:latin typeface="HelveticaNeueLT Std Cn" panose="020B0506030502030204" pitchFamily="34" charset="0"/>
            <a:cs typeface="Helvetica" panose="020B0604020202020204" pitchFamily="34" charset="0"/>
          </a:endParaRPr>
        </a:p>
      </cdr:txBody>
    </cdr:sp>
  </cdr:relSizeAnchor>
  <cdr:relSizeAnchor xmlns:cdr="http://schemas.openxmlformats.org/drawingml/2006/chartDrawing">
    <cdr:from>
      <cdr:x>0.76754</cdr:x>
      <cdr:y>0.84058</cdr:y>
    </cdr:from>
    <cdr:to>
      <cdr:x>0.88742</cdr:x>
      <cdr:y>0.84058</cdr:y>
    </cdr:to>
    <cdr:cxnSp macro="">
      <cdr:nvCxnSpPr>
        <cdr:cNvPr id="7" name="Straight Arrow Connector 6">
          <a:extLst xmlns:a="http://schemas.openxmlformats.org/drawingml/2006/main">
            <a:ext uri="{FF2B5EF4-FFF2-40B4-BE49-F238E27FC236}">
              <a16:creationId xmlns:a16="http://schemas.microsoft.com/office/drawing/2014/main" id="{F51F15C8-2EB8-47ED-ABAF-B4701AE8161D}"/>
            </a:ext>
          </a:extLst>
        </cdr:cNvPr>
        <cdr:cNvCxnSpPr/>
      </cdr:nvCxnSpPr>
      <cdr:spPr>
        <a:xfrm xmlns:a="http://schemas.openxmlformats.org/drawingml/2006/main">
          <a:off x="5000618" y="3038484"/>
          <a:ext cx="781030" cy="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0.123</cdr:x>
      <cdr:y>0.08956</cdr:y>
    </cdr:from>
    <cdr:to>
      <cdr:x>0.28594</cdr:x>
      <cdr:y>0.29727</cdr:y>
    </cdr:to>
    <cdr:grpSp>
      <cdr:nvGrpSpPr>
        <cdr:cNvPr id="18" name="Group 17">
          <a:extLst xmlns:a="http://schemas.openxmlformats.org/drawingml/2006/main">
            <a:ext uri="{FF2B5EF4-FFF2-40B4-BE49-F238E27FC236}">
              <a16:creationId xmlns:a16="http://schemas.microsoft.com/office/drawing/2014/main" id="{3BA22F38-221A-4C13-AC94-D202D6FA691E}"/>
            </a:ext>
          </a:extLst>
        </cdr:cNvPr>
        <cdr:cNvGrpSpPr/>
      </cdr:nvGrpSpPr>
      <cdr:grpSpPr>
        <a:xfrm xmlns:a="http://schemas.openxmlformats.org/drawingml/2006/main">
          <a:off x="518855" y="243628"/>
          <a:ext cx="687335" cy="565028"/>
          <a:chOff x="374231" y="318065"/>
          <a:chExt cx="658287" cy="759693"/>
        </a:xfrm>
      </cdr:grpSpPr>
      <cdr:sp macro="" textlink="">
        <cdr:nvSpPr>
          <cdr:cNvPr id="8" name="TextBox 1">
            <a:extLst xmlns:a="http://schemas.openxmlformats.org/drawingml/2006/main">
              <a:ext uri="{FF2B5EF4-FFF2-40B4-BE49-F238E27FC236}">
                <a16:creationId xmlns:a16="http://schemas.microsoft.com/office/drawing/2014/main" id="{7C47555B-D3B3-4714-BAFF-C101C9D72B65}"/>
              </a:ext>
            </a:extLst>
          </cdr:cNvPr>
          <cdr:cNvSpPr txBox="1"/>
        </cdr:nvSpPr>
        <cdr:spPr>
          <a:xfrm xmlns:a="http://schemas.openxmlformats.org/drawingml/2006/main">
            <a:off x="378713" y="599087"/>
            <a:ext cx="653805" cy="4786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000" dirty="0">
                <a:latin typeface="HelveticaNeueLT Std Cn" panose="020B0506030502030204" pitchFamily="34" charset="0"/>
                <a:cs typeface="Helvetica" panose="020B0604020202020204" pitchFamily="34" charset="0"/>
              </a:rPr>
              <a:t>More </a:t>
            </a:r>
            <a:r>
              <a:rPr lang="en-US" sz="1000" baseline="0" dirty="0">
                <a:latin typeface="HelveticaNeueLT Std Cn" panose="020B0506030502030204" pitchFamily="34" charset="0"/>
                <a:cs typeface="Helvetica" panose="020B0604020202020204" pitchFamily="34" charset="0"/>
              </a:rPr>
              <a:t>revenues</a:t>
            </a:r>
            <a:endParaRPr lang="en-US" sz="1000" dirty="0">
              <a:latin typeface="HelveticaNeueLT Std Cn" panose="020B0506030502030204" pitchFamily="34" charset="0"/>
              <a:cs typeface="Helvetica" panose="020B0604020202020204" pitchFamily="34" charset="0"/>
            </a:endParaRPr>
          </a:p>
        </cdr:txBody>
      </cdr:sp>
      <cdr:cxnSp macro="">
        <cdr:nvCxnSpPr>
          <cdr:cNvPr id="9" name="Straight Arrow Connector 8">
            <a:extLst xmlns:a="http://schemas.openxmlformats.org/drawingml/2006/main">
              <a:ext uri="{FF2B5EF4-FFF2-40B4-BE49-F238E27FC236}">
                <a16:creationId xmlns:a16="http://schemas.microsoft.com/office/drawing/2014/main" id="{AD3CE356-F734-40CF-9820-683ADB0D32A7}"/>
              </a:ext>
            </a:extLst>
          </cdr:cNvPr>
          <cdr:cNvCxnSpPr/>
        </cdr:nvCxnSpPr>
        <cdr:spPr>
          <a:xfrm xmlns:a="http://schemas.openxmlformats.org/drawingml/2006/main" flipV="1">
            <a:off x="374231" y="318065"/>
            <a:ext cx="641" cy="73921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0.23341</cdr:x>
      <cdr:y>0.69633</cdr:y>
    </cdr:from>
    <cdr:to>
      <cdr:x>0.45854</cdr:x>
      <cdr:y>0.79793</cdr:y>
    </cdr:to>
    <cdr:cxnSp macro="">
      <cdr:nvCxnSpPr>
        <cdr:cNvPr id="20" name="Connector: Elbow 19">
          <a:extLst xmlns:a="http://schemas.openxmlformats.org/drawingml/2006/main">
            <a:ext uri="{FF2B5EF4-FFF2-40B4-BE49-F238E27FC236}">
              <a16:creationId xmlns:a16="http://schemas.microsoft.com/office/drawing/2014/main" id="{6534970F-4FDF-4887-ACB8-21CA0588EFF3}"/>
            </a:ext>
          </a:extLst>
        </cdr:cNvPr>
        <cdr:cNvCxnSpPr/>
      </cdr:nvCxnSpPr>
      <cdr:spPr>
        <a:xfrm xmlns:a="http://schemas.openxmlformats.org/drawingml/2006/main" flipV="1">
          <a:off x="1312788" y="2525596"/>
          <a:ext cx="1266240" cy="368512"/>
        </a:xfrm>
        <a:prstGeom xmlns:a="http://schemas.openxmlformats.org/drawingml/2006/main" prst="bentConnector3">
          <a:avLst/>
        </a:prstGeom>
        <a:ln xmlns:a="http://schemas.openxmlformats.org/drawingml/2006/main" w="12700">
          <a:solidFill>
            <a:srgbClr val="00206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0.38082</cdr:x>
      <cdr:y>0.54993</cdr:y>
    </cdr:from>
    <cdr:to>
      <cdr:x>0.61671</cdr:x>
      <cdr:y>0.62458</cdr:y>
    </cdr:to>
    <cdr:cxnSp macro="">
      <cdr:nvCxnSpPr>
        <cdr:cNvPr id="22" name="Connector: Elbow 21">
          <a:extLst xmlns:a="http://schemas.openxmlformats.org/drawingml/2006/main">
            <a:ext uri="{FF2B5EF4-FFF2-40B4-BE49-F238E27FC236}">
              <a16:creationId xmlns:a16="http://schemas.microsoft.com/office/drawing/2014/main" id="{827FC3B6-AF17-4D22-8966-289169430DEB}"/>
            </a:ext>
          </a:extLst>
        </cdr:cNvPr>
        <cdr:cNvCxnSpPr/>
      </cdr:nvCxnSpPr>
      <cdr:spPr>
        <a:xfrm xmlns:a="http://schemas.openxmlformats.org/drawingml/2006/main" flipV="1">
          <a:off x="2141880" y="1994617"/>
          <a:ext cx="1326750" cy="270758"/>
        </a:xfrm>
        <a:prstGeom xmlns:a="http://schemas.openxmlformats.org/drawingml/2006/main" prst="bentConnector3">
          <a:avLst/>
        </a:prstGeom>
        <a:ln xmlns:a="http://schemas.openxmlformats.org/drawingml/2006/main" w="12700">
          <a:solidFill>
            <a:srgbClr val="C0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0.57376</cdr:x>
      <cdr:y>0.13754</cdr:y>
    </cdr:from>
    <cdr:to>
      <cdr:x>0.85119</cdr:x>
      <cdr:y>0.25213</cdr:y>
    </cdr:to>
    <cdr:cxnSp macro="">
      <cdr:nvCxnSpPr>
        <cdr:cNvPr id="24" name="Connector: Elbow 23">
          <a:extLst xmlns:a="http://schemas.openxmlformats.org/drawingml/2006/main">
            <a:ext uri="{FF2B5EF4-FFF2-40B4-BE49-F238E27FC236}">
              <a16:creationId xmlns:a16="http://schemas.microsoft.com/office/drawing/2014/main" id="{D39C45EF-3AD2-4C28-B7E2-B972FFC38CC8}"/>
            </a:ext>
          </a:extLst>
        </cdr:cNvPr>
        <cdr:cNvCxnSpPr/>
      </cdr:nvCxnSpPr>
      <cdr:spPr>
        <a:xfrm xmlns:a="http://schemas.openxmlformats.org/drawingml/2006/main" flipV="1">
          <a:off x="3227095" y="498871"/>
          <a:ext cx="1560389" cy="415622"/>
        </a:xfrm>
        <a:prstGeom xmlns:a="http://schemas.openxmlformats.org/drawingml/2006/main" prst="bentConnector3">
          <a:avLst/>
        </a:prstGeom>
        <a:ln xmlns:a="http://schemas.openxmlformats.org/drawingml/2006/main" w="12700">
          <a:solidFill>
            <a:schemeClr val="bg1">
              <a:lumMod val="5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0.71607</cdr:x>
      <cdr:y>0.46114</cdr:y>
    </cdr:from>
    <cdr:to>
      <cdr:x>0.78417</cdr:x>
      <cdr:y>0.53886</cdr:y>
    </cdr:to>
    <cdr:sp macro="" textlink="">
      <cdr:nvSpPr>
        <cdr:cNvPr id="2" name="TextBox 1">
          <a:extLst xmlns:a="http://schemas.openxmlformats.org/drawingml/2006/main">
            <a:ext uri="{FF2B5EF4-FFF2-40B4-BE49-F238E27FC236}">
              <a16:creationId xmlns:a16="http://schemas.microsoft.com/office/drawing/2014/main" id="{194755C9-86E7-4500-883F-E06C015ED28D}"/>
            </a:ext>
          </a:extLst>
        </cdr:cNvPr>
        <cdr:cNvSpPr txBox="1"/>
      </cdr:nvSpPr>
      <cdr:spPr>
        <a:xfrm xmlns:a="http://schemas.openxmlformats.org/drawingml/2006/main">
          <a:off x="3749125" y="1665491"/>
          <a:ext cx="356553" cy="280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solidFill>
                <a:sysClr val="windowText" lastClr="000000"/>
              </a:solidFill>
            </a:rPr>
            <a:t>**</a:t>
          </a:r>
        </a:p>
      </cdr:txBody>
    </cdr:sp>
  </cdr:relSizeAnchor>
  <cdr:relSizeAnchor xmlns:cdr="http://schemas.openxmlformats.org/drawingml/2006/chartDrawing">
    <cdr:from>
      <cdr:x>0.24485</cdr:x>
      <cdr:y>0.0417</cdr:y>
    </cdr:from>
    <cdr:to>
      <cdr:x>0.31295</cdr:x>
      <cdr:y>0.11942</cdr:y>
    </cdr:to>
    <cdr:sp macro="" textlink="">
      <cdr:nvSpPr>
        <cdr:cNvPr id="3" name="TextBox 1">
          <a:extLst xmlns:a="http://schemas.openxmlformats.org/drawingml/2006/main">
            <a:ext uri="{FF2B5EF4-FFF2-40B4-BE49-F238E27FC236}">
              <a16:creationId xmlns:a16="http://schemas.microsoft.com/office/drawing/2014/main" id="{11ACAC8B-C850-468D-AF41-0B0357293E18}"/>
            </a:ext>
          </a:extLst>
        </cdr:cNvPr>
        <cdr:cNvSpPr txBox="1"/>
      </cdr:nvSpPr>
      <cdr:spPr>
        <a:xfrm xmlns:a="http://schemas.openxmlformats.org/drawingml/2006/main">
          <a:off x="1281982" y="150595"/>
          <a:ext cx="356553" cy="2807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p>
      </cdr:txBody>
    </cdr:sp>
  </cdr:relSizeAnchor>
</c:userShapes>
</file>

<file path=ppt/drawings/drawing4.xml><?xml version="1.0" encoding="utf-8"?>
<c:userShapes xmlns:c="http://schemas.openxmlformats.org/drawingml/2006/chart">
  <cdr:relSizeAnchor xmlns:cdr="http://schemas.openxmlformats.org/drawingml/2006/chartDrawing">
    <cdr:from>
      <cdr:x>0.15914</cdr:x>
      <cdr:y>0.04681</cdr:y>
    </cdr:from>
    <cdr:to>
      <cdr:x>0.35973</cdr:x>
      <cdr:y>0.12414</cdr:y>
    </cdr:to>
    <cdr:sp macro="" textlink="">
      <cdr:nvSpPr>
        <cdr:cNvPr id="2" name="TextBox 2">
          <a:extLst xmlns:a="http://schemas.openxmlformats.org/drawingml/2006/main">
            <a:ext uri="{FF2B5EF4-FFF2-40B4-BE49-F238E27FC236}">
              <a16:creationId xmlns:a16="http://schemas.microsoft.com/office/drawing/2014/main" id="{1A1EF121-D89E-4E90-AC2C-D843B9D08F41}"/>
            </a:ext>
          </a:extLst>
        </cdr:cNvPr>
        <cdr:cNvSpPr txBox="1"/>
      </cdr:nvSpPr>
      <cdr:spPr>
        <a:xfrm xmlns:a="http://schemas.openxmlformats.org/drawingml/2006/main">
          <a:off x="1074965" y="185417"/>
          <a:ext cx="1355007" cy="30634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dirty="0">
              <a:latin typeface="HelveticaNeueLT Std Cn" panose="020B0506030502030204"/>
            </a:rPr>
            <a:t>Timor-Leste:</a:t>
          </a:r>
          <a:r>
            <a:rPr lang="en-US" sz="1000" baseline="0" dirty="0">
              <a:latin typeface="HelveticaNeueLT Std Cn" panose="020B0506030502030204"/>
            </a:rPr>
            <a:t> 650</a:t>
          </a:r>
          <a:endParaRPr lang="en-US" sz="1000" dirty="0">
            <a:latin typeface="HelveticaNeueLT Std Cn" panose="020B0506030502030204"/>
          </a:endParaRPr>
        </a:p>
      </cdr:txBody>
    </cdr:sp>
  </cdr:relSizeAnchor>
  <cdr:relSizeAnchor xmlns:cdr="http://schemas.openxmlformats.org/drawingml/2006/chartDrawing">
    <cdr:from>
      <cdr:x>0.32599</cdr:x>
      <cdr:y>0.05839</cdr:y>
    </cdr:from>
    <cdr:to>
      <cdr:x>0.45424</cdr:x>
      <cdr:y>0.18405</cdr:y>
    </cdr:to>
    <cdr:sp macro="" textlink="">
      <cdr:nvSpPr>
        <cdr:cNvPr id="3" name="TextBox 2">
          <a:extLst xmlns:a="http://schemas.openxmlformats.org/drawingml/2006/main">
            <a:ext uri="{FF2B5EF4-FFF2-40B4-BE49-F238E27FC236}">
              <a16:creationId xmlns:a16="http://schemas.microsoft.com/office/drawing/2014/main" id="{2F50E3AB-9C1E-4E0E-A4DE-7237F4FD4A0B}"/>
            </a:ext>
          </a:extLst>
        </cdr:cNvPr>
        <cdr:cNvSpPr txBox="1"/>
      </cdr:nvSpPr>
      <cdr:spPr>
        <a:xfrm xmlns:a="http://schemas.openxmlformats.org/drawingml/2006/main">
          <a:off x="1946475" y="185911"/>
          <a:ext cx="765776" cy="40011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a:latin typeface="HelveticaNeueLT Std Cn" panose="020B0506030502030204"/>
            </a:rPr>
            <a:t>Kuwait:</a:t>
          </a:r>
          <a:r>
            <a:rPr lang="en-US" sz="1000" baseline="0">
              <a:latin typeface="HelveticaNeueLT Std Cn" panose="020B0506030502030204"/>
            </a:rPr>
            <a:t> 479</a:t>
          </a:r>
          <a:endParaRPr lang="en-US" sz="1000">
            <a:latin typeface="HelveticaNeueLT Std Cn" panose="020B0506030502030204"/>
          </a:endParaRPr>
        </a:p>
      </cdr:txBody>
    </cdr:sp>
  </cdr:relSizeAnchor>
  <cdr:relSizeAnchor xmlns:cdr="http://schemas.openxmlformats.org/drawingml/2006/chartDrawing">
    <cdr:from>
      <cdr:x>0.53785</cdr:x>
      <cdr:y>0.0552</cdr:y>
    </cdr:from>
    <cdr:to>
      <cdr:x>0.6661</cdr:x>
      <cdr:y>0.13253</cdr:y>
    </cdr:to>
    <cdr:sp macro="" textlink="">
      <cdr:nvSpPr>
        <cdr:cNvPr id="4" name="TextBox 1">
          <a:extLst xmlns:a="http://schemas.openxmlformats.org/drawingml/2006/main">
            <a:ext uri="{FF2B5EF4-FFF2-40B4-BE49-F238E27FC236}">
              <a16:creationId xmlns:a16="http://schemas.microsoft.com/office/drawing/2014/main" id="{0F31C75B-B13C-40F0-9D35-FAC3119DF9B0}"/>
            </a:ext>
          </a:extLst>
        </cdr:cNvPr>
        <cdr:cNvSpPr txBox="1"/>
      </cdr:nvSpPr>
      <cdr:spPr>
        <a:xfrm xmlns:a="http://schemas.openxmlformats.org/drawingml/2006/main">
          <a:off x="3211484" y="175754"/>
          <a:ext cx="765776" cy="24622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a:latin typeface="HelveticaNeueLT Std Cn" panose="020B0506030502030204"/>
            </a:rPr>
            <a:t>Libya: 361</a:t>
          </a:r>
        </a:p>
      </cdr:txBody>
    </cdr:sp>
  </cdr:relSizeAnchor>
</c:userShapes>
</file>

<file path=ppt/drawings/drawing5.xml><?xml version="1.0" encoding="utf-8"?>
<c:userShapes xmlns:c="http://schemas.openxmlformats.org/drawingml/2006/chart">
  <cdr:relSizeAnchor xmlns:cdr="http://schemas.openxmlformats.org/drawingml/2006/chartDrawing">
    <cdr:from>
      <cdr:x>0.71528</cdr:x>
      <cdr:y>0.66435</cdr:y>
    </cdr:from>
    <cdr:to>
      <cdr:x>0.92612</cdr:x>
      <cdr:y>0.76505</cdr:y>
    </cdr:to>
    <cdr:grpSp>
      <cdr:nvGrpSpPr>
        <cdr:cNvPr id="2" name="Group 1">
          <a:extLst xmlns:a="http://schemas.openxmlformats.org/drawingml/2006/main">
            <a:ext uri="{FF2B5EF4-FFF2-40B4-BE49-F238E27FC236}">
              <a16:creationId xmlns:a16="http://schemas.microsoft.com/office/drawing/2014/main" id="{C2F3E7DE-C7DC-4A8D-9DE5-D3E4C23E73CA}"/>
            </a:ext>
          </a:extLst>
        </cdr:cNvPr>
        <cdr:cNvGrpSpPr/>
      </cdr:nvGrpSpPr>
      <cdr:grpSpPr>
        <a:xfrm xmlns:a="http://schemas.openxmlformats.org/drawingml/2006/main">
          <a:off x="2776683" y="1715168"/>
          <a:ext cx="818470" cy="259980"/>
          <a:chOff x="0" y="0"/>
          <a:chExt cx="963922" cy="276226"/>
        </a:xfrm>
      </cdr:grpSpPr>
      <cdr:cxnSp macro="">
        <cdr:nvCxnSpPr>
          <cdr:cNvPr id="3" name="Straight Arrow Connector 2">
            <a:extLst xmlns:a="http://schemas.openxmlformats.org/drawingml/2006/main">
              <a:ext uri="{FF2B5EF4-FFF2-40B4-BE49-F238E27FC236}">
                <a16:creationId xmlns:a16="http://schemas.microsoft.com/office/drawing/2014/main" id="{51FA4C52-14D9-4605-9C68-40D51FF4AEC0}"/>
              </a:ext>
            </a:extLst>
          </cdr:cNvPr>
          <cdr:cNvCxnSpPr/>
        </cdr:nvCxnSpPr>
        <cdr:spPr>
          <a:xfrm xmlns:a="http://schemas.openxmlformats.org/drawingml/2006/main">
            <a:off x="63488" y="273041"/>
            <a:ext cx="717520" cy="3185"/>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4" name="TextBox 4">
            <a:extLst xmlns:a="http://schemas.openxmlformats.org/drawingml/2006/main">
              <a:ext uri="{FF2B5EF4-FFF2-40B4-BE49-F238E27FC236}">
                <a16:creationId xmlns:a16="http://schemas.microsoft.com/office/drawing/2014/main" id="{B1AEA413-A034-48A6-A6AE-4DAE54910C37}"/>
              </a:ext>
            </a:extLst>
          </cdr:cNvPr>
          <cdr:cNvSpPr txBox="1"/>
        </cdr:nvSpPr>
        <cdr:spPr>
          <a:xfrm xmlns:a="http://schemas.openxmlformats.org/drawingml/2006/main">
            <a:off x="0" y="0"/>
            <a:ext cx="963922" cy="213792"/>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a:latin typeface="HelveticaNeueLT Std Cn" panose="020B0506030502030204" pitchFamily="34" charset="0"/>
                <a:cs typeface="Arial" panose="020B0604020202020204" pitchFamily="34" charset="0"/>
              </a:rPr>
              <a:t>Less corruption</a:t>
            </a:r>
          </a:p>
        </cdr:txBody>
      </cdr:sp>
    </cdr:grpSp>
  </cdr:relSizeAnchor>
  <cdr:relSizeAnchor xmlns:cdr="http://schemas.openxmlformats.org/drawingml/2006/chartDrawing">
    <cdr:from>
      <cdr:x>0.11458</cdr:x>
      <cdr:y>0.65972</cdr:y>
    </cdr:from>
    <cdr:to>
      <cdr:x>0.27786</cdr:x>
      <cdr:y>0.79861</cdr:y>
    </cdr:to>
    <cdr:grpSp>
      <cdr:nvGrpSpPr>
        <cdr:cNvPr id="14" name="Group 13">
          <a:extLst xmlns:a="http://schemas.openxmlformats.org/drawingml/2006/main">
            <a:ext uri="{FF2B5EF4-FFF2-40B4-BE49-F238E27FC236}">
              <a16:creationId xmlns:a16="http://schemas.microsoft.com/office/drawing/2014/main" id="{7C2A7D21-7BA2-4325-A33E-1348C1E2E2A0}"/>
            </a:ext>
          </a:extLst>
        </cdr:cNvPr>
        <cdr:cNvGrpSpPr/>
      </cdr:nvGrpSpPr>
      <cdr:grpSpPr>
        <a:xfrm xmlns:a="http://schemas.openxmlformats.org/drawingml/2006/main">
          <a:off x="444794" y="1703215"/>
          <a:ext cx="633845" cy="358576"/>
          <a:chOff x="-123821" y="38100"/>
          <a:chExt cx="746458" cy="381001"/>
        </a:xfrm>
      </cdr:grpSpPr>
      <cdr:cxnSp macro="">
        <cdr:nvCxnSpPr>
          <cdr:cNvPr id="15" name="Straight Arrow Connector 14">
            <a:extLst xmlns:a="http://schemas.openxmlformats.org/drawingml/2006/main">
              <a:ext uri="{FF2B5EF4-FFF2-40B4-BE49-F238E27FC236}">
                <a16:creationId xmlns:a16="http://schemas.microsoft.com/office/drawing/2014/main" id="{2F4FA97F-D16F-463F-B3B7-6B679F011555}"/>
              </a:ext>
            </a:extLst>
          </cdr:cNvPr>
          <cdr:cNvCxnSpPr/>
        </cdr:nvCxnSpPr>
        <cdr:spPr>
          <a:xfrm xmlns:a="http://schemas.openxmlformats.org/drawingml/2006/main">
            <a:off x="76197" y="238126"/>
            <a:ext cx="0" cy="180975"/>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6" name="TextBox 4">
            <a:extLst xmlns:a="http://schemas.openxmlformats.org/drawingml/2006/main">
              <a:ext uri="{FF2B5EF4-FFF2-40B4-BE49-F238E27FC236}">
                <a16:creationId xmlns:a16="http://schemas.microsoft.com/office/drawing/2014/main" id="{7084E5C4-55CE-48F7-91C3-B1188F6DA2D4}"/>
              </a:ext>
            </a:extLst>
          </cdr:cNvPr>
          <cdr:cNvSpPr txBox="1"/>
        </cdr:nvSpPr>
        <cdr:spPr>
          <a:xfrm xmlns:a="http://schemas.openxmlformats.org/drawingml/2006/main">
            <a:off x="-123821" y="38100"/>
            <a:ext cx="746458" cy="19621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dirty="0">
                <a:latin typeface="HelveticaNeueLT Std Cn" panose="020B0506030502030204" pitchFamily="34" charset="0"/>
                <a:cs typeface="Arial" panose="020B0604020202020204" pitchFamily="34" charset="0"/>
              </a:rPr>
              <a:t>More waste</a:t>
            </a:r>
          </a:p>
        </cdr:txBody>
      </cdr:sp>
    </cdr:grpSp>
  </cdr:relSizeAnchor>
  <cdr:relSizeAnchor xmlns:cdr="http://schemas.openxmlformats.org/drawingml/2006/chartDrawing">
    <cdr:from>
      <cdr:x>0.7594</cdr:x>
      <cdr:y>0.06019</cdr:y>
    </cdr:from>
    <cdr:to>
      <cdr:x>0.94977</cdr:x>
      <cdr:y>0.18684</cdr:y>
    </cdr:to>
    <cdr:grpSp>
      <cdr:nvGrpSpPr>
        <cdr:cNvPr id="8" name="Group 7">
          <a:extLst xmlns:a="http://schemas.openxmlformats.org/drawingml/2006/main">
            <a:ext uri="{FF2B5EF4-FFF2-40B4-BE49-F238E27FC236}">
              <a16:creationId xmlns:a16="http://schemas.microsoft.com/office/drawing/2014/main" id="{AB8153A8-04D7-49ED-8AFA-CC4C0C85B93A}"/>
            </a:ext>
          </a:extLst>
        </cdr:cNvPr>
        <cdr:cNvGrpSpPr/>
      </cdr:nvGrpSpPr>
      <cdr:grpSpPr>
        <a:xfrm xmlns:a="http://schemas.openxmlformats.org/drawingml/2006/main">
          <a:off x="2947954" y="155394"/>
          <a:ext cx="739008" cy="326975"/>
          <a:chOff x="0" y="0"/>
          <a:chExt cx="870411" cy="347449"/>
        </a:xfrm>
      </cdr:grpSpPr>
      <cdr:sp macro="" textlink="">
        <cdr:nvSpPr>
          <cdr:cNvPr id="9" name="TextBox 4">
            <a:extLst xmlns:a="http://schemas.openxmlformats.org/drawingml/2006/main">
              <a:ext uri="{FF2B5EF4-FFF2-40B4-BE49-F238E27FC236}">
                <a16:creationId xmlns:a16="http://schemas.microsoft.com/office/drawing/2014/main" id="{BC05F6C2-362A-4D71-9041-206B9F70FD9A}"/>
              </a:ext>
            </a:extLst>
          </cdr:cNvPr>
          <cdr:cNvSpPr txBox="1"/>
        </cdr:nvSpPr>
        <cdr:spPr>
          <a:xfrm xmlns:a="http://schemas.openxmlformats.org/drawingml/2006/main">
            <a:off x="0" y="0"/>
            <a:ext cx="870411" cy="34744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a:latin typeface="HelveticaNeueLT Std Cn" panose="020B0506030502030204"/>
                <a:cs typeface="Arial" panose="020B0604020202020204" pitchFamily="34" charset="0"/>
              </a:rPr>
              <a:t>r</a:t>
            </a:r>
            <a:r>
              <a:rPr lang="en-US" sz="1000">
                <a:latin typeface="Times New Roman" panose="02020603050405020304" pitchFamily="18" charset="0"/>
                <a:cs typeface="Times New Roman" panose="02020603050405020304" pitchFamily="18" charset="0"/>
              </a:rPr>
              <a:t>=0.32</a:t>
            </a:r>
          </a:p>
          <a:p xmlns:a="http://schemas.openxmlformats.org/drawingml/2006/main">
            <a:r>
              <a:rPr lang="en-US" sz="1000">
                <a:latin typeface="Times New Roman" panose="02020603050405020304" pitchFamily="18" charset="0"/>
                <a:cs typeface="Times New Roman" panose="02020603050405020304" pitchFamily="18" charset="0"/>
              </a:rPr>
              <a:t>(p-value=0.00)</a:t>
            </a:r>
            <a:endParaRPr lang="en-US" sz="1000">
              <a:latin typeface="HelveticaNeueLT Std Cn" panose="020B0506030502030204"/>
              <a:cs typeface="Arial" panose="020B0604020202020204" pitchFamily="34" charset="0"/>
            </a:endParaRPr>
          </a:p>
        </cdr:txBody>
      </cdr:sp>
    </cdr:grpSp>
  </cdr:relSizeAnchor>
</c:userShapes>
</file>

<file path=ppt/drawings/drawing6.xml><?xml version="1.0" encoding="utf-8"?>
<c:userShapes xmlns:c="http://schemas.openxmlformats.org/drawingml/2006/chart">
  <cdr:relSizeAnchor xmlns:cdr="http://schemas.openxmlformats.org/drawingml/2006/chartDrawing">
    <cdr:from>
      <cdr:x>0.75758</cdr:x>
      <cdr:y>0.70274</cdr:y>
    </cdr:from>
    <cdr:to>
      <cdr:x>0.96923</cdr:x>
      <cdr:y>0.79782</cdr:y>
    </cdr:to>
    <cdr:grpSp>
      <cdr:nvGrpSpPr>
        <cdr:cNvPr id="2" name="Group 1">
          <a:extLst xmlns:a="http://schemas.openxmlformats.org/drawingml/2006/main">
            <a:ext uri="{FF2B5EF4-FFF2-40B4-BE49-F238E27FC236}">
              <a16:creationId xmlns:a16="http://schemas.microsoft.com/office/drawing/2014/main" id="{989D1A82-7163-4DDB-AA5D-9FE84515EC0D}"/>
            </a:ext>
          </a:extLst>
        </cdr:cNvPr>
        <cdr:cNvGrpSpPr/>
      </cdr:nvGrpSpPr>
      <cdr:grpSpPr>
        <a:xfrm xmlns:a="http://schemas.openxmlformats.org/drawingml/2006/main">
          <a:off x="2940890" y="1778378"/>
          <a:ext cx="821615" cy="240612"/>
          <a:chOff x="-1" y="0"/>
          <a:chExt cx="1086616" cy="276225"/>
        </a:xfrm>
      </cdr:grpSpPr>
      <cdr:cxnSp macro="">
        <cdr:nvCxnSpPr>
          <cdr:cNvPr id="3" name="Straight Arrow Connector 2">
            <a:extLst xmlns:a="http://schemas.openxmlformats.org/drawingml/2006/main">
              <a:ext uri="{FF2B5EF4-FFF2-40B4-BE49-F238E27FC236}">
                <a16:creationId xmlns:a16="http://schemas.microsoft.com/office/drawing/2014/main" id="{E936D916-FC5C-4090-A1C4-68F4CA614F3D}"/>
              </a:ext>
            </a:extLst>
          </cdr:cNvPr>
          <cdr:cNvCxnSpPr/>
        </cdr:nvCxnSpPr>
        <cdr:spPr>
          <a:xfrm xmlns:a="http://schemas.openxmlformats.org/drawingml/2006/main">
            <a:off x="92054" y="273033"/>
            <a:ext cx="688974" cy="3192"/>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4" name="TextBox 4">
            <a:extLst xmlns:a="http://schemas.openxmlformats.org/drawingml/2006/main">
              <a:ext uri="{FF2B5EF4-FFF2-40B4-BE49-F238E27FC236}">
                <a16:creationId xmlns:a16="http://schemas.microsoft.com/office/drawing/2014/main" id="{B6805289-9651-4FC0-A6B3-E572D12A4B2D}"/>
              </a:ext>
            </a:extLst>
          </cdr:cNvPr>
          <cdr:cNvSpPr txBox="1"/>
        </cdr:nvSpPr>
        <cdr:spPr>
          <a:xfrm xmlns:a="http://schemas.openxmlformats.org/drawingml/2006/main">
            <a:off x="-1" y="0"/>
            <a:ext cx="1086616" cy="22709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a:latin typeface="HelveticaNeueLT Std Cn" panose="020B0506030502030204" pitchFamily="34" charset="0"/>
                <a:cs typeface="Helvetica" panose="020B0604020202020204" pitchFamily="34" charset="0"/>
              </a:rPr>
              <a:t>Less corruption</a:t>
            </a:r>
          </a:p>
        </cdr:txBody>
      </cdr:sp>
    </cdr:grpSp>
  </cdr:relSizeAnchor>
  <cdr:relSizeAnchor xmlns:cdr="http://schemas.openxmlformats.org/drawingml/2006/chartDrawing">
    <cdr:from>
      <cdr:x>0.12115</cdr:x>
      <cdr:y>0.063</cdr:y>
    </cdr:from>
    <cdr:to>
      <cdr:x>0.30549</cdr:x>
      <cdr:y>0.18158</cdr:y>
    </cdr:to>
    <cdr:grpSp>
      <cdr:nvGrpSpPr>
        <cdr:cNvPr id="5" name="Group 4">
          <a:extLst xmlns:a="http://schemas.openxmlformats.org/drawingml/2006/main">
            <a:ext uri="{FF2B5EF4-FFF2-40B4-BE49-F238E27FC236}">
              <a16:creationId xmlns:a16="http://schemas.microsoft.com/office/drawing/2014/main" id="{AB8153A8-04D7-49ED-8AFA-CC4C0C85B93A}"/>
            </a:ext>
          </a:extLst>
        </cdr:cNvPr>
        <cdr:cNvGrpSpPr/>
      </cdr:nvGrpSpPr>
      <cdr:grpSpPr>
        <a:xfrm xmlns:a="http://schemas.openxmlformats.org/drawingml/2006/main">
          <a:off x="470299" y="159430"/>
          <a:ext cx="715599" cy="300083"/>
          <a:chOff x="0" y="0"/>
          <a:chExt cx="874384" cy="328675"/>
        </a:xfrm>
      </cdr:grpSpPr>
      <cdr:sp macro="" textlink="">
        <cdr:nvSpPr>
          <cdr:cNvPr id="6" name="TextBox 4">
            <a:extLst xmlns:a="http://schemas.openxmlformats.org/drawingml/2006/main">
              <a:ext uri="{FF2B5EF4-FFF2-40B4-BE49-F238E27FC236}">
                <a16:creationId xmlns:a16="http://schemas.microsoft.com/office/drawing/2014/main" id="{BC05F6C2-362A-4D71-9041-206B9F70FD9A}"/>
              </a:ext>
            </a:extLst>
          </cdr:cNvPr>
          <cdr:cNvSpPr txBox="1"/>
        </cdr:nvSpPr>
        <cdr:spPr>
          <a:xfrm xmlns:a="http://schemas.openxmlformats.org/drawingml/2006/main">
            <a:off x="0" y="0"/>
            <a:ext cx="874384" cy="32867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dirty="0">
                <a:latin typeface="HelveticaNeueLT Std Cn" panose="020B0506030502030204"/>
                <a:cs typeface="Arial" panose="020B0604020202020204" pitchFamily="34" charset="0"/>
              </a:rPr>
              <a:t>r</a:t>
            </a:r>
            <a:r>
              <a:rPr lang="en-US" sz="1000" dirty="0">
                <a:latin typeface="Times New Roman" panose="02020603050405020304" pitchFamily="18" charset="0"/>
                <a:cs typeface="Times New Roman" panose="02020603050405020304" pitchFamily="18" charset="0"/>
              </a:rPr>
              <a:t>=0.33</a:t>
            </a:r>
          </a:p>
          <a:p xmlns:a="http://schemas.openxmlformats.org/drawingml/2006/main">
            <a:r>
              <a:rPr lang="en-US" sz="1000" dirty="0">
                <a:latin typeface="Times New Roman" panose="02020603050405020304" pitchFamily="18" charset="0"/>
                <a:cs typeface="Times New Roman" panose="02020603050405020304" pitchFamily="18" charset="0"/>
              </a:rPr>
              <a:t>(p-value=0.00)</a:t>
            </a:r>
            <a:endParaRPr lang="en-US" sz="1000" dirty="0">
              <a:latin typeface="HelveticaNeueLT Std Cn" panose="020B0506030502030204"/>
              <a:cs typeface="Arial" panose="020B0604020202020204" pitchFamily="34" charset="0"/>
            </a:endParaRPr>
          </a:p>
        </cdr:txBody>
      </cdr:sp>
    </cdr:grpSp>
  </cdr:relSizeAnchor>
</c:userShapes>
</file>

<file path=ppt/drawings/drawing7.xml><?xml version="1.0" encoding="utf-8"?>
<c:userShapes xmlns:c="http://schemas.openxmlformats.org/drawingml/2006/chart">
  <cdr:relSizeAnchor xmlns:cdr="http://schemas.openxmlformats.org/drawingml/2006/chartDrawing">
    <cdr:from>
      <cdr:x>0.80671</cdr:x>
      <cdr:y>0.10428</cdr:y>
    </cdr:from>
    <cdr:to>
      <cdr:x>0.90575</cdr:x>
      <cdr:y>0.10428</cdr:y>
    </cdr:to>
    <cdr:cxnSp macro="">
      <cdr:nvCxnSpPr>
        <cdr:cNvPr id="2" name="Straight Arrow Connector 1">
          <a:extLst xmlns:a="http://schemas.openxmlformats.org/drawingml/2006/main">
            <a:ext uri="{FF2B5EF4-FFF2-40B4-BE49-F238E27FC236}">
              <a16:creationId xmlns:a16="http://schemas.microsoft.com/office/drawing/2014/main" id="{C9B5979F-E80C-4902-8604-29853E63C381}"/>
            </a:ext>
          </a:extLst>
        </cdr:cNvPr>
        <cdr:cNvCxnSpPr/>
      </cdr:nvCxnSpPr>
      <cdr:spPr>
        <a:xfrm xmlns:a="http://schemas.openxmlformats.org/drawingml/2006/main" flipH="1">
          <a:off x="4810126" y="371475"/>
          <a:ext cx="590549" cy="1"/>
        </a:xfrm>
        <a:prstGeom xmlns:a="http://schemas.openxmlformats.org/drawingml/2006/main" prst="straightConnector1">
          <a:avLst/>
        </a:prstGeom>
        <a:ln xmlns:a="http://schemas.openxmlformats.org/drawingml/2006/main">
          <a:solidFill>
            <a:sysClr val="windowText" lastClr="00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A50E7B-094E-418B-A1A3-9143546C24DE}"/>
              </a:ext>
            </a:extLst>
          </p:cNvPr>
          <p:cNvSpPr>
            <a:spLocks noGrp="1"/>
          </p:cNvSpPr>
          <p:nvPr>
            <p:ph type="hdr" sz="quarter"/>
          </p:nvPr>
        </p:nvSpPr>
        <p:spPr>
          <a:xfrm>
            <a:off x="0" y="1"/>
            <a:ext cx="4028301" cy="351476"/>
          </a:xfrm>
          <a:prstGeom prst="rect">
            <a:avLst/>
          </a:prstGeom>
        </p:spPr>
        <p:txBody>
          <a:bodyPr vert="horz" lIns="91294" tIns="45647" rIns="91294" bIns="45647" rtlCol="0"/>
          <a:lstStyle>
            <a:lvl1pPr algn="l">
              <a:defRPr sz="1200"/>
            </a:lvl1pPr>
          </a:lstStyle>
          <a:p>
            <a:endParaRPr lang="en-US" dirty="0"/>
          </a:p>
        </p:txBody>
      </p:sp>
      <p:sp>
        <p:nvSpPr>
          <p:cNvPr id="3" name="Date Placeholder 2">
            <a:extLst>
              <a:ext uri="{FF2B5EF4-FFF2-40B4-BE49-F238E27FC236}">
                <a16:creationId xmlns:a16="http://schemas.microsoft.com/office/drawing/2014/main" id="{9DA70E7B-2858-4B55-80A1-A6AD6FB1A118}"/>
              </a:ext>
            </a:extLst>
          </p:cNvPr>
          <p:cNvSpPr>
            <a:spLocks noGrp="1"/>
          </p:cNvSpPr>
          <p:nvPr>
            <p:ph type="dt" sz="quarter" idx="1"/>
          </p:nvPr>
        </p:nvSpPr>
        <p:spPr>
          <a:xfrm>
            <a:off x="5265999" y="1"/>
            <a:ext cx="4028301" cy="351476"/>
          </a:xfrm>
          <a:prstGeom prst="rect">
            <a:avLst/>
          </a:prstGeom>
        </p:spPr>
        <p:txBody>
          <a:bodyPr vert="horz" lIns="91294" tIns="45647" rIns="91294" bIns="45647" rtlCol="0"/>
          <a:lstStyle>
            <a:lvl1pPr algn="r">
              <a:defRPr sz="1200"/>
            </a:lvl1pPr>
          </a:lstStyle>
          <a:p>
            <a:fld id="{A08E881A-59D0-4CD2-A741-5D7CB4D84DD3}" type="datetimeFigureOut">
              <a:rPr lang="en-US" smtClean="0"/>
              <a:t>7/11/2019</a:t>
            </a:fld>
            <a:endParaRPr lang="en-US" dirty="0"/>
          </a:p>
        </p:txBody>
      </p:sp>
      <p:sp>
        <p:nvSpPr>
          <p:cNvPr id="4" name="Footer Placeholder 3">
            <a:extLst>
              <a:ext uri="{FF2B5EF4-FFF2-40B4-BE49-F238E27FC236}">
                <a16:creationId xmlns:a16="http://schemas.microsoft.com/office/drawing/2014/main" id="{8D3FBB3D-0DB2-4334-879B-ED0A3F60CA86}"/>
              </a:ext>
            </a:extLst>
          </p:cNvPr>
          <p:cNvSpPr>
            <a:spLocks noGrp="1"/>
          </p:cNvSpPr>
          <p:nvPr>
            <p:ph type="ftr" sz="quarter" idx="2"/>
          </p:nvPr>
        </p:nvSpPr>
        <p:spPr>
          <a:xfrm>
            <a:off x="0" y="6658924"/>
            <a:ext cx="4028301" cy="351476"/>
          </a:xfrm>
          <a:prstGeom prst="rect">
            <a:avLst/>
          </a:prstGeom>
        </p:spPr>
        <p:txBody>
          <a:bodyPr vert="horz" lIns="91294" tIns="45647" rIns="91294" bIns="4564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7F4AEB6-8460-4D15-A332-8099A4525E28}"/>
              </a:ext>
            </a:extLst>
          </p:cNvPr>
          <p:cNvSpPr>
            <a:spLocks noGrp="1"/>
          </p:cNvSpPr>
          <p:nvPr>
            <p:ph type="sldNum" sz="quarter" idx="3"/>
          </p:nvPr>
        </p:nvSpPr>
        <p:spPr>
          <a:xfrm>
            <a:off x="5265999" y="6658924"/>
            <a:ext cx="4028301" cy="351476"/>
          </a:xfrm>
          <a:prstGeom prst="rect">
            <a:avLst/>
          </a:prstGeom>
        </p:spPr>
        <p:txBody>
          <a:bodyPr vert="horz" lIns="91294" tIns="45647" rIns="91294" bIns="45647" rtlCol="0" anchor="b"/>
          <a:lstStyle>
            <a:lvl1pPr algn="r">
              <a:defRPr sz="1200"/>
            </a:lvl1pPr>
          </a:lstStyle>
          <a:p>
            <a:fld id="{D23F7349-6924-43B5-BCE9-4C40B90733EA}" type="slidenum">
              <a:rPr lang="en-US" smtClean="0"/>
              <a:t>‹#›</a:t>
            </a:fld>
            <a:endParaRPr lang="en-US" dirty="0"/>
          </a:p>
        </p:txBody>
      </p:sp>
    </p:spTree>
    <p:extLst>
      <p:ext uri="{BB962C8B-B14F-4D97-AF65-F5344CB8AC3E}">
        <p14:creationId xmlns:p14="http://schemas.microsoft.com/office/powerpoint/2010/main" val="3447241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8440" cy="351738"/>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idx="1"/>
          </p:nvPr>
        </p:nvSpPr>
        <p:spPr>
          <a:xfrm>
            <a:off x="5265811" y="0"/>
            <a:ext cx="4028440" cy="351738"/>
          </a:xfrm>
          <a:prstGeom prst="rect">
            <a:avLst/>
          </a:prstGeom>
        </p:spPr>
        <p:txBody>
          <a:bodyPr vert="horz" lIns="93174" tIns="46586" rIns="93174" bIns="46586" rtlCol="0"/>
          <a:lstStyle>
            <a:lvl1pPr algn="r">
              <a:defRPr sz="1200"/>
            </a:lvl1pPr>
          </a:lstStyle>
          <a:p>
            <a:fld id="{D8CFC04D-15CD-0A49-935E-704BC3E86A7E}" type="datetimeFigureOut">
              <a:rPr lang="en-US" smtClean="0"/>
              <a:pPr/>
              <a:t>7/11/2019</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4" tIns="46586" rIns="93174" bIns="46586" rtlCol="0" anchor="ctr"/>
          <a:lstStyle/>
          <a:p>
            <a:endParaRPr lang="en-US" dirty="0"/>
          </a:p>
        </p:txBody>
      </p:sp>
      <p:sp>
        <p:nvSpPr>
          <p:cNvPr id="5" name="Notes Placeholder 4"/>
          <p:cNvSpPr>
            <a:spLocks noGrp="1"/>
          </p:cNvSpPr>
          <p:nvPr>
            <p:ph type="body" sz="quarter" idx="3"/>
          </p:nvPr>
        </p:nvSpPr>
        <p:spPr>
          <a:xfrm>
            <a:off x="929640" y="3373754"/>
            <a:ext cx="7437120" cy="2760345"/>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658664"/>
            <a:ext cx="4028440" cy="351737"/>
          </a:xfrm>
          <a:prstGeom prst="rect">
            <a:avLst/>
          </a:prstGeom>
        </p:spPr>
        <p:txBody>
          <a:bodyPr vert="horz" lIns="93174" tIns="46586" rIns="93174"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11" y="6658664"/>
            <a:ext cx="4028440" cy="351737"/>
          </a:xfrm>
          <a:prstGeom prst="rect">
            <a:avLst/>
          </a:prstGeom>
        </p:spPr>
        <p:txBody>
          <a:bodyPr vert="horz" lIns="93174" tIns="46586" rIns="93174" bIns="46586" rtlCol="0" anchor="b"/>
          <a:lstStyle>
            <a:lvl1pPr algn="r">
              <a:defRPr sz="1200"/>
            </a:lvl1pPr>
          </a:lstStyle>
          <a:p>
            <a:fld id="{F3968131-6392-1441-9F4E-55FFACD453AC}" type="slidenum">
              <a:rPr lang="en-US" smtClean="0"/>
              <a:pPr/>
              <a:t>‹#›</a:t>
            </a:fld>
            <a:endParaRPr lang="en-US" dirty="0"/>
          </a:p>
        </p:txBody>
      </p:sp>
    </p:spTree>
    <p:extLst>
      <p:ext uri="{BB962C8B-B14F-4D97-AF65-F5344CB8AC3E}">
        <p14:creationId xmlns:p14="http://schemas.microsoft.com/office/powerpoint/2010/main" val="15015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Since its inception in 1995, the Corruption Perceptions Index, Transparency International’s flagship research product, has become the leading global indicator of public sector corruption.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index offers an annual snapshot of the relative degree of corruption by ranking countries and territories from all over the globe.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2018 CPI draws on 13 surveys and expert assessments to measure public sector corruption in 180 countries and territories, giving each a score from zero (highly corrupt) to 100 (very clean).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Zimbabwe has improved from 21 in 2015 to a consistent 22 in 2016, 17 and 18. Regional pears Rwanda, Mauritius and South Africa are doing well.</a:t>
            </a:r>
          </a:p>
          <a:p>
            <a:endParaRPr lang="en-US" dirty="0"/>
          </a:p>
        </p:txBody>
      </p:sp>
      <p:sp>
        <p:nvSpPr>
          <p:cNvPr id="4" name="Slide Number Placeholder 3"/>
          <p:cNvSpPr>
            <a:spLocks noGrp="1"/>
          </p:cNvSpPr>
          <p:nvPr>
            <p:ph type="sldNum" sz="quarter" idx="5"/>
          </p:nvPr>
        </p:nvSpPr>
        <p:spPr/>
        <p:txBody>
          <a:bodyPr/>
          <a:lstStyle/>
          <a:p>
            <a:fld id="{F3968131-6392-1441-9F4E-55FFACD453AC}" type="slidenum">
              <a:rPr lang="en-US" smtClean="0"/>
              <a:pPr/>
              <a:t>5</a:t>
            </a:fld>
            <a:endParaRPr lang="en-US" dirty="0"/>
          </a:p>
        </p:txBody>
      </p:sp>
    </p:spTree>
    <p:extLst>
      <p:ext uri="{BB962C8B-B14F-4D97-AF65-F5344CB8AC3E}">
        <p14:creationId xmlns:p14="http://schemas.microsoft.com/office/powerpoint/2010/main" val="2603286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But corruption does not affect only the collection of revenues, it also impacts policy decisions. </a:t>
            </a:r>
          </a:p>
          <a:p>
            <a:r>
              <a:rPr lang="en-US" sz="1200" kern="1200" dirty="0">
                <a:solidFill>
                  <a:schemeClr val="tx1"/>
                </a:solidFill>
                <a:effectLst/>
                <a:latin typeface="+mn-lt"/>
                <a:ea typeface="+mn-ea"/>
                <a:cs typeface="+mn-cs"/>
              </a:rPr>
              <a:t> </a:t>
            </a:r>
          </a:p>
          <a:p>
            <a:pPr marL="0" marR="0" lvl="0" indent="0" algn="l" defTabSz="914314"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the budget formulation stage, spending choices can be diverted to projects or activities that offer greater opportunities for kickbacks or spending that is exempt from some controls. Examples include spending on large investment projects or complex defense equipment for which there are limited price comparators. </a:t>
            </a:r>
          </a:p>
          <a:p>
            <a:pPr marL="0" marR="0" lvl="0" indent="0" algn="l" defTabSz="914314"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314"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By comparison, in the areas of education and healthcare, it is relatively more difficult for policymakers to levy bribes (Mauro 1998). Indeed, corruption is associated with fewer resources allocated to education or health spending, especially for low-income and emerging </a:t>
            </a:r>
            <a:r>
              <a:rPr lang="en-US" sz="1200" kern="1200">
                <a:solidFill>
                  <a:schemeClr val="tx1"/>
                </a:solidFill>
                <a:effectLst/>
                <a:latin typeface="+mn-lt"/>
                <a:ea typeface="+mn-ea"/>
                <a:cs typeface="+mn-cs"/>
              </a:rPr>
              <a:t>market economies.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19</a:t>
            </a:fld>
            <a:endParaRPr lang="en-US"/>
          </a:p>
        </p:txBody>
      </p:sp>
    </p:spTree>
    <p:extLst>
      <p:ext uri="{BB962C8B-B14F-4D97-AF65-F5344CB8AC3E}">
        <p14:creationId xmlns:p14="http://schemas.microsoft.com/office/powerpoint/2010/main" val="2554316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also impacts policy implementation.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Our analysis shows that countries with lower levels of perceived corruption have significantly less waste in public investment projects. This reflects waste related to corrupt acts, such as cost overruns due to kickbacks or bid rigging in public procurement.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evidence suggests, for instance, that an emerging market economy in the top 25 percent of the control of corruption scale wastes half as much as does one in the bottom 25 percent (most corrupt).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see similar evidence related to the quality of education, measured by test scores. </a:t>
            </a: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20</a:t>
            </a:fld>
            <a:endParaRPr lang="en-US"/>
          </a:p>
        </p:txBody>
      </p:sp>
    </p:spTree>
    <p:extLst>
      <p:ext uri="{BB962C8B-B14F-4D97-AF65-F5344CB8AC3E}">
        <p14:creationId xmlns:p14="http://schemas.microsoft.com/office/powerpoint/2010/main" val="2615524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a:solidFill>
                  <a:schemeClr val="tx1"/>
                </a:solidFill>
                <a:effectLst/>
                <a:latin typeface="+mn-lt"/>
                <a:ea typeface="+mn-ea"/>
                <a:cs typeface="+mn-cs"/>
              </a:rPr>
              <a:t>We start by looking at cases where countries have been able to make significant improvements over the last two decades or sustain levels of governance better that what their income-peers. </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Georgia</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Rwanda</a:t>
            </a:r>
            <a:r>
              <a:rPr lang="en-US" sz="1200" kern="1200" dirty="0">
                <a:solidFill>
                  <a:schemeClr val="tx1"/>
                </a:solidFill>
                <a:effectLst/>
                <a:latin typeface="+mn-lt"/>
                <a:ea typeface="+mn-ea"/>
                <a:cs typeface="+mn-cs"/>
              </a:rPr>
              <a:t> are the two countries displaying the largest improvements in the control of corruption index since 1996.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fight against corruption resulted in immediate improvements in tax revenues.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How? </a:t>
            </a:r>
          </a:p>
          <a:p>
            <a:r>
              <a:rPr lang="en-US" sz="1200" kern="1200" dirty="0">
                <a:solidFill>
                  <a:schemeClr val="tx1"/>
                </a:solidFill>
                <a:effectLst/>
                <a:latin typeface="+mn-lt"/>
                <a:ea typeface="+mn-ea"/>
                <a:cs typeface="+mn-cs"/>
              </a:rPr>
              <a:t>They undertook significant reforms across the board. It included a successful anti-corruption campaign.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Strengthening fiscal institutions has been an integral part of the anti-corruption reforms.</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both cases there were major civil service reforms.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Georgia the tax code was simplified, including by eliminating many exemptions and reducing the </a:t>
            </a:r>
            <a:r>
              <a:rPr lang="en-US" sz="1200" b="1" kern="1200" dirty="0">
                <a:solidFill>
                  <a:schemeClr val="tx1"/>
                </a:solidFill>
                <a:effectLst/>
                <a:latin typeface="+mn-lt"/>
                <a:ea typeface="+mn-ea"/>
                <a:cs typeface="+mn-cs"/>
              </a:rPr>
              <a:t>number of taxes and tax rates</a:t>
            </a:r>
            <a:r>
              <a:rPr lang="en-US" sz="1200" kern="1200" dirty="0">
                <a:solidFill>
                  <a:schemeClr val="tx1"/>
                </a:solidFill>
                <a:effectLst/>
                <a:latin typeface="+mn-lt"/>
                <a:ea typeface="+mn-ea"/>
                <a:cs typeface="+mn-cs"/>
              </a:rPr>
              <a:t>. Rwanda undertook tax administration reforms.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Estonia, Chile, and Liberia.</a:t>
            </a: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21</a:t>
            </a:fld>
            <a:endParaRPr lang="en-US"/>
          </a:p>
        </p:txBody>
      </p:sp>
    </p:spTree>
    <p:extLst>
      <p:ext uri="{BB962C8B-B14F-4D97-AF65-F5344CB8AC3E}">
        <p14:creationId xmlns:p14="http://schemas.microsoft.com/office/powerpoint/2010/main" val="1826211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394E6CD-7420-43E1-A711-8C479961AB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4C80B02-4D6D-46E6-ACCC-0C37246934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32500" lnSpcReduction="20000"/>
          </a:bodyPr>
          <a:lstStyle/>
          <a:p>
            <a:r>
              <a:rPr lang="en-US" sz="1200" kern="1200" dirty="0">
                <a:solidFill>
                  <a:schemeClr val="tx1"/>
                </a:solidFill>
                <a:effectLst/>
                <a:latin typeface="+mn-lt"/>
                <a:ea typeface="+mn-ea"/>
                <a:cs typeface="+mn-cs"/>
              </a:rPr>
              <a:t>I will go a bit in more detail for Georgian and Rwanda: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Decisive actions: </a:t>
            </a:r>
          </a:p>
          <a:p>
            <a:pPr marL="171450" indent="-171450">
              <a:buFontTx/>
              <a:buChar char="-"/>
            </a:pPr>
            <a:r>
              <a:rPr lang="en-US" sz="1200" kern="1200" dirty="0">
                <a:solidFill>
                  <a:schemeClr val="tx1"/>
                </a:solidFill>
                <a:effectLst/>
                <a:latin typeface="+mn-lt"/>
                <a:ea typeface="+mn-ea"/>
                <a:cs typeface="+mn-cs"/>
              </a:rPr>
              <a:t>Significant restructuring of civil service</a:t>
            </a:r>
          </a:p>
          <a:p>
            <a:pPr marL="171450" indent="-171450">
              <a:buFontTx/>
              <a:buChar char="-"/>
            </a:pPr>
            <a:r>
              <a:rPr lang="en-US" sz="1200" kern="1200" dirty="0">
                <a:solidFill>
                  <a:schemeClr val="tx1"/>
                </a:solidFill>
                <a:effectLst/>
                <a:latin typeface="+mn-lt"/>
                <a:ea typeface="+mn-ea"/>
                <a:cs typeface="+mn-cs"/>
              </a:rPr>
              <a:t>High-profile prosecutions</a:t>
            </a:r>
          </a:p>
          <a:p>
            <a:pPr marL="0" indent="0">
              <a:buFontTx/>
              <a:buNone/>
            </a:pPr>
            <a:r>
              <a:rPr lang="en-US" sz="1200" kern="1200" dirty="0">
                <a:solidFill>
                  <a:srgbClr val="FF0000"/>
                </a:solidFill>
                <a:effectLst/>
                <a:highlight>
                  <a:srgbClr val="FFFF00"/>
                </a:highlight>
                <a:latin typeface="+mn-lt"/>
                <a:ea typeface="+mn-ea"/>
                <a:cs typeface="+mn-cs"/>
              </a:rPr>
              <a:t>Example of Georgia</a:t>
            </a:r>
            <a:r>
              <a:rPr lang="en-US" sz="1200" kern="1200" dirty="0">
                <a:solidFill>
                  <a:schemeClr val="tx1"/>
                </a:solidFill>
                <a:effectLst/>
                <a:latin typeface="+mn-lt"/>
                <a:ea typeface="+mn-ea"/>
                <a:cs typeface="+mn-cs"/>
              </a:rPr>
              <a:t>: To signal their commitment, the authorities resorted to some drastic measures, such as the wholesale dismissal of the entire traffic police force and well-publicized arrests of officials suspected of corruption, including cabinet ministers and heads of state-owned enterprises.</a:t>
            </a:r>
          </a:p>
          <a:p>
            <a:pPr marL="0" indent="0">
              <a:buFontTx/>
              <a:buNone/>
            </a:pPr>
            <a:r>
              <a:rPr lang="en-US" sz="1200" kern="1200" dirty="0">
                <a:solidFill>
                  <a:schemeClr val="tx1"/>
                </a:solidFill>
                <a:effectLst/>
                <a:latin typeface="+mn-lt"/>
                <a:ea typeface="+mn-ea"/>
                <a:cs typeface="+mn-cs"/>
              </a:rPr>
              <a:t>Example of Rwanda: Several politicians and civil servants were prosecuted, when allegations of corruption were brought against them, leading to high ranking officials being forced to resigned or dismissed. </a:t>
            </a:r>
          </a:p>
          <a:p>
            <a:pPr marL="0" indent="0">
              <a:buFontTx/>
              <a:buNone/>
            </a:pP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Tax reform in Georgia: In 2005, the tax code was simplified, exemptions largely eliminated, the number of taxes reduced from 21 to 7, and tax rates lowered while the tax base was widened. Similarly, in 2007 the number of import tariff rates was reduced from 16 to 3. </a:t>
            </a:r>
          </a:p>
          <a:p>
            <a:pPr marL="0" indent="0">
              <a:buFontTx/>
              <a:buNone/>
            </a:pP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Revenue-administration reform in Georgia: Procedures for filing taxes were streamlined, and in 2007 an e-filing system was introduced, replacing the practice of filing taxes in person at various offices.</a:t>
            </a:r>
          </a:p>
          <a:p>
            <a:pPr marL="0" indent="0">
              <a:buFontTx/>
              <a:buNone/>
            </a:pP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PFM reform in Rwanda: Started in the 2000s, comprehensive PFM reforms were designed to improve planning and budgeting, resource mobilization, budget execution and expenditure control, reporting and accountability, audit and legislative oversight arrangements. This resulted in the enactment of an Organic Law on State Finance and property regulating the implementation of budgets of central and local governments and other public entities that receive funding from the national budget in 2013.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Civil service reform:</a:t>
            </a:r>
          </a:p>
          <a:p>
            <a:pPr marL="171450" indent="-171450">
              <a:buFontTx/>
              <a:buChar char="-"/>
            </a:pPr>
            <a:r>
              <a:rPr lang="en-US" sz="1200" kern="1200" dirty="0">
                <a:solidFill>
                  <a:schemeClr val="tx1"/>
                </a:solidFill>
                <a:effectLst/>
                <a:latin typeface="+mn-lt"/>
                <a:ea typeface="+mn-ea"/>
                <a:cs typeface="+mn-cs"/>
              </a:rPr>
              <a:t>Qualified civil servants, merit-based hiring and promotions</a:t>
            </a:r>
          </a:p>
          <a:p>
            <a:pPr marL="628650" lvl="1" indent="-171450">
              <a:buFont typeface="Wingdings" panose="05000000000000000000" pitchFamily="2" charset="2"/>
              <a:buChar char="à"/>
            </a:pPr>
            <a:r>
              <a:rPr lang="en-US" sz="1200" kern="1200" dirty="0">
                <a:solidFill>
                  <a:schemeClr val="tx1"/>
                </a:solidFill>
                <a:effectLst/>
                <a:latin typeface="+mn-lt"/>
                <a:ea typeface="+mn-ea"/>
                <a:cs typeface="+mn-cs"/>
                <a:sym typeface="Wingdings" panose="05000000000000000000" pitchFamily="2" charset="2"/>
              </a:rPr>
              <a:t>Requires adequate pay</a:t>
            </a:r>
          </a:p>
          <a:p>
            <a:pPr marL="628650" lvl="1" indent="-171450">
              <a:buFont typeface="Wingdings" panose="05000000000000000000" pitchFamily="2" charset="2"/>
              <a:buChar char="à"/>
            </a:pPr>
            <a:r>
              <a:rPr lang="en-US" sz="1200" kern="1200" dirty="0">
                <a:solidFill>
                  <a:schemeClr val="tx1"/>
                </a:solidFill>
                <a:effectLst/>
                <a:latin typeface="+mn-lt"/>
                <a:ea typeface="+mn-ea"/>
                <a:cs typeface="+mn-cs"/>
                <a:sym typeface="Wingdings" panose="05000000000000000000" pitchFamily="2" charset="2"/>
              </a:rPr>
              <a:t>Fiscal sustainability requires downsizing</a:t>
            </a:r>
          </a:p>
          <a:p>
            <a:pPr marL="0" lvl="0" indent="0">
              <a:buFont typeface="Wingdings" panose="05000000000000000000" pitchFamily="2" charset="2"/>
              <a:buNone/>
            </a:pPr>
            <a:r>
              <a:rPr lang="en-US" sz="1200" kern="1200" dirty="0">
                <a:solidFill>
                  <a:schemeClr val="tx1"/>
                </a:solidFill>
                <a:effectLst/>
                <a:latin typeface="+mn-lt"/>
                <a:ea typeface="+mn-ea"/>
                <a:cs typeface="+mn-cs"/>
                <a:sym typeface="Wingdings" panose="05000000000000000000" pitchFamily="2" charset="2"/>
              </a:rPr>
              <a:t>- Anti-corruption measures (e.g., asset declarations)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Example of Georgia: Public employment was reduced while significantly raising remuneration, and enforcing a policy of zero tolerance for corruption. Civil service reforms established competitive and merit-based recruitment and introduced mandatory asset declarations. </a:t>
            </a:r>
          </a:p>
          <a:p>
            <a:r>
              <a:rPr lang="en-US" sz="1200" kern="1200" dirty="0">
                <a:solidFill>
                  <a:schemeClr val="tx1"/>
                </a:solidFill>
                <a:effectLst/>
                <a:latin typeface="+mn-lt"/>
                <a:ea typeface="+mn-ea"/>
                <a:cs typeface="+mn-cs"/>
              </a:rPr>
              <a:t>Example of Rwanda: Since 1997, the government has implemented far reaching public sector reforms, including rapid downsizing with the dismissal of inadequately qualified employees and elimination of ghost workers. Salaries were increased, while new public service laws have been enacted. Since 2005, there has been greater focus on pay reform, improved human resource management as well as training and capacity building. Recruitments are increasingly done on the basis of competitive tests, following objective criteria, and institutions have internal and external audit systems. Asset declaration for politicians and civil servants in Rwanda was adopted by the 2003 constitution, requiring public officials to declare their wealth.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Simplification</a:t>
            </a:r>
          </a:p>
          <a:p>
            <a:pPr marL="171450" indent="-171450">
              <a:buFontTx/>
              <a:buChar char="-"/>
            </a:pPr>
            <a:r>
              <a:rPr lang="en-US" sz="1200" kern="1200" dirty="0">
                <a:solidFill>
                  <a:schemeClr val="tx1"/>
                </a:solidFill>
                <a:effectLst/>
                <a:latin typeface="+mn-lt"/>
                <a:ea typeface="+mn-ea"/>
                <a:cs typeface="+mn-cs"/>
              </a:rPr>
              <a:t>Tax reform (see Georgia)</a:t>
            </a:r>
          </a:p>
          <a:p>
            <a:pPr marL="171450" indent="-171450">
              <a:buFontTx/>
              <a:buChar char="-"/>
            </a:pPr>
            <a:r>
              <a:rPr lang="en-US" sz="1200" kern="1200" dirty="0">
                <a:solidFill>
                  <a:schemeClr val="tx1"/>
                </a:solidFill>
                <a:effectLst/>
                <a:latin typeface="+mn-lt"/>
                <a:ea typeface="+mn-ea"/>
                <a:cs typeface="+mn-cs"/>
              </a:rPr>
              <a:t>One-stop shops—example of Georgia: One-stop windows were introduced for procedures such as registering businesses and clearing customs.</a:t>
            </a:r>
          </a:p>
          <a:p>
            <a:pPr marL="0" indent="0">
              <a:buFontTx/>
              <a:buNone/>
            </a:pP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Digitalization</a:t>
            </a:r>
          </a:p>
          <a:p>
            <a:pPr marL="171450" indent="-171450">
              <a:buFontTx/>
              <a:buChar char="-"/>
            </a:pPr>
            <a:r>
              <a:rPr lang="en-US" sz="1200" kern="1200" dirty="0">
                <a:solidFill>
                  <a:schemeClr val="tx1"/>
                </a:solidFill>
                <a:effectLst/>
                <a:latin typeface="+mn-lt"/>
                <a:ea typeface="+mn-ea"/>
                <a:cs typeface="+mn-cs"/>
              </a:rPr>
              <a:t>See e-filing in Georgia</a:t>
            </a:r>
          </a:p>
          <a:p>
            <a:pPr marL="171450" indent="-171450">
              <a:buFontTx/>
              <a:buChar char="-"/>
            </a:pPr>
            <a:r>
              <a:rPr lang="en-US" sz="1200" kern="1200" dirty="0">
                <a:solidFill>
                  <a:schemeClr val="tx1"/>
                </a:solidFill>
                <a:effectLst/>
                <a:latin typeface="+mn-lt"/>
                <a:ea typeface="+mn-ea"/>
                <a:cs typeface="+mn-cs"/>
              </a:rPr>
              <a:t>E-procurement in Georgia: The e-procurement system, introduced in 2011 and broadly consistent with good practice, has made the system more transparent and less discriminatory (World Bank, 2015).  More than three-quarters of capital projects are procured competitively using the e-procurement system, and the value of direct contracting was halved from 48.7 percent of the value of all procurements in 2013 to 24 percent in 2017 (IMF, 2018). </a:t>
            </a:r>
          </a:p>
          <a:p>
            <a:pPr marL="0" indent="0">
              <a:buFontTx/>
              <a:buNone/>
            </a:pPr>
            <a:r>
              <a:rPr lang="en-US" sz="1200" kern="1200" dirty="0">
                <a:solidFill>
                  <a:schemeClr val="tx1"/>
                </a:solidFill>
                <a:effectLst/>
                <a:latin typeface="+mn-lt"/>
                <a:ea typeface="+mn-ea"/>
                <a:cs typeface="+mn-cs"/>
              </a:rPr>
              <a:t>- E-procurement in Rwanda: •Rwanda was the one of the first </a:t>
            </a:r>
            <a:r>
              <a:rPr lang="en-US" sz="1200" kern="1200" dirty="0" err="1">
                <a:solidFill>
                  <a:schemeClr val="tx1"/>
                </a:solidFill>
                <a:effectLst/>
                <a:latin typeface="+mn-lt"/>
                <a:ea typeface="+mn-ea"/>
                <a:cs typeface="+mn-cs"/>
              </a:rPr>
              <a:t>SSA</a:t>
            </a:r>
            <a:r>
              <a:rPr lang="en-US" sz="1200" kern="1200" dirty="0">
                <a:solidFill>
                  <a:schemeClr val="tx1"/>
                </a:solidFill>
                <a:effectLst/>
                <a:latin typeface="+mn-lt"/>
                <a:ea typeface="+mn-ea"/>
                <a:cs typeface="+mn-cs"/>
              </a:rPr>
              <a:t> country to implement an electronic procurement system, starting with a pilot in 2016, to minimize potential collusions among bidders and improve transparency in procurement procedures. The system consists of an online portal with modules for advertisement, e-bidding and disposal, evaluation, contract management, inspection and acceptance, framework agreements, catalog and shopping mall, where suppliers can register and submit bids online.</a:t>
            </a:r>
          </a:p>
          <a:p>
            <a:pPr marL="0" indent="0">
              <a:buFontTx/>
              <a:buNone/>
            </a:pP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Audit institutions</a:t>
            </a:r>
          </a:p>
          <a:p>
            <a:pPr marL="0" indent="0">
              <a:buFontTx/>
              <a:buNone/>
            </a:pPr>
            <a:r>
              <a:rPr lang="en-US" sz="1200" kern="1200" dirty="0">
                <a:solidFill>
                  <a:schemeClr val="tx1"/>
                </a:solidFill>
                <a:effectLst/>
                <a:latin typeface="+mn-lt"/>
                <a:ea typeface="+mn-ea"/>
                <a:cs typeface="+mn-cs"/>
              </a:rPr>
              <a:t>- Example of Rwanda: Independent institutions have been established or strengthened, including the Office of the Ombudsman, the Rwanda Public Procurement Authority (</a:t>
            </a:r>
            <a:r>
              <a:rPr lang="en-US" sz="1200" kern="1200" dirty="0" err="1">
                <a:solidFill>
                  <a:schemeClr val="tx1"/>
                </a:solidFill>
                <a:effectLst/>
                <a:latin typeface="+mn-lt"/>
                <a:ea typeface="+mn-ea"/>
                <a:cs typeface="+mn-cs"/>
              </a:rPr>
              <a:t>RPPA</a:t>
            </a:r>
            <a:r>
              <a:rPr lang="en-US" sz="1200" kern="1200" dirty="0">
                <a:solidFill>
                  <a:schemeClr val="tx1"/>
                </a:solidFill>
                <a:effectLst/>
                <a:latin typeface="+mn-lt"/>
                <a:ea typeface="+mn-ea"/>
                <a:cs typeface="+mn-cs"/>
              </a:rPr>
              <a:t>), the Office of the Auditor General and the Anti-Corruption Unit.</a:t>
            </a:r>
          </a:p>
          <a:p>
            <a:pPr marL="0" indent="0">
              <a:buFontTx/>
              <a:buNone/>
            </a:pPr>
            <a:endParaRPr lang="en-US" sz="1200" kern="1200" dirty="0">
              <a:solidFill>
                <a:schemeClr val="tx1"/>
              </a:solidFill>
              <a:effectLst/>
              <a:latin typeface="+mn-lt"/>
              <a:ea typeface="+mn-ea"/>
              <a:cs typeface="+mn-cs"/>
            </a:endParaRPr>
          </a:p>
          <a:p>
            <a:pPr marL="0" indent="0">
              <a:buFontTx/>
              <a:buNone/>
            </a:pP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Transparency</a:t>
            </a:r>
          </a:p>
          <a:p>
            <a:pPr marL="171450" indent="-171450">
              <a:buFontTx/>
              <a:buChar char="-"/>
            </a:pPr>
            <a:r>
              <a:rPr lang="en-US" sz="1200" kern="1200" dirty="0">
                <a:solidFill>
                  <a:schemeClr val="tx1"/>
                </a:solidFill>
                <a:effectLst/>
                <a:latin typeface="+mn-lt"/>
                <a:ea typeface="+mn-ea"/>
                <a:cs typeface="+mn-cs"/>
              </a:rPr>
              <a:t>Georgia: Georgia also improved fiscal transparency, ranking 5th in the 2017 Open Budget Index.</a:t>
            </a:r>
          </a:p>
          <a:p>
            <a:pPr marL="171450" indent="-171450">
              <a:buFontTx/>
              <a:buChar char="-"/>
            </a:pP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Legal framework</a:t>
            </a:r>
          </a:p>
          <a:p>
            <a:pPr marL="171450" indent="-171450">
              <a:buFontTx/>
              <a:buChar char="-"/>
            </a:pPr>
            <a:r>
              <a:rPr lang="en-US" sz="1200" kern="1200" dirty="0">
                <a:solidFill>
                  <a:schemeClr val="tx1"/>
                </a:solidFill>
                <a:effectLst/>
                <a:latin typeface="+mn-lt"/>
                <a:ea typeface="+mn-ea"/>
                <a:cs typeface="+mn-cs"/>
              </a:rPr>
              <a:t>Rwanda: A law enacted in 2003 addressed prevention and repression of corruption and related offences and other laws included commitments to fight against corruption, particularly the penal code.</a:t>
            </a:r>
          </a:p>
          <a:p>
            <a:pPr marL="171450" indent="-171450">
              <a:buFontTx/>
              <a:buChar char="-"/>
            </a:pPr>
            <a:r>
              <a:rPr lang="en-US" sz="1200" kern="1200" dirty="0">
                <a:solidFill>
                  <a:schemeClr val="tx1"/>
                </a:solidFill>
                <a:effectLst/>
                <a:latin typeface="+mn-lt"/>
                <a:ea typeface="+mn-ea"/>
                <a:cs typeface="+mn-cs"/>
              </a:rPr>
              <a:t>Rwanda: Started in the </a:t>
            </a:r>
            <a:r>
              <a:rPr lang="en-US" sz="1200" kern="1200" dirty="0" err="1">
                <a:solidFill>
                  <a:schemeClr val="tx1"/>
                </a:solidFill>
                <a:effectLst/>
                <a:latin typeface="+mn-lt"/>
                <a:ea typeface="+mn-ea"/>
                <a:cs typeface="+mn-cs"/>
              </a:rPr>
              <a:t>2000s</a:t>
            </a:r>
            <a:r>
              <a:rPr lang="en-US" sz="1200" kern="1200" dirty="0">
                <a:solidFill>
                  <a:schemeClr val="tx1"/>
                </a:solidFill>
                <a:effectLst/>
                <a:latin typeface="+mn-lt"/>
                <a:ea typeface="+mn-ea"/>
                <a:cs typeface="+mn-cs"/>
              </a:rPr>
              <a:t>, comprehensive PFM reforms were designed to improve planning and budgeting, resource mobilization, budget execution and expenditure control, reporting and accountability, audit and legislative oversight arrangements. This resulted in the enactment of an Organic Law on State Finance and property regulating the implementation of budgets of central and local governments and other public entities that receive funding from the national budget in 2013. </a:t>
            </a:r>
          </a:p>
          <a:p>
            <a:pPr marL="0" indent="0">
              <a:buFontTx/>
              <a:buNone/>
            </a:pPr>
            <a:endParaRPr lang="en-US" sz="1200" kern="1200" dirty="0">
              <a:solidFill>
                <a:schemeClr val="tx1"/>
              </a:solidFill>
              <a:effectLst/>
              <a:latin typeface="+mn-lt"/>
              <a:ea typeface="+mn-ea"/>
              <a:cs typeface="+mn-cs"/>
            </a:endParaRPr>
          </a:p>
        </p:txBody>
      </p:sp>
      <p:sp>
        <p:nvSpPr>
          <p:cNvPr id="10244" name="Slide Number Placeholder 3">
            <a:extLst>
              <a:ext uri="{FF2B5EF4-FFF2-40B4-BE49-F238E27FC236}">
                <a16:creationId xmlns:a16="http://schemas.microsoft.com/office/drawing/2014/main" id="{11AAFD96-18B1-4470-A476-3B593D14E4D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653" indent="-285636">
              <a:defRPr>
                <a:solidFill>
                  <a:schemeClr val="tx1"/>
                </a:solidFill>
                <a:latin typeface="Calibri" panose="020F0502020204030204" pitchFamily="34" charset="0"/>
              </a:defRPr>
            </a:lvl2pPr>
            <a:lvl3pPr marL="1142543" indent="-228509">
              <a:defRPr>
                <a:solidFill>
                  <a:schemeClr val="tx1"/>
                </a:solidFill>
                <a:latin typeface="Calibri" panose="020F0502020204030204" pitchFamily="34" charset="0"/>
              </a:defRPr>
            </a:lvl3pPr>
            <a:lvl4pPr marL="1599560" indent="-228509">
              <a:defRPr>
                <a:solidFill>
                  <a:schemeClr val="tx1"/>
                </a:solidFill>
                <a:latin typeface="Calibri" panose="020F0502020204030204" pitchFamily="34" charset="0"/>
              </a:defRPr>
            </a:lvl4pPr>
            <a:lvl5pPr marL="2056577" indent="-228509">
              <a:defRPr>
                <a:solidFill>
                  <a:schemeClr val="tx1"/>
                </a:solidFill>
                <a:latin typeface="Calibri" panose="020F0502020204030204" pitchFamily="34" charset="0"/>
              </a:defRPr>
            </a:lvl5pPr>
            <a:lvl6pPr marL="2513594" indent="-228509" fontAlgn="base">
              <a:spcBef>
                <a:spcPct val="0"/>
              </a:spcBef>
              <a:spcAft>
                <a:spcPct val="0"/>
              </a:spcAft>
              <a:defRPr>
                <a:solidFill>
                  <a:schemeClr val="tx1"/>
                </a:solidFill>
                <a:latin typeface="Calibri" panose="020F0502020204030204" pitchFamily="34" charset="0"/>
              </a:defRPr>
            </a:lvl6pPr>
            <a:lvl7pPr marL="2970611" indent="-228509" fontAlgn="base">
              <a:spcBef>
                <a:spcPct val="0"/>
              </a:spcBef>
              <a:spcAft>
                <a:spcPct val="0"/>
              </a:spcAft>
              <a:defRPr>
                <a:solidFill>
                  <a:schemeClr val="tx1"/>
                </a:solidFill>
                <a:latin typeface="Calibri" panose="020F0502020204030204" pitchFamily="34" charset="0"/>
              </a:defRPr>
            </a:lvl7pPr>
            <a:lvl8pPr marL="3427628" indent="-228509" fontAlgn="base">
              <a:spcBef>
                <a:spcPct val="0"/>
              </a:spcBef>
              <a:spcAft>
                <a:spcPct val="0"/>
              </a:spcAft>
              <a:defRPr>
                <a:solidFill>
                  <a:schemeClr val="tx1"/>
                </a:solidFill>
                <a:latin typeface="Calibri" panose="020F0502020204030204" pitchFamily="34" charset="0"/>
              </a:defRPr>
            </a:lvl8pPr>
            <a:lvl9pPr marL="3884646" indent="-228509"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12C98C7-4A72-4E27-AEA5-1BA965AC55EA}" type="slidenum">
              <a:rPr lang="en-NZ" altLang="en-US"/>
              <a:pPr fontAlgn="base">
                <a:spcBef>
                  <a:spcPct val="0"/>
                </a:spcBef>
                <a:spcAft>
                  <a:spcPct val="0"/>
                </a:spcAft>
              </a:pPr>
              <a:t>22</a:t>
            </a:fld>
            <a:endParaRPr lang="en-NZ" altLang="en-US"/>
          </a:p>
        </p:txBody>
      </p:sp>
    </p:spTree>
    <p:extLst>
      <p:ext uri="{BB962C8B-B14F-4D97-AF65-F5344CB8AC3E}">
        <p14:creationId xmlns:p14="http://schemas.microsoft.com/office/powerpoint/2010/main" val="3901816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complement the country cases, we also look at micro studies. These allow to assess the impact of specific policies. Some findings emerge: </a:t>
            </a: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Institutional design, supported by technology, can create the right incentives</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Studies on public procurement show that that the design of the procedures can have significant impact on prices and quality of products. Some reforms in India show the benefits of digitalization and reducing opportunities for discretion and fraud.</a:t>
            </a: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The cross-country data provides tentative support that higher wages may help reduce corruption</a:t>
            </a:r>
            <a:r>
              <a:rPr lang="en-US" sz="1200" kern="1200" dirty="0">
                <a:solidFill>
                  <a:schemeClr val="tx1"/>
                </a:solidFill>
                <a:effectLst/>
                <a:latin typeface="+mn-lt"/>
                <a:ea typeface="+mn-ea"/>
                <a:cs typeface="+mn-cs"/>
              </a:rPr>
              <a:t>. Country experiences show mixed results, depending on the overall environment and incentives.</a:t>
            </a: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Monitoring and credible sanctions needed to contain corruption</a:t>
            </a:r>
            <a:r>
              <a:rPr lang="en-US" sz="1200" kern="1200" dirty="0">
                <a:solidFill>
                  <a:schemeClr val="tx1"/>
                </a:solidFill>
                <a:effectLst/>
                <a:latin typeface="+mn-lt"/>
                <a:ea typeface="+mn-ea"/>
                <a:cs typeface="+mn-cs"/>
              </a:rPr>
              <a:t>. The evidence from policy experiments shows that deterrence approaches improve tax compliance. Several studies in Brazil show that increased audit risk tends to deter future corruption in subnational governments.</a:t>
            </a: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Transparency is particularly effective when supported by the media and civil society</a:t>
            </a:r>
            <a:r>
              <a:rPr lang="en-US" sz="1200" kern="1200" dirty="0">
                <a:solidFill>
                  <a:schemeClr val="tx1"/>
                </a:solidFill>
                <a:effectLst/>
                <a:latin typeface="+mn-lt"/>
                <a:ea typeface="+mn-ea"/>
                <a:cs typeface="+mn-cs"/>
              </a:rPr>
              <a:t>. For example, in Brazil, the results of audits of municipalities have a significant impact on re-election of officials suspected of misuse of public money, but these impacts were larger in areas with local radio stations. </a:t>
            </a: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23</a:t>
            </a:fld>
            <a:endParaRPr lang="en-US"/>
          </a:p>
        </p:txBody>
      </p:sp>
    </p:spTree>
    <p:extLst>
      <p:ext uri="{BB962C8B-B14F-4D97-AF65-F5344CB8AC3E}">
        <p14:creationId xmlns:p14="http://schemas.microsoft.com/office/powerpoint/2010/main" val="689815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country cases and micro studies suggest that fiscal institutions can play a role in preventing and containing corruption. To assess whether these results hold more broadly, we now turn to systematic analysis for a larger sample of countries.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analysis explores whether these institutional measures are associated with indicators of corruption perceptions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analysis, one-by-one, of individual institutions shows that they are significantly associated with control of corruption. Results are particularly robust for </a:t>
            </a:r>
            <a:r>
              <a:rPr lang="en-US" sz="1200" b="1" kern="1200" dirty="0">
                <a:solidFill>
                  <a:schemeClr val="tx1"/>
                </a:solidFill>
                <a:effectLst/>
                <a:latin typeface="+mn-lt"/>
                <a:ea typeface="+mn-ea"/>
                <a:cs typeface="+mn-cs"/>
              </a:rPr>
              <a:t>tax complexity as well as other aspects of revenue administration</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Fiscal transparency and a lower administrative burden also correlate with lower corruption</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analysis, when assessing the impact of institutions together, suggests that fiscal transparency is particularly effective when there is more press freedom. </a:t>
            </a:r>
          </a:p>
          <a:p>
            <a:endParaRPr lang="en-US" dirty="0"/>
          </a:p>
        </p:txBody>
      </p:sp>
      <p:sp>
        <p:nvSpPr>
          <p:cNvPr id="4" name="Date Placeholder 3"/>
          <p:cNvSpPr>
            <a:spLocks noGrp="1"/>
          </p:cNvSpPr>
          <p:nvPr>
            <p:ph type="dt" idx="10"/>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24</a:t>
            </a:fld>
            <a:endParaRPr lang="en-US"/>
          </a:p>
        </p:txBody>
      </p:sp>
    </p:spTree>
    <p:extLst>
      <p:ext uri="{BB962C8B-B14F-4D97-AF65-F5344CB8AC3E}">
        <p14:creationId xmlns:p14="http://schemas.microsoft.com/office/powerpoint/2010/main" val="3825227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previous analysis assumed that effect of individual institutions is independent of other characteristics. This is likely to not be the case… we provide additional evidence of interactions among different institutions. We look at interaction terms, thresholds, and regression trees…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example, a regression tree approach, which allows for such interactions, indicates that the relevance of individual institutions depends on the history of controlling corruption.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countries that already have a tradition of low corruption, the most relevant fiscal institutions are related to degree of digitalization, administrative burden, procurement, and complexity of the tax system.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countries that start with a high level of corruption, fiscal transparency, red tape, and digitalization stand out as key institutional features. </a:t>
            </a:r>
          </a:p>
          <a:p>
            <a:endParaRPr lang="en-US" dirty="0"/>
          </a:p>
        </p:txBody>
      </p:sp>
      <p:sp>
        <p:nvSpPr>
          <p:cNvPr id="4" name="Date Placeholder 3"/>
          <p:cNvSpPr>
            <a:spLocks noGrp="1"/>
          </p:cNvSpPr>
          <p:nvPr>
            <p:ph type="dt" idx="10"/>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25</a:t>
            </a:fld>
            <a:endParaRPr lang="en-US"/>
          </a:p>
        </p:txBody>
      </p:sp>
    </p:spTree>
    <p:extLst>
      <p:ext uri="{BB962C8B-B14F-4D97-AF65-F5344CB8AC3E}">
        <p14:creationId xmlns:p14="http://schemas.microsoft.com/office/powerpoint/2010/main" val="1022035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a:solidFill>
                  <a:schemeClr val="tx1"/>
                </a:solidFill>
                <a:effectLst/>
                <a:latin typeface="+mn-lt"/>
                <a:ea typeface="+mn-ea"/>
                <a:cs typeface="+mn-cs"/>
              </a:rPr>
              <a:t>What are the lessons?  The Fiscal Monitor presents the core elements of fiscal institution that can help promote governance.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Developing strong institutions that ensure integrity and a high degree of accountability has proven to be a challenge for many countries, both developed and developing countries. </a:t>
            </a:r>
            <a:r>
              <a:rPr lang="en-US" sz="1200" b="1" kern="1200" dirty="0">
                <a:solidFill>
                  <a:schemeClr val="tx1"/>
                </a:solidFill>
                <a:effectLst/>
                <a:latin typeface="+mn-lt"/>
                <a:ea typeface="+mn-ea"/>
                <a:cs typeface="+mn-cs"/>
              </a:rPr>
              <a:t>It requires strong and sustained political will.</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Let me touch on a few examples:</a:t>
            </a:r>
          </a:p>
          <a:p>
            <a:r>
              <a:rPr lang="en-US" sz="1200" kern="1200" dirty="0">
                <a:solidFill>
                  <a:schemeClr val="tx1"/>
                </a:solidFill>
                <a:effectLst/>
                <a:latin typeface="+mn-lt"/>
                <a:ea typeface="+mn-ea"/>
                <a:cs typeface="+mn-cs"/>
              </a:rPr>
              <a:t> </a:t>
            </a:r>
          </a:p>
          <a:p>
            <a:pPr lvl="0"/>
            <a:r>
              <a:rPr lang="fr-FR" sz="1200" b="1" kern="1200" dirty="0">
                <a:solidFill>
                  <a:schemeClr val="tx1"/>
                </a:solidFill>
                <a:effectLst/>
                <a:latin typeface="+mn-lt"/>
                <a:ea typeface="+mn-ea"/>
                <a:cs typeface="+mn-cs"/>
              </a:rPr>
              <a:t>On Public </a:t>
            </a:r>
            <a:r>
              <a:rPr lang="fr-FR" sz="1200" b="1" kern="1200" dirty="0" err="1">
                <a:solidFill>
                  <a:schemeClr val="tx1"/>
                </a:solidFill>
                <a:effectLst/>
                <a:latin typeface="+mn-lt"/>
                <a:ea typeface="+mn-ea"/>
                <a:cs typeface="+mn-cs"/>
              </a:rPr>
              <a:t>procurement</a:t>
            </a:r>
            <a:r>
              <a:rPr lang="fr-FR" sz="1200" b="1" kern="1200" dirty="0">
                <a:solidFill>
                  <a:schemeClr val="tx1"/>
                </a:solidFill>
                <a:effectLst/>
                <a:latin typeface="+mn-lt"/>
                <a:ea typeface="+mn-ea"/>
                <a:cs typeface="+mn-cs"/>
              </a:rPr>
              <a:t> – </a:t>
            </a:r>
            <a:r>
              <a:rPr lang="fr-FR" sz="1200" kern="1200" dirty="0">
                <a:solidFill>
                  <a:schemeClr val="tx1"/>
                </a:solidFill>
                <a:effectLst/>
                <a:latin typeface="+mn-lt"/>
                <a:ea typeface="+mn-ea"/>
                <a:cs typeface="+mn-cs"/>
              </a:rPr>
              <a:t>system of </a:t>
            </a:r>
            <a:r>
              <a:rPr lang="fr-FR" sz="1200" kern="1200" dirty="0" err="1">
                <a:solidFill>
                  <a:schemeClr val="tx1"/>
                </a:solidFill>
                <a:effectLst/>
                <a:latin typeface="+mn-lt"/>
                <a:ea typeface="+mn-ea"/>
                <a:cs typeface="+mn-cs"/>
              </a:rPr>
              <a:t>red</a:t>
            </a:r>
            <a:r>
              <a:rPr lang="fr-FR" sz="1200" kern="1200" dirty="0">
                <a:solidFill>
                  <a:schemeClr val="tx1"/>
                </a:solidFill>
                <a:effectLst/>
                <a:latin typeface="+mn-lt"/>
                <a:ea typeface="+mn-ea"/>
                <a:cs typeface="+mn-cs"/>
              </a:rPr>
              <a:t> flags to </a:t>
            </a:r>
            <a:r>
              <a:rPr lang="fr-FR" sz="1200" kern="1200" dirty="0" err="1">
                <a:solidFill>
                  <a:schemeClr val="tx1"/>
                </a:solidFill>
                <a:effectLst/>
                <a:latin typeface="+mn-lt"/>
                <a:ea typeface="+mn-ea"/>
                <a:cs typeface="+mn-cs"/>
              </a:rPr>
              <a:t>detect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institutional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weaknesses</a:t>
            </a:r>
            <a:r>
              <a:rPr lang="fr-FR" sz="1200" kern="1200" dirty="0">
                <a:solidFill>
                  <a:schemeClr val="tx1"/>
                </a:solidFill>
                <a:effectLst/>
                <a:latin typeface="+mn-lt"/>
                <a:ea typeface="+mn-ea"/>
                <a:cs typeface="+mn-cs"/>
              </a:rPr>
              <a:t> and </a:t>
            </a:r>
            <a:r>
              <a:rPr lang="fr-FR" sz="1200" kern="1200" dirty="0" err="1">
                <a:solidFill>
                  <a:schemeClr val="tx1"/>
                </a:solidFill>
                <a:effectLst/>
                <a:latin typeface="+mn-lt"/>
                <a:ea typeface="+mn-ea"/>
                <a:cs typeface="+mn-cs"/>
              </a:rPr>
              <a:t>risks</a:t>
            </a:r>
            <a:r>
              <a:rPr lang="fr-FR" sz="1200" kern="1200" dirty="0">
                <a:solidFill>
                  <a:schemeClr val="tx1"/>
                </a:solidFill>
                <a:effectLst/>
                <a:latin typeface="+mn-lt"/>
                <a:ea typeface="+mn-ea"/>
                <a:cs typeface="+mn-cs"/>
              </a:rPr>
              <a:t> (EU); e-procurement </a:t>
            </a:r>
            <a:r>
              <a:rPr lang="fr-FR" sz="1200" kern="1200" dirty="0" err="1">
                <a:solidFill>
                  <a:schemeClr val="tx1"/>
                </a:solidFill>
                <a:effectLst/>
                <a:latin typeface="+mn-lt"/>
                <a:ea typeface="+mn-ea"/>
                <a:cs typeface="+mn-cs"/>
              </a:rPr>
              <a:t>systems</a:t>
            </a:r>
            <a:r>
              <a:rPr lang="fr-FR" sz="1200" kern="1200" dirty="0">
                <a:solidFill>
                  <a:schemeClr val="tx1"/>
                </a:solidFill>
                <a:effectLst/>
                <a:latin typeface="+mn-lt"/>
                <a:ea typeface="+mn-ea"/>
                <a:cs typeface="+mn-cs"/>
              </a:rPr>
              <a:t> can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help to </a:t>
            </a:r>
            <a:r>
              <a:rPr lang="fr-FR" sz="1200" kern="1200" dirty="0" err="1">
                <a:solidFill>
                  <a:schemeClr val="tx1"/>
                </a:solidFill>
                <a:effectLst/>
                <a:latin typeface="+mn-lt"/>
                <a:ea typeface="+mn-ea"/>
                <a:cs typeface="+mn-cs"/>
              </a:rPr>
              <a:t>increase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transparency</a:t>
            </a:r>
            <a:r>
              <a:rPr lang="fr-FR" sz="1200" kern="1200" dirty="0">
                <a:solidFill>
                  <a:schemeClr val="tx1"/>
                </a:solidFill>
                <a:effectLst/>
                <a:latin typeface="+mn-lt"/>
                <a:ea typeface="+mn-ea"/>
                <a:cs typeface="+mn-cs"/>
              </a:rPr>
              <a:t> and </a:t>
            </a:r>
            <a:r>
              <a:rPr lang="fr-FR" sz="1200" kern="1200" dirty="0" err="1">
                <a:solidFill>
                  <a:schemeClr val="tx1"/>
                </a:solidFill>
                <a:effectLst/>
                <a:latin typeface="+mn-lt"/>
                <a:ea typeface="+mn-ea"/>
                <a:cs typeface="+mn-cs"/>
              </a:rPr>
              <a:t>competition</a:t>
            </a:r>
            <a:r>
              <a:rPr lang="fr-FR" sz="1200" kern="1200" dirty="0">
                <a:solidFill>
                  <a:schemeClr val="tx1"/>
                </a:solidFill>
                <a:effectLst/>
                <a:latin typeface="+mn-lt"/>
                <a:ea typeface="+mn-ea"/>
                <a:cs typeface="+mn-cs"/>
              </a:rPr>
              <a:t> – and </a:t>
            </a:r>
            <a:r>
              <a:rPr lang="fr-FR" sz="1200" kern="1200" dirty="0" err="1">
                <a:solidFill>
                  <a:schemeClr val="tx1"/>
                </a:solidFill>
                <a:effectLst/>
                <a:latin typeface="+mn-lt"/>
                <a:ea typeface="+mn-ea"/>
                <a:cs typeface="+mn-cs"/>
              </a:rPr>
              <a:t>ultimately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fight</a:t>
            </a:r>
            <a:r>
              <a:rPr lang="fr-FR" sz="1200" kern="1200" dirty="0">
                <a:solidFill>
                  <a:schemeClr val="tx1"/>
                </a:solidFill>
                <a:effectLst/>
                <a:latin typeface="+mn-lt"/>
                <a:ea typeface="+mn-ea"/>
                <a:cs typeface="+mn-cs"/>
              </a:rPr>
              <a:t> corruption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the </a:t>
            </a:r>
            <a:r>
              <a:rPr lang="fr-FR" sz="1200" kern="1200" dirty="0" err="1">
                <a:solidFill>
                  <a:schemeClr val="tx1"/>
                </a:solidFill>
                <a:effectLst/>
                <a:latin typeface="+mn-lt"/>
                <a:ea typeface="+mn-ea"/>
                <a:cs typeface="+mn-cs"/>
              </a:rPr>
              <a:t>appropriate</a:t>
            </a:r>
            <a:r>
              <a:rPr lang="fr-FR" sz="1200" kern="1200" dirty="0">
                <a:solidFill>
                  <a:schemeClr val="tx1"/>
                </a:solidFill>
                <a:effectLst/>
                <a:latin typeface="+mn-lt"/>
                <a:ea typeface="+mn-ea"/>
                <a:cs typeface="+mn-cs"/>
              </a:rPr>
              <a:t> design (good </a:t>
            </a:r>
            <a:r>
              <a:rPr lang="fr-FR" sz="1200" kern="1200" dirty="0" err="1">
                <a:solidFill>
                  <a:schemeClr val="tx1"/>
                </a:solidFill>
                <a:effectLst/>
                <a:latin typeface="+mn-lt"/>
                <a:ea typeface="+mn-ea"/>
                <a:cs typeface="+mn-cs"/>
              </a:rPr>
              <a:t>examples</a:t>
            </a:r>
            <a:r>
              <a:rPr lang="fr-FR" sz="1200" kern="1200" dirty="0">
                <a:solidFill>
                  <a:schemeClr val="tx1"/>
                </a:solidFill>
                <a:effectLst/>
                <a:latin typeface="+mn-lt"/>
                <a:ea typeface="+mn-ea"/>
                <a:cs typeface="+mn-cs"/>
              </a:rPr>
              <a:t> are </a:t>
            </a:r>
            <a:r>
              <a:rPr lang="fr-FR" sz="1200" kern="1200" dirty="0" err="1">
                <a:solidFill>
                  <a:schemeClr val="tx1"/>
                </a:solidFill>
                <a:effectLst/>
                <a:latin typeface="+mn-lt"/>
                <a:ea typeface="+mn-ea"/>
                <a:cs typeface="+mn-cs"/>
              </a:rPr>
              <a:t>Korea</a:t>
            </a:r>
            <a:r>
              <a:rPr lang="fr-FR" sz="1200" kern="1200" dirty="0">
                <a:solidFill>
                  <a:schemeClr val="tx1"/>
                </a:solidFill>
                <a:effectLst/>
                <a:latin typeface="+mn-lt"/>
                <a:ea typeface="+mn-ea"/>
                <a:cs typeface="+mn-cs"/>
              </a:rPr>
              <a:t>, Chile)</a:t>
            </a:r>
            <a:endParaRPr lang="en-US" sz="1200" kern="1200" dirty="0">
              <a:solidFill>
                <a:schemeClr val="tx1"/>
              </a:solidFill>
              <a:effectLst/>
              <a:latin typeface="+mn-lt"/>
              <a:ea typeface="+mn-ea"/>
              <a:cs typeface="+mn-cs"/>
            </a:endParaRP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Invest in High standards of Transparency</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Transparency laws (including FRLs); Use of technology (some Latin American countries use technology to show implementation of all investment projects in the web in real time). </a:t>
            </a: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Internal and external controls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Ongoing agenda in many countries, including advanced economies: reform internal controls (US)</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Independence and capacity of external auditors (EMs, LICs)</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This is a continuous work: need to adapt to ever changing corruption</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26</a:t>
            </a:fld>
            <a:endParaRPr lang="en-US"/>
          </a:p>
        </p:txBody>
      </p:sp>
    </p:spTree>
    <p:extLst>
      <p:ext uri="{BB962C8B-B14F-4D97-AF65-F5344CB8AC3E}">
        <p14:creationId xmlns:p14="http://schemas.microsoft.com/office/powerpoint/2010/main" val="2296756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also to note that Corruption is a global challenge: multinational companies offer bribes to facilitate their business abroad—mostly are related to fiscal area (procurement); likewise, opacity in tax havens or offshore centers enable corruption.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International cooperation is an increasingly important element in anti-corruption efforts and building stronger institutions. More countries are making it an offense for firms to pay bribes to get business abroad. However, enforcement by individual countries has been uneven—about half of the signatories of the OECD-anti-bribery convention have not prosecuted any case...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initiatives include anti-money laundering and exchange of information to fight tax evasion…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International institutions and aid donors can also play a role. </a:t>
            </a:r>
          </a:p>
          <a:p>
            <a:r>
              <a:rPr lang="en-US" sz="1200" kern="1200" dirty="0">
                <a:solidFill>
                  <a:schemeClr val="tx1"/>
                </a:solidFill>
                <a:effectLst/>
                <a:latin typeface="+mn-lt"/>
                <a:ea typeface="+mn-ea"/>
                <a:cs typeface="+mn-cs"/>
              </a:rPr>
              <a:t> </a:t>
            </a: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27</a:t>
            </a:fld>
            <a:endParaRPr lang="en-US"/>
          </a:p>
        </p:txBody>
      </p:sp>
    </p:spTree>
    <p:extLst>
      <p:ext uri="{BB962C8B-B14F-4D97-AF65-F5344CB8AC3E}">
        <p14:creationId xmlns:p14="http://schemas.microsoft.com/office/powerpoint/2010/main" val="35947790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conclude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Corruption has large fiscal costs in terms of loss revenues, waste in spending, and undermining policies.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Political will is key to fight corruption. However, to achieve sustained gains governments should invest in developing strong fiscal institutions.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Corruption is also a global problem demanding global cooperation.</a:t>
            </a: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28</a:t>
            </a:fld>
            <a:endParaRPr lang="en-US"/>
          </a:p>
        </p:txBody>
      </p:sp>
    </p:spTree>
    <p:extLst>
      <p:ext uri="{BB962C8B-B14F-4D97-AF65-F5344CB8AC3E}">
        <p14:creationId xmlns:p14="http://schemas.microsoft.com/office/powerpoint/2010/main" val="1757162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68131-6392-1441-9F4E-55FFACD453AC}" type="slidenum">
              <a:rPr lang="en-US" smtClean="0"/>
              <a:pPr/>
              <a:t>6</a:t>
            </a:fld>
            <a:endParaRPr lang="en-US" dirty="0"/>
          </a:p>
        </p:txBody>
      </p:sp>
    </p:spTree>
    <p:extLst>
      <p:ext uri="{BB962C8B-B14F-4D97-AF65-F5344CB8AC3E}">
        <p14:creationId xmlns:p14="http://schemas.microsoft.com/office/powerpoint/2010/main" val="17382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68131-6392-1441-9F4E-55FFACD453AC}" type="slidenum">
              <a:rPr lang="en-US" smtClean="0"/>
              <a:pPr/>
              <a:t>29</a:t>
            </a:fld>
            <a:endParaRPr lang="en-US" dirty="0"/>
          </a:p>
        </p:txBody>
      </p:sp>
    </p:spTree>
    <p:extLst>
      <p:ext uri="{BB962C8B-B14F-4D97-AF65-F5344CB8AC3E}">
        <p14:creationId xmlns:p14="http://schemas.microsoft.com/office/powerpoint/2010/main" val="156596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7</a:t>
            </a:fld>
            <a:endParaRPr lang="en-US"/>
          </a:p>
        </p:txBody>
      </p:sp>
    </p:spTree>
    <p:extLst>
      <p:ext uri="{BB962C8B-B14F-4D97-AF65-F5344CB8AC3E}">
        <p14:creationId xmlns:p14="http://schemas.microsoft.com/office/powerpoint/2010/main" val="3231339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mn-lt"/>
                <a:ea typeface="+mn-ea"/>
                <a:cs typeface="+mn-cs"/>
              </a:rPr>
              <a:t>Over the years, the International Monetary Fund has built up comprehensive diagnostics on the quality of fiscal institutions. These tools have been part of the IMF’s capacity-building work across its membership. They help strengthen core institutional processes, promote integrity in public administration, and promote fiscal transparency. This work has been undertaken in cooperation with other international institutions (for example, the World Bank) and donors. </a:t>
            </a:r>
          </a:p>
          <a:p>
            <a:endParaRPr lang="en-US" sz="1200" kern="1200" dirty="0">
              <a:solidFill>
                <a:schemeClr val="tx1"/>
              </a:solidFill>
              <a:effectLst/>
              <a:latin typeface="+mn-lt"/>
              <a:ea typeface="+mn-ea"/>
              <a:cs typeface="+mn-cs"/>
            </a:endParaRPr>
          </a:p>
          <a:p>
            <a:pPr marL="0" marR="0" lvl="0" indent="0" algn="l" defTabSz="914314"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Fiscal Transparency Evaluations</a:t>
            </a:r>
            <a:r>
              <a:rPr lang="en-US" sz="1200" kern="1200" dirty="0">
                <a:solidFill>
                  <a:schemeClr val="tx1"/>
                </a:solidFill>
                <a:effectLst/>
                <a:latin typeface="+mn-lt"/>
                <a:ea typeface="+mn-ea"/>
                <a:cs typeface="+mn-cs"/>
              </a:rPr>
              <a:t> (FTEs) assess fiscal transparency practices against the principles outlined in the Fiscal Transparency Code with a focus on four pillars: (1) fiscal reporting; (2) fiscal forecasting and budgeting; (3) fiscal risk analysis and management; and (4) resource revenue management for specific needs of resource-rich countries. As of February 2019, 25 FTEs were publicly available. </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Public Investment Management Assessments</a:t>
            </a:r>
            <a:r>
              <a:rPr lang="en-US" sz="1200" kern="1200" dirty="0">
                <a:solidFill>
                  <a:schemeClr val="tx1"/>
                </a:solidFill>
                <a:effectLst/>
                <a:latin typeface="+mn-lt"/>
                <a:ea typeface="+mn-ea"/>
                <a:cs typeface="+mn-cs"/>
              </a:rPr>
              <a:t> (PIMAs) help countries evaluate the strength of their public investment management practices. They evaluate 15 institutions that shape public investment decision-making at three key investment stages – planning, allocation, and implementation. As of February 2019, 51 countries had completed a PIMA, providing a basis to set up a reform plan tailored to each country’s needs.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similar suite of tools is available to assess the performance of tax and customs administrations. The </a:t>
            </a:r>
            <a:r>
              <a:rPr lang="en-US" sz="1200" i="1" kern="1200" dirty="0">
                <a:solidFill>
                  <a:schemeClr val="tx1"/>
                </a:solidFill>
                <a:effectLst/>
                <a:latin typeface="+mn-lt"/>
                <a:ea typeface="+mn-ea"/>
                <a:cs typeface="+mn-cs"/>
              </a:rPr>
              <a:t>Tax Administration Diagnostic Tool</a:t>
            </a:r>
            <a:r>
              <a:rPr lang="en-US" sz="1200" kern="1200" dirty="0">
                <a:solidFill>
                  <a:schemeClr val="tx1"/>
                </a:solidFill>
                <a:effectLst/>
                <a:latin typeface="+mn-lt"/>
                <a:ea typeface="+mn-ea"/>
                <a:cs typeface="+mn-cs"/>
              </a:rPr>
              <a:t> (TADAT) is designed to provide an objective assessment of the health of key components of a country’s system of tax administration.</a:t>
            </a:r>
            <a:r>
              <a:rPr lang="en-US" sz="1200" kern="1200" baseline="300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TADAT assessments identify relative strengths and weaknesses, which helps in setting and prioritizing reform agendas and facilitating external support for reforms. Other IMF diagnostic tools for revenue administration include the </a:t>
            </a:r>
            <a:r>
              <a:rPr lang="en-US" sz="1200" i="1" kern="1200" dirty="0">
                <a:solidFill>
                  <a:schemeClr val="tx1"/>
                </a:solidFill>
                <a:effectLst/>
                <a:latin typeface="+mn-lt"/>
                <a:ea typeface="+mn-ea"/>
                <a:cs typeface="+mn-cs"/>
              </a:rPr>
              <a:t>Revenue Administration Fiscal Information Tool</a:t>
            </a:r>
            <a:r>
              <a:rPr lang="en-US" sz="1200" kern="1200" dirty="0">
                <a:solidFill>
                  <a:schemeClr val="tx1"/>
                </a:solidFill>
                <a:effectLst/>
                <a:latin typeface="+mn-lt"/>
                <a:ea typeface="+mn-ea"/>
                <a:cs typeface="+mn-cs"/>
              </a:rPr>
              <a:t> (RA-FIT), which compiles a set of performance indicators, and the </a:t>
            </a:r>
            <a:r>
              <a:rPr lang="en-US" sz="1200" i="1" kern="1200" dirty="0">
                <a:solidFill>
                  <a:schemeClr val="tx1"/>
                </a:solidFill>
                <a:effectLst/>
                <a:latin typeface="+mn-lt"/>
                <a:ea typeface="+mn-ea"/>
                <a:cs typeface="+mn-cs"/>
              </a:rPr>
              <a:t>Revenue Administration–Gap Analysis Program</a:t>
            </a:r>
            <a:r>
              <a:rPr lang="en-US" sz="1200" kern="1200" dirty="0">
                <a:solidFill>
                  <a:schemeClr val="tx1"/>
                </a:solidFill>
                <a:effectLst/>
                <a:latin typeface="+mn-lt"/>
                <a:ea typeface="+mn-ea"/>
                <a:cs typeface="+mn-cs"/>
              </a:rPr>
              <a:t> (RA-GAP), which helps countries estimate the size of tax gaps for major taxes; it provides a better understanding of factors affecting the size of, and changes in, those gaps—in particular, those stemming from taxpayer noncompliance. </a:t>
            </a:r>
          </a:p>
          <a:p>
            <a:endParaRPr lang="en-US" dirty="0">
              <a:effectLst/>
            </a:endParaRPr>
          </a:p>
          <a:p>
            <a:pPr marL="0" marR="0" lvl="0" indent="0" algn="l" defTabSz="914314"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also cooperate with other institutions. For example, another tool in public financial management include the long-established </a:t>
            </a:r>
            <a:r>
              <a:rPr lang="en-US" sz="1200" i="1" kern="1200" dirty="0">
                <a:solidFill>
                  <a:schemeClr val="tx1"/>
                </a:solidFill>
                <a:effectLst/>
                <a:latin typeface="+mn-lt"/>
                <a:ea typeface="+mn-ea"/>
                <a:cs typeface="+mn-cs"/>
              </a:rPr>
              <a:t>Public Expenditure and Financial Accountability</a:t>
            </a:r>
            <a:r>
              <a:rPr lang="en-US" sz="1200" kern="1200" dirty="0">
                <a:solidFill>
                  <a:schemeClr val="tx1"/>
                </a:solidFill>
                <a:effectLst/>
                <a:latin typeface="+mn-lt"/>
                <a:ea typeface="+mn-ea"/>
                <a:cs typeface="+mn-cs"/>
              </a:rPr>
              <a:t> assessment, which has covered many low-income countries. </a:t>
            </a:r>
            <a:endParaRPr lang="en-US" dirty="0">
              <a:effectLst/>
            </a:endParaRP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8</a:t>
            </a:fld>
            <a:endParaRPr lang="en-US"/>
          </a:p>
        </p:txBody>
      </p:sp>
    </p:spTree>
    <p:extLst>
      <p:ext uri="{BB962C8B-B14F-4D97-AF65-F5344CB8AC3E}">
        <p14:creationId xmlns:p14="http://schemas.microsoft.com/office/powerpoint/2010/main" val="299239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we mean by corruption? </a:t>
            </a:r>
            <a:r>
              <a:rPr lang="en-US" sz="1200" b="1" i="1" kern="1200" dirty="0">
                <a:solidFill>
                  <a:schemeClr val="tx1"/>
                </a:solidFill>
                <a:effectLst/>
                <a:latin typeface="+mn-lt"/>
                <a:ea typeface="+mn-ea"/>
                <a:cs typeface="+mn-cs"/>
              </a:rPr>
              <a:t>The abuse of public office for private gain</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include administrative corruption, where corrupt acts take existing laws and regulations as given, as well as state capture, whereby public officials accept bribes in exchange for altering legislation or regulation to favor private firms or individuals.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to measure?</a:t>
            </a:r>
            <a:r>
              <a:rPr lang="en-US" sz="1200" kern="1200" dirty="0">
                <a:solidFill>
                  <a:schemeClr val="tx1"/>
                </a:solidFill>
                <a:effectLst/>
                <a:latin typeface="+mn-lt"/>
                <a:ea typeface="+mn-ea"/>
                <a:cs typeface="+mn-cs"/>
              </a:rPr>
              <a:t> This is difficult—as, corruption tends to be hidden… In the last 3 decades we had several measures being developed based on surveys of perceptions. We will use as the main reference the Control of Corruption --part of the Worldwide Governance Indicators (developed by economists at the World Bank)--and which aggregates many of the individual indicators/surveys…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Based on the evidence, we observe that corruption tends to be persistent. However, there are exceptions, where some countries have been able to make large improvements in relatively short period—as shown in this picture.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Corruption is not only persistent, but also strongly correlated with income or level of development of countries.  Nevertheless, we still find significant differences among advanced economies…  </a:t>
            </a: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14</a:t>
            </a:fld>
            <a:endParaRPr lang="en-US"/>
          </a:p>
        </p:txBody>
      </p:sp>
    </p:spTree>
    <p:extLst>
      <p:ext uri="{BB962C8B-B14F-4D97-AF65-F5344CB8AC3E}">
        <p14:creationId xmlns:p14="http://schemas.microsoft.com/office/powerpoint/2010/main" val="1061994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Monitor provides a discussion on the many channels how corruption affects the operations of governments. I want to just highlight some of hotspots.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hotspots including on the revenue side:</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Corruption facilitates tax evasion and could even lead to legislate tax laws that will create loopholes or other ways for some to escape paying taxes.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Another main area is on the </a:t>
            </a:r>
            <a:r>
              <a:rPr lang="en-US" sz="1200" b="1" i="1" kern="1200" dirty="0">
                <a:solidFill>
                  <a:schemeClr val="tx1"/>
                </a:solidFill>
                <a:effectLst/>
                <a:latin typeface="+mn-lt"/>
                <a:ea typeface="+mn-ea"/>
                <a:cs typeface="+mn-cs"/>
              </a:rPr>
              <a:t>exploration of natural resources</a:t>
            </a:r>
            <a:r>
              <a:rPr lang="en-US" sz="1200" kern="1200" dirty="0">
                <a:solidFill>
                  <a:schemeClr val="tx1"/>
                </a:solidFill>
                <a:effectLst/>
                <a:latin typeface="+mn-lt"/>
                <a:ea typeface="+mn-ea"/>
                <a:cs typeface="+mn-cs"/>
              </a:rPr>
              <a:t>, like oil and gas and mining. In many cases, secrecy around the contracts of exploration facilitate high degree of corruption.</a:t>
            </a:r>
          </a:p>
          <a:p>
            <a:r>
              <a:rPr lang="en-US" sz="1200" kern="1200" dirty="0">
                <a:solidFill>
                  <a:schemeClr val="tx1"/>
                </a:solidFill>
                <a:effectLst/>
                <a:latin typeface="+mn-lt"/>
                <a:ea typeface="+mn-ea"/>
                <a:cs typeface="+mn-cs"/>
              </a:rPr>
              <a:t>On the spending side:</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Perhaps the main hotspot for corruption is </a:t>
            </a:r>
            <a:r>
              <a:rPr lang="en-US" sz="1200" b="1" i="1" kern="1200" dirty="0">
                <a:solidFill>
                  <a:schemeClr val="tx1"/>
                </a:solidFill>
                <a:effectLst/>
                <a:latin typeface="+mn-lt"/>
                <a:ea typeface="+mn-ea"/>
                <a:cs typeface="+mn-cs"/>
              </a:rPr>
              <a:t>public procurement</a:t>
            </a:r>
            <a:r>
              <a:rPr lang="en-US" sz="1200" kern="1200" dirty="0">
                <a:solidFill>
                  <a:schemeClr val="tx1"/>
                </a:solidFill>
                <a:effectLst/>
                <a:latin typeface="+mn-lt"/>
                <a:ea typeface="+mn-ea"/>
                <a:cs typeface="+mn-cs"/>
              </a:rPr>
              <a:t>. This is especially the case related to public investment and defense spending…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Corruption in</a:t>
            </a:r>
            <a:r>
              <a:rPr lang="en-US" sz="1200" i="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state-owned enterprises</a:t>
            </a:r>
            <a:r>
              <a:rPr lang="en-US" sz="1200" kern="1200" dirty="0">
                <a:solidFill>
                  <a:schemeClr val="tx1"/>
                </a:solidFill>
                <a:effectLst/>
                <a:latin typeface="+mn-lt"/>
                <a:ea typeface="+mn-ea"/>
                <a:cs typeface="+mn-cs"/>
              </a:rPr>
              <a:t> (SOEs) is another area of high risk of corruption. There are some high profile cases, like in Brazil or South Africa, but the reality is that this is widespread. </a:t>
            </a:r>
            <a:r>
              <a:rPr lang="en-US" sz="1200" b="1" kern="1200" dirty="0">
                <a:solidFill>
                  <a:schemeClr val="tx1"/>
                </a:solidFill>
                <a:effectLst/>
                <a:latin typeface="+mn-lt"/>
                <a:ea typeface="+mn-ea"/>
                <a:cs typeface="+mn-cs"/>
              </a:rPr>
              <a:t>A survey from OECD show that almost half of companies reported corrupt acts.</a:t>
            </a:r>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15</a:t>
            </a:fld>
            <a:endParaRPr lang="en-US"/>
          </a:p>
        </p:txBody>
      </p:sp>
    </p:spTree>
    <p:extLst>
      <p:ext uri="{BB962C8B-B14F-4D97-AF65-F5344CB8AC3E}">
        <p14:creationId xmlns:p14="http://schemas.microsoft.com/office/powerpoint/2010/main" val="190990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 me now turn to the evidence on potential fiscal costs.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chart in the left side shows a striking picture: it shows that the most corrupted governments collect on average 4 percent of GDP less in revenues compared to their peers. That is not an issue just among low income countries.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differences are confirmed when we do econometric analysis, that is we analyze the relationship between government revenues and corruption and control for several other factors that could influence government revenues. The cross-country analysis (figure on the right side) gives a sense of the potential long-term impact - while the panel is the shorter term.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illustrate the potential gains: if all countries, on average, improved the control of corruption equivalent to the average improvement for those countries that reduced corruption between 1996 and 2017 (chart in slide 4) this is associated with an increase of 1.2 percentage points in government revenues as a share of GDP. If that improvement is applied to all countries, the increase in total tax revenues could be US$1 trillion, or 1¼ percent of global GDP. </a:t>
            </a:r>
          </a:p>
          <a:p>
            <a:r>
              <a:rPr lang="en-US" sz="1200" kern="1200" dirty="0">
                <a:solidFill>
                  <a:schemeClr val="tx1"/>
                </a:solidFill>
                <a:effectLst/>
                <a:latin typeface="+mn-lt"/>
                <a:ea typeface="+mn-ea"/>
                <a:cs typeface="+mn-cs"/>
              </a:rPr>
              <a:t> </a:t>
            </a: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16</a:t>
            </a:fld>
            <a:endParaRPr lang="en-US"/>
          </a:p>
        </p:txBody>
      </p:sp>
    </p:spTree>
    <p:extLst>
      <p:ext uri="{BB962C8B-B14F-4D97-AF65-F5344CB8AC3E}">
        <p14:creationId xmlns:p14="http://schemas.microsoft.com/office/powerpoint/2010/main" val="3395096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314"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Extractive industries stand out as a hotspot of potential corruption. </a:t>
            </a:r>
          </a:p>
          <a:p>
            <a:pPr marL="0" marR="0" lvl="0" indent="0" algn="l" defTabSz="914314"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314"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reflects the large profits associated with oil and mining exploration. Moreover, because these government revenues come from export receipts and multinationals and do not involve taxing citizens, there is a tendency for less scrutiny and accountability. </a:t>
            </a:r>
          </a:p>
          <a:p>
            <a:pPr marL="0" marR="0" lvl="0" indent="0" algn="l" defTabSz="914314"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study by Andersen and others (2017) finds that petroleum windfalls translate into significant increases in wealth hidden abroad by residents of some oil-rich countries.</a:t>
            </a:r>
          </a:p>
          <a:p>
            <a:endParaRPr lang="en-US" dirty="0"/>
          </a:p>
          <a:p>
            <a:r>
              <a:rPr lang="en-US" sz="1200" kern="1200" dirty="0">
                <a:solidFill>
                  <a:schemeClr val="tx1"/>
                </a:solidFill>
                <a:effectLst/>
                <a:latin typeface="+mn-lt"/>
                <a:ea typeface="+mn-ea"/>
                <a:cs typeface="+mn-cs"/>
              </a:rPr>
              <a:t>The governance challenges of commodity-rich countries, that is, the management of public assets, call for ensuring a high degree of transparency and accountability in the exploration of such resources. Countries should develop frameworks that limit discretion, given the high risk of abuse, and allow for heavy scrutiny.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example, Mexico adopted high transparency standards to recover public trust in the management of the oil sector. At the international level, the </a:t>
            </a:r>
            <a:r>
              <a:rPr lang="en-US" sz="1200" b="1" kern="1200" dirty="0">
                <a:solidFill>
                  <a:schemeClr val="tx1"/>
                </a:solidFill>
                <a:effectLst/>
                <a:latin typeface="+mn-lt"/>
                <a:ea typeface="+mn-ea"/>
                <a:cs typeface="+mn-cs"/>
              </a:rPr>
              <a:t>Extractive Industries</a:t>
            </a:r>
            <a:r>
              <a:rPr lang="en-US" sz="1200" kern="1200" dirty="0">
                <a:solidFill>
                  <a:schemeClr val="tx1"/>
                </a:solidFill>
                <a:effectLst/>
                <a:latin typeface="+mn-lt"/>
                <a:ea typeface="+mn-ea"/>
                <a:cs typeface="+mn-cs"/>
              </a:rPr>
              <a:t> Transparency </a:t>
            </a:r>
            <a:r>
              <a:rPr lang="en-US" sz="1200" b="1" kern="1200" dirty="0">
                <a:solidFill>
                  <a:schemeClr val="tx1"/>
                </a:solidFill>
                <a:effectLst/>
                <a:latin typeface="+mn-lt"/>
                <a:ea typeface="+mn-ea"/>
                <a:cs typeface="+mn-cs"/>
              </a:rPr>
              <a:t>Initiative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EITI</a:t>
            </a:r>
            <a:r>
              <a:rPr lang="en-US" sz="1200" kern="1200" dirty="0">
                <a:solidFill>
                  <a:schemeClr val="tx1"/>
                </a:solidFill>
                <a:effectLst/>
                <a:latin typeface="+mn-lt"/>
                <a:ea typeface="+mn-ea"/>
                <a:cs typeface="+mn-cs"/>
              </a:rPr>
              <a:t>) has promoted new disclosure standards—both within countries and for foreign companies operating in the sector in a country—and monitors countries’ abidance. Some progress has been made, but only a few countries follow most EITI recommendations.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sheer size of economic rents associated with natural resources demands especially strong institutional safeguards. It is then critical to develop a strong institutional framework to manage these resources—including good management of the financial assets kept in sovereign wealth funds—and to ensure that proceeds are appropriately spent. This remains a significant challenge in many resource-rich countries that, on average, have weaker institutions and higher corruption. </a:t>
            </a:r>
          </a:p>
          <a:p>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17</a:t>
            </a:fld>
            <a:endParaRPr lang="en-US"/>
          </a:p>
        </p:txBody>
      </p:sp>
    </p:spTree>
    <p:extLst>
      <p:ext uri="{BB962C8B-B14F-4D97-AF65-F5344CB8AC3E}">
        <p14:creationId xmlns:p14="http://schemas.microsoft.com/office/powerpoint/2010/main" val="3629785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314"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effectLst/>
                <a:latin typeface="+mn-lt"/>
                <a:ea typeface="+mn-ea"/>
                <a:cs typeface="+mn-cs"/>
              </a:rPr>
              <a:t>Another hotspot for corruption is SOEs.</a:t>
            </a:r>
            <a:endParaRPr lang="en-US" sz="2400" kern="1200" dirty="0">
              <a:solidFill>
                <a:schemeClr val="tx1"/>
              </a:solidFill>
              <a:effectLst/>
              <a:latin typeface="+mn-lt"/>
              <a:ea typeface="+mn-ea"/>
              <a:cs typeface="+mn-cs"/>
            </a:endParaRPr>
          </a:p>
          <a:p>
            <a:pPr fontAlgn="auto">
              <a:spcAft>
                <a:spcPts val="0"/>
              </a:spcAft>
              <a:defRPr/>
            </a:pPr>
            <a:endParaRPr lang="en-US" sz="2200" b="1" dirty="0">
              <a:solidFill>
                <a:srgbClr val="002060"/>
              </a:solidFill>
            </a:endParaRPr>
          </a:p>
          <a:p>
            <a:pPr fontAlgn="auto">
              <a:spcAft>
                <a:spcPts val="0"/>
              </a:spcAft>
              <a:defRPr/>
            </a:pPr>
            <a:r>
              <a:rPr lang="en-US" sz="2200" b="1" dirty="0">
                <a:solidFill>
                  <a:srgbClr val="002060"/>
                </a:solidFill>
              </a:rPr>
              <a:t>Governance weaknesses in SOEs can occur due to:</a:t>
            </a:r>
          </a:p>
          <a:p>
            <a:pPr lvl="1">
              <a:lnSpc>
                <a:spcPct val="90000"/>
              </a:lnSpc>
              <a:defRPr/>
            </a:pPr>
            <a:r>
              <a:rPr lang="en-US" sz="1700" dirty="0">
                <a:solidFill>
                  <a:srgbClr val="990000"/>
                </a:solidFill>
              </a:rPr>
              <a:t>oversight board not being independent, leading to political influence and favoritism</a:t>
            </a:r>
          </a:p>
          <a:p>
            <a:pPr lvl="1">
              <a:lnSpc>
                <a:spcPct val="90000"/>
              </a:lnSpc>
              <a:defRPr/>
            </a:pPr>
            <a:r>
              <a:rPr lang="en-US" sz="1700" dirty="0">
                <a:solidFill>
                  <a:srgbClr val="990000"/>
                </a:solidFill>
              </a:rPr>
              <a:t>poorly managed conflicts of interest resulting from close ties between SOE senior management and politicians</a:t>
            </a:r>
          </a:p>
          <a:p>
            <a:pPr lvl="1">
              <a:lnSpc>
                <a:spcPct val="90000"/>
              </a:lnSpc>
              <a:defRPr/>
            </a:pPr>
            <a:r>
              <a:rPr lang="en-US" sz="1700" dirty="0">
                <a:solidFill>
                  <a:srgbClr val="990000"/>
                </a:solidFill>
              </a:rPr>
              <a:t>lack of transparency and accountability mechanisms, including absence of adequate monitoring</a:t>
            </a:r>
          </a:p>
          <a:p>
            <a:pPr marL="457200" lvl="1" indent="0" fontAlgn="auto">
              <a:spcAft>
                <a:spcPts val="0"/>
              </a:spcAft>
              <a:buNone/>
              <a:defRPr/>
            </a:pPr>
            <a:endParaRPr lang="en-US" sz="800" b="1" dirty="0">
              <a:solidFill>
                <a:srgbClr val="002060"/>
              </a:solidFill>
            </a:endParaRPr>
          </a:p>
          <a:p>
            <a:endParaRPr lang="en-US" dirty="0"/>
          </a:p>
          <a:p>
            <a:r>
              <a:rPr lang="en-US" sz="1200" kern="1200" dirty="0">
                <a:solidFill>
                  <a:schemeClr val="tx1"/>
                </a:solidFill>
                <a:effectLst/>
                <a:latin typeface="+mn-lt"/>
                <a:ea typeface="+mn-ea"/>
                <a:cs typeface="+mn-cs"/>
              </a:rPr>
              <a:t>The evidence confirms that corruption is one of the main challenges faced by SOEs: </a:t>
            </a:r>
          </a:p>
          <a:p>
            <a:pPr lvl="0"/>
            <a:endParaRPr lang="en-US" sz="1200" kern="1200" dirty="0">
              <a:solidFill>
                <a:schemeClr val="tx1"/>
              </a:solidFill>
              <a:effectLst/>
              <a:latin typeface="+mn-lt"/>
              <a:ea typeface="+mn-ea"/>
              <a:cs typeface="+mn-cs"/>
            </a:endParaRPr>
          </a:p>
          <a:p>
            <a:pPr marL="228600" marR="0" lvl="0" indent="-228600" algn="l" defTabSz="914314"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A survey from OECD show that almost half of companies reported corrupt acts.</a:t>
            </a:r>
          </a:p>
          <a:p>
            <a:pPr marL="228600" lvl="0" indent="-228600">
              <a:buAutoNum type="arabicPeriod"/>
            </a:pPr>
            <a:endParaRPr lang="en-US"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In addition, the evidence suggests that 80 percent of foreign bribes go to SOE officials (OECD 2014). </a:t>
            </a:r>
          </a:p>
          <a:p>
            <a:pPr marL="228600" lvl="0" indent="-228600">
              <a:buAutoNum type="arabicPeriod"/>
            </a:pPr>
            <a:endParaRPr lang="en-US"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Cross-country evidence, based on a large SOE dataset covering 38 countries, suggests that SOEs’ performance (profitability and efficiency) is weaker in countries with high levels of corruption </a:t>
            </a:r>
            <a:endParaRPr lang="en-US" dirty="0"/>
          </a:p>
        </p:txBody>
      </p:sp>
      <p:sp>
        <p:nvSpPr>
          <p:cNvPr id="4" name="Date Placeholder 3"/>
          <p:cNvSpPr>
            <a:spLocks noGrp="1"/>
          </p:cNvSpPr>
          <p:nvPr>
            <p:ph type="dt" idx="1"/>
          </p:nvPr>
        </p:nvSpPr>
        <p:spPr/>
        <p:txBody>
          <a:bodyPr/>
          <a:lstStyle/>
          <a:p>
            <a:fld id="{49E4E862-E263-8B4A-AFB5-DFAAA754BCA9}" type="datetime1">
              <a:rPr lang="en-US" smtClean="0"/>
              <a:t>7/11/2019</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18</a:t>
            </a:fld>
            <a:endParaRPr lang="en-US"/>
          </a:p>
        </p:txBody>
      </p:sp>
    </p:spTree>
    <p:extLst>
      <p:ext uri="{BB962C8B-B14F-4D97-AF65-F5344CB8AC3E}">
        <p14:creationId xmlns:p14="http://schemas.microsoft.com/office/powerpoint/2010/main" val="13336372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dirty="0"/>
            </a:p>
          </p:txBody>
        </p:sp>
        <p:grpSp>
          <p:nvGrpSpPr>
            <p:cNvPr id="3"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pPr>
                  <a:defRPr/>
                </a:pPr>
                <a:endParaRPr lang="en-US" dirty="0"/>
              </a:p>
            </p:txBody>
          </p:sp>
          <p:grpSp>
            <p:nvGrpSpPr>
              <p:cNvPr id="4"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39" name="Freeform 8"/>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0" name="Freeform 9"/>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1" name="Freeform 10"/>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2" name="Freeform 11"/>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3" name="Freeform 12"/>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4" name="Freeform 13"/>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5" name="Freeform 14"/>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6" name="Freeform 15"/>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7" name="Freeform 16"/>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8" name="Freeform 17"/>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9" name="Freeform 18"/>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0" name="Freeform 19"/>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1" name="Freeform 20"/>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2" name="Freeform 21"/>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3" name="Freeform 22"/>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4" name="Freeform 23"/>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5" name="Freeform 24"/>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6" name="Freeform 25"/>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7" name="Freeform 26"/>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8" name="Freeform 27"/>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9" name="Freeform 28"/>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0" name="Freeform 29"/>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1" name="Freeform 30"/>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dirty="0"/>
                </a:p>
              </p:txBody>
            </p:sp>
            <p:sp>
              <p:nvSpPr>
                <p:cNvPr id="62" name="Freeform 31"/>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3" name="Freeform 32"/>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4" name="Freeform 33"/>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5" name="Freeform 34"/>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6" name="Freeform 35"/>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7" name="Freeform 36"/>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8" name="Freeform 37"/>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9" name="Freeform 38"/>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0" name="Freeform 39"/>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1" name="Freeform 40"/>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2" name="Freeform 41"/>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 name="Freeform 42"/>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4" name="Freeform 43"/>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5" name="Freeform 44"/>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6" name="Freeform 45"/>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p>
              </p:txBody>
            </p:sp>
            <p:sp>
              <p:nvSpPr>
                <p:cNvPr id="77" name="Freeform 46"/>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8" name="Freeform 47"/>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p>
              </p:txBody>
            </p:sp>
            <p:sp>
              <p:nvSpPr>
                <p:cNvPr id="79" name="Freeform 48"/>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0" name="Freeform 49"/>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1" name="Freeform 50"/>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2" name="Freeform 51"/>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p>
              </p:txBody>
            </p:sp>
            <p:sp>
              <p:nvSpPr>
                <p:cNvPr id="83" name="Freeform 52"/>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p>
              </p:txBody>
            </p:sp>
            <p:sp>
              <p:nvSpPr>
                <p:cNvPr id="84" name="Freeform 53"/>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5" name="Freeform 54"/>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6" name="Freeform 55"/>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7" name="Freeform 56"/>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p>
              </p:txBody>
            </p:sp>
            <p:sp>
              <p:nvSpPr>
                <p:cNvPr id="88" name="Freeform 57"/>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p>
              </p:txBody>
            </p:sp>
            <p:sp>
              <p:nvSpPr>
                <p:cNvPr id="89" name="Freeform 58"/>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90" name="Freeform 59"/>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91" name="Freeform 60"/>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92" name="Freeform 61"/>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93" name="Freeform 62"/>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p>
              </p:txBody>
            </p:sp>
          </p:grpSp>
          <p:grpSp>
            <p:nvGrpSpPr>
              <p:cNvPr id="6"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grpSp>
          <p:grpSp>
            <p:nvGrpSpPr>
              <p:cNvPr id="9"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pPr>
                    <a:defRPr/>
                  </a:pPr>
                  <a:endParaRPr lang="en-US" dirty="0"/>
                </a:p>
              </p:txBody>
            </p:sp>
          </p:grpSp>
        </p:grpSp>
        <p:pic>
          <p:nvPicPr>
            <p:cNvPr id="7" name="Picture 91" descr="earth"/>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pic>
        <p:nvPicPr>
          <p:cNvPr id="94" name="Picture 97"/>
          <p:cNvPicPr>
            <a:picLocks noChangeAspect="1" noChangeArrowheads="1"/>
          </p:cNvPicPr>
          <p:nvPr userDrawn="1"/>
        </p:nvPicPr>
        <p:blipFill>
          <a:blip r:embed="rId3" cstate="print"/>
          <a:srcRect/>
          <a:stretch>
            <a:fillRect/>
          </a:stretch>
        </p:blipFill>
        <p:spPr bwMode="auto">
          <a:xfrm>
            <a:off x="0" y="2362200"/>
            <a:ext cx="1752600" cy="1250950"/>
          </a:xfrm>
          <a:prstGeom prst="rect">
            <a:avLst/>
          </a:prstGeom>
          <a:noFill/>
          <a:ln w="9525">
            <a:noFill/>
            <a:miter lim="800000"/>
            <a:headEnd/>
            <a:tailEnd/>
          </a:ln>
        </p:spPr>
      </p:pic>
      <p:sp>
        <p:nvSpPr>
          <p:cNvPr id="95" name="Text Box 100"/>
          <p:cNvSpPr txBox="1">
            <a:spLocks noChangeArrowheads="1"/>
          </p:cNvSpPr>
          <p:nvPr userDrawn="1"/>
        </p:nvSpPr>
        <p:spPr bwMode="auto">
          <a:xfrm>
            <a:off x="1676400" y="457200"/>
            <a:ext cx="6399213" cy="823913"/>
          </a:xfrm>
          <a:prstGeom prst="rect">
            <a:avLst/>
          </a:prstGeom>
          <a:noFill/>
          <a:ln w="9525">
            <a:noFill/>
            <a:miter lim="800000"/>
            <a:headEnd/>
            <a:tailEnd/>
          </a:ln>
          <a:effectLst/>
        </p:spPr>
        <p:txBody>
          <a:bodyPr>
            <a:spAutoFit/>
          </a:bodyPr>
          <a:lstStyle/>
          <a:p>
            <a:pPr>
              <a:defRPr/>
            </a:pPr>
            <a:r>
              <a:rPr lang="en-US" sz="2800" b="1" dirty="0">
                <a:latin typeface="Arial Unicode MS" pitchFamily="34" charset="-128"/>
              </a:rPr>
              <a:t>International Monetary Fund</a:t>
            </a:r>
          </a:p>
          <a:p>
            <a:pPr>
              <a:defRPr/>
            </a:pPr>
            <a:r>
              <a:rPr lang="en-US" sz="2000" dirty="0">
                <a:latin typeface="Arial Unicode MS" pitchFamily="34" charset="-128"/>
              </a:rPr>
              <a:t>African Department </a:t>
            </a:r>
          </a:p>
        </p:txBody>
      </p:sp>
      <p:sp>
        <p:nvSpPr>
          <p:cNvPr id="74844" name="Rectangle 92"/>
          <p:cNvSpPr>
            <a:spLocks noGrp="1" noChangeArrowheads="1"/>
          </p:cNvSpPr>
          <p:nvPr>
            <p:ph type="ctrTitle"/>
          </p:nvPr>
        </p:nvSpPr>
        <p:spPr>
          <a:xfrm>
            <a:off x="1981200" y="1828800"/>
            <a:ext cx="6781800" cy="2209800"/>
          </a:xfrm>
        </p:spPr>
        <p:txBody>
          <a:bodyPr/>
          <a:lstStyle>
            <a:lvl1pPr algn="ctr">
              <a:defRPr sz="4000">
                <a:solidFill>
                  <a:schemeClr val="tx1"/>
                </a:solidFill>
              </a:defRPr>
            </a:lvl1pPr>
          </a:lstStyle>
          <a:p>
            <a:r>
              <a:rPr lang="en-US"/>
              <a:t>Click to edit Master title style</a:t>
            </a:r>
          </a:p>
        </p:txBody>
      </p:sp>
      <p:sp>
        <p:nvSpPr>
          <p:cNvPr id="74845" name="Rectangle 93"/>
          <p:cNvSpPr>
            <a:spLocks noGrp="1" noChangeArrowheads="1"/>
          </p:cNvSpPr>
          <p:nvPr>
            <p:ph type="subTitle" idx="1"/>
          </p:nvPr>
        </p:nvSpPr>
        <p:spPr>
          <a:xfrm>
            <a:off x="1981200" y="4495800"/>
            <a:ext cx="6705600" cy="1066800"/>
          </a:xfrm>
        </p:spPr>
        <p:txBody>
          <a:bodyPr/>
          <a:lstStyle>
            <a:lvl1pPr marL="0" indent="0" algn="ctr">
              <a:buFont typeface="Tahoma" pitchFamily="34" charset="0"/>
              <a:buNone/>
              <a:defRPr sz="2800">
                <a:latin typeface="Verdana" pitchFamily="34" charset="0"/>
              </a:defRPr>
            </a:lvl1pPr>
          </a:lstStyle>
          <a:p>
            <a:r>
              <a:rPr lang="en-US"/>
              <a:t>Click to edit Master subtitle style</a:t>
            </a:r>
          </a:p>
        </p:txBody>
      </p:sp>
      <p:sp>
        <p:nvSpPr>
          <p:cNvPr id="96" name="Rectangle 94"/>
          <p:cNvSpPr>
            <a:spLocks noGrp="1" noChangeArrowheads="1"/>
          </p:cNvSpPr>
          <p:nvPr>
            <p:ph type="dt" sz="half" idx="10"/>
          </p:nvPr>
        </p:nvSpPr>
        <p:spPr>
          <a:xfrm>
            <a:off x="533400" y="6324600"/>
            <a:ext cx="1905000" cy="457200"/>
          </a:xfrm>
        </p:spPr>
        <p:txBody>
          <a:bodyPr/>
          <a:lstStyle>
            <a:lvl1pPr>
              <a:defRPr sz="1400">
                <a:solidFill>
                  <a:schemeClr val="tx1"/>
                </a:solidFill>
                <a:latin typeface="Times New Roman" pitchFamily="18" charset="0"/>
              </a:defRPr>
            </a:lvl1pPr>
          </a:lstStyle>
          <a:p>
            <a:pPr>
              <a:defRPr/>
            </a:pPr>
            <a:fld id="{A757E677-4B03-4004-80C1-FAF3732936F0}" type="datetime1">
              <a:rPr lang="en-US"/>
              <a:pPr>
                <a:defRPr/>
              </a:pPr>
              <a:t>7/11/2019</a:t>
            </a:fld>
            <a:endParaRPr lang="en-US" dirty="0"/>
          </a:p>
        </p:txBody>
      </p:sp>
      <p:sp>
        <p:nvSpPr>
          <p:cNvPr id="97" name="Rectangle 95"/>
          <p:cNvSpPr>
            <a:spLocks noGrp="1" noChangeArrowheads="1"/>
          </p:cNvSpPr>
          <p:nvPr>
            <p:ph type="ftr" sz="quarter" idx="11"/>
          </p:nvPr>
        </p:nvSpPr>
        <p:spPr>
          <a:xfrm>
            <a:off x="3200400" y="6324600"/>
            <a:ext cx="2895600" cy="457200"/>
          </a:xfrm>
        </p:spPr>
        <p:txBody>
          <a:bodyPr/>
          <a:lstStyle>
            <a:lvl1pPr>
              <a:defRPr/>
            </a:lvl1pPr>
          </a:lstStyle>
          <a:p>
            <a:pPr>
              <a:defRPr/>
            </a:pPr>
            <a:endParaRPr lang="en-US" dirty="0"/>
          </a:p>
        </p:txBody>
      </p:sp>
      <p:sp>
        <p:nvSpPr>
          <p:cNvPr id="98" name="Rectangle 96"/>
          <p:cNvSpPr>
            <a:spLocks noGrp="1" noChangeArrowheads="1"/>
          </p:cNvSpPr>
          <p:nvPr>
            <p:ph type="sldNum" sz="quarter" idx="12"/>
          </p:nvPr>
        </p:nvSpPr>
        <p:spPr>
          <a:xfrm>
            <a:off x="6858000" y="6324600"/>
            <a:ext cx="1905000" cy="457200"/>
          </a:xfrm>
        </p:spPr>
        <p:txBody>
          <a:bodyPr/>
          <a:lstStyle>
            <a:lvl1pPr>
              <a:defRPr sz="1400">
                <a:solidFill>
                  <a:schemeClr val="tx1"/>
                </a:solidFill>
                <a:latin typeface="Times New Roman" pitchFamily="18" charset="0"/>
              </a:defRPr>
            </a:lvl1pPr>
          </a:lstStyle>
          <a:p>
            <a:pPr>
              <a:defRPr/>
            </a:pPr>
            <a:fld id="{8541F150-FB9F-4021-A844-DBE0B5A4BB25}" type="slidenum">
              <a:rPr lang="en-US"/>
              <a:pPr>
                <a:defRPr/>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2F4BA29E-9B56-41EB-B5D3-2F6EB393F4CD}" type="datetime1">
              <a:rPr lang="en-US"/>
              <a:pPr>
                <a:defRPr/>
              </a:pPr>
              <a:t>7/11/2019</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7D105B67-AAD7-469C-85E7-419634F282EC}" type="slidenum">
              <a:rPr lang="en-US"/>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52400"/>
            <a:ext cx="2038350" cy="6110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962650" cy="6110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BC0BE823-E6D4-4684-BE6C-CCA4799ABA4C}" type="datetime1">
              <a:rPr lang="en-US"/>
              <a:pPr>
                <a:defRPr/>
              </a:pPr>
              <a:t>7/11/2019</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22BF9B2A-F885-45DB-887E-2790231983BF}" type="slidenum">
              <a:rPr lang="en-US"/>
              <a:pPr>
                <a:defRPr/>
              </a:pPr>
              <a:t>‹#›</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ngle-Column,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929879" y="491385"/>
            <a:ext cx="7286625"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dirty="0"/>
              <a:t>Slide Title for Single-Column, White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929879" y="1469872"/>
            <a:ext cx="7286625" cy="4860591"/>
          </a:xfrm>
        </p:spPr>
        <p:txBody>
          <a:bodyPr/>
          <a:lstStyle>
            <a:lvl1pPr>
              <a:spcBef>
                <a:spcPts val="1800"/>
              </a:spcBef>
              <a:defRPr>
                <a:solidFill>
                  <a:schemeClr val="tx1"/>
                </a:solidFill>
              </a:defRPr>
            </a:lvl1pPr>
            <a:lvl2pPr>
              <a:defRPr/>
            </a:lvl2pPr>
            <a:lvl3pPr marL="344091" marR="0"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344091" marR="0" lvl="2"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301316557"/>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Column,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929879" y="491385"/>
            <a:ext cx="7286625"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dirty="0"/>
              <a:t>Title for Two-Column, White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929879" y="1469872"/>
            <a:ext cx="3429000" cy="4860591"/>
          </a:xfrm>
        </p:spPr>
        <p:txBody>
          <a:bodyPr>
            <a:normAutofit/>
          </a:bodyPr>
          <a:lstStyle>
            <a:lvl1pPr>
              <a:spcBef>
                <a:spcPts val="1500"/>
              </a:spcBef>
              <a:defRPr sz="1350">
                <a:solidFill>
                  <a:schemeClr val="tx1"/>
                </a:solidFill>
              </a:defRPr>
            </a:lvl1pPr>
            <a:lvl2pPr>
              <a:defRPr sz="1350"/>
            </a:lvl2pPr>
            <a:lvl3pPr marL="344091" marR="0"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a:defRPr sz="135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344091" marR="0" lvl="2"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4787504" y="1469872"/>
            <a:ext cx="3429000" cy="4860591"/>
          </a:xfrm>
        </p:spPr>
        <p:txBody>
          <a:bodyPr>
            <a:normAutofit/>
          </a:bodyPr>
          <a:lstStyle>
            <a:lvl1pPr>
              <a:spcBef>
                <a:spcPts val="1500"/>
              </a:spcBef>
              <a:defRPr sz="1350">
                <a:solidFill>
                  <a:schemeClr val="tx1"/>
                </a:solidFill>
              </a:defRPr>
            </a:lvl1pPr>
            <a:lvl2pPr>
              <a:defRPr sz="1350"/>
            </a:lvl2pPr>
            <a:lvl3pPr marL="344091" marR="0"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a:defRPr sz="135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344091" marR="0" lvl="2"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cxnSp>
        <p:nvCxnSpPr>
          <p:cNvPr id="5" name="Straight Connector 4">
            <a:extLst>
              <a:ext uri="{FF2B5EF4-FFF2-40B4-BE49-F238E27FC236}">
                <a16:creationId xmlns:a16="http://schemas.microsoft.com/office/drawing/2014/main" id="{F82B71F5-23BD-A943-8CA6-64D3C92123D3}"/>
              </a:ext>
            </a:extLst>
          </p:cNvPr>
          <p:cNvCxnSpPr>
            <a:cxnSpLocks/>
          </p:cNvCxnSpPr>
          <p:nvPr userDrawn="1"/>
        </p:nvCxnSpPr>
        <p:spPr>
          <a:xfrm>
            <a:off x="4572000" y="1670538"/>
            <a:ext cx="0" cy="4425462"/>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1872186"/>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hoto+Text, White">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929879" y="491385"/>
            <a:ext cx="7286625"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White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4787504" y="1469872"/>
            <a:ext cx="3429000" cy="4860591"/>
          </a:xfrm>
        </p:spPr>
        <p:txBody>
          <a:bodyPr>
            <a:normAutofit/>
          </a:bodyPr>
          <a:lstStyle>
            <a:lvl1pPr>
              <a:spcBef>
                <a:spcPts val="1500"/>
              </a:spcBef>
              <a:defRPr sz="1350">
                <a:solidFill>
                  <a:schemeClr val="tx1"/>
                </a:solidFill>
              </a:defRPr>
            </a:lvl1pPr>
            <a:lvl2pPr>
              <a:defRPr sz="1350"/>
            </a:lvl2pPr>
            <a:lvl3pPr marL="344091" marR="0"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marL="688181" marR="0" indent="-169069" algn="l" defTabSz="685736" rtl="0" eaLnBrk="1" fontAlgn="auto" latinLnBrk="0" hangingPunct="1">
              <a:lnSpc>
                <a:spcPct val="100000"/>
              </a:lnSpc>
              <a:spcBef>
                <a:spcPts val="450"/>
              </a:spcBef>
              <a:spcAft>
                <a:spcPts val="0"/>
              </a:spcAft>
              <a:buClr>
                <a:schemeClr val="bg1">
                  <a:lumMod val="50000"/>
                </a:schemeClr>
              </a:buClr>
              <a:buSzTx/>
              <a:buFont typeface=".HelveticaNeueDeskInterface-Regular"/>
              <a:buChar char="●"/>
              <a:tabLst/>
              <a:defRPr sz="135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344091" marR="0" lvl="2" indent="-169069" algn="l" defTabSz="685736"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688181" marR="0" lvl="4" indent="-169069" algn="l" defTabSz="685736" rtl="0" eaLnBrk="1" fontAlgn="auto" latinLnBrk="0" hangingPunct="1">
              <a:lnSpc>
                <a:spcPct val="100000"/>
              </a:lnSpc>
              <a:spcBef>
                <a:spcPts val="45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929878" y="1669499"/>
            <a:ext cx="3642122" cy="4480560"/>
          </a:xfrm>
          <a:solidFill>
            <a:schemeClr val="bg1">
              <a:lumMod val="90000"/>
            </a:schemeClr>
          </a:solidFill>
        </p:spPr>
        <p:txBody>
          <a:bodyPr lIns="365760" tIns="365760" rIns="365760" bIns="1828800" anchor="b">
            <a:normAutofit/>
          </a:bodyPr>
          <a:lstStyle>
            <a:lvl1pPr marL="0" indent="0" algn="ctr">
              <a:buNone/>
              <a:defRPr sz="12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929879" y="5889219"/>
            <a:ext cx="3642122" cy="260840"/>
          </a:xfrm>
        </p:spPr>
        <p:txBody>
          <a:bodyPr lIns="45720" tIns="45720" rIns="45720" bIns="45720" anchor="b">
            <a:noAutofit/>
          </a:bodyPr>
          <a:lstStyle>
            <a:lvl1pPr>
              <a:defRPr sz="675">
                <a:solidFill>
                  <a:schemeClr val="bg1">
                    <a:lumMod val="25000"/>
                  </a:schemeClr>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882096441"/>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4842CCCB-B674-4DDC-A989-56456C4AC0AD}" type="datetime1">
              <a:rPr lang="en-US"/>
              <a:pPr>
                <a:defRPr/>
              </a:pPr>
              <a:t>7/11/2019</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07502BE3-4F2E-48DE-8CE0-673CC43E331D}" type="slidenum">
              <a:rPr lang="en-US"/>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fld id="{D7F7CDEB-6F10-4BDE-A706-D30D78553A02}" type="datetime1">
              <a:rPr lang="en-US"/>
              <a:pPr>
                <a:defRPr/>
              </a:pPr>
              <a:t>7/11/2019</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E3D58F36-EF7E-4C6F-B500-FACBA6294692}" type="slidenum">
              <a:rPr lang="en-US"/>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95400"/>
            <a:ext cx="3810000" cy="4967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967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fld id="{BDDDC817-1CA9-4BC2-AD5C-660B36F82C31}" type="datetime1">
              <a:rPr lang="en-US"/>
              <a:pPr>
                <a:defRPr/>
              </a:pPr>
              <a:t>7/11/2019</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B7E06171-8DB2-4CFE-8D16-62AE8C275D27}" type="slidenum">
              <a:rPr lang="en-US"/>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fld id="{5CBD4938-E701-4131-AC84-92D9D2084A14}" type="datetime1">
              <a:rPr lang="en-US"/>
              <a:pPr>
                <a:defRPr/>
              </a:pPr>
              <a:t>7/11/2019</a:t>
            </a:fld>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5D956180-2C5A-4DED-9664-861EF5DADD46}" type="slidenum">
              <a:rPr lang="en-US"/>
              <a:pPr>
                <a:defRPr/>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fld id="{624D3661-673F-4C30-BBF3-E56DAF52B815}" type="datetime1">
              <a:rPr lang="en-US"/>
              <a:pPr>
                <a:defRPr/>
              </a:pPr>
              <a:t>7/11/2019</a:t>
            </a:fld>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16D92AF0-4655-4DE6-B06E-07519A0137E6}" type="slidenum">
              <a:rPr lang="en-US"/>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EEEA872F-1F89-4CA9-8297-3B93F538CAD7}" type="datetime1">
              <a:rPr lang="en-US"/>
              <a:pPr>
                <a:defRPr/>
              </a:pPr>
              <a:t>7/11/2019</a:t>
            </a:fld>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27028250-86AB-4F19-895B-ED1F230B3DB4}" type="slidenum">
              <a:rPr lang="en-US"/>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7B3FDAA4-B072-4CE5-80AA-939C71A3E376}" type="datetime1">
              <a:rPr lang="en-US"/>
              <a:pPr>
                <a:defRPr/>
              </a:pPr>
              <a:t>7/11/2019</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B633AC10-226C-48A5-9961-BFEDE3A5AD03}" type="slidenum">
              <a:rPr lang="en-US"/>
              <a:pPr>
                <a:defRPr/>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047272D2-6756-4553-A701-77F1D5377D57}" type="datetime1">
              <a:rPr lang="en-US"/>
              <a:pPr>
                <a:defRPr/>
              </a:pPr>
              <a:t>7/11/2019</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898EF3C9-C5AF-4A3E-8EAB-43AE9CDC3E5A}" type="slidenum">
              <a:rPr lang="en-US"/>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chemeClr val="hlink"/>
            </a:gs>
          </a:gsLst>
          <a:lin ang="5400000" scaled="1"/>
        </a:gradFill>
        <a:effectLst/>
      </p:bgPr>
    </p:bg>
    <p:spTree>
      <p:nvGrpSpPr>
        <p:cNvPr id="1" name=""/>
        <p:cNvGrpSpPr/>
        <p:nvPr/>
      </p:nvGrpSpPr>
      <p:grpSpPr>
        <a:xfrm>
          <a:off x="0" y="0"/>
          <a:ext cx="0" cy="0"/>
          <a:chOff x="0" y="0"/>
          <a:chExt cx="0" cy="0"/>
        </a:xfrm>
      </p:grpSpPr>
      <p:grpSp>
        <p:nvGrpSpPr>
          <p:cNvPr id="2" name="Group 163"/>
          <p:cNvGrpSpPr>
            <a:grpSpLocks/>
          </p:cNvGrpSpPr>
          <p:nvPr userDrawn="1"/>
        </p:nvGrpSpPr>
        <p:grpSpPr bwMode="auto">
          <a:xfrm>
            <a:off x="1143000" y="152400"/>
            <a:ext cx="7696200" cy="990600"/>
            <a:chOff x="664" y="104"/>
            <a:chExt cx="4848" cy="432"/>
          </a:xfrm>
        </p:grpSpPr>
        <p:sp>
          <p:nvSpPr>
            <p:cNvPr id="73892" name="Freeform 164"/>
            <p:cNvSpPr>
              <a:spLocks/>
            </p:cNvSpPr>
            <p:nvPr userDrawn="1"/>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a:defRPr/>
              </a:pPr>
              <a:endParaRPr lang="en-US" dirty="0"/>
            </a:p>
          </p:txBody>
        </p:sp>
        <p:grpSp>
          <p:nvGrpSpPr>
            <p:cNvPr id="3" name="Group 165"/>
            <p:cNvGrpSpPr>
              <a:grpSpLocks/>
            </p:cNvGrpSpPr>
            <p:nvPr userDrawn="1"/>
          </p:nvGrpSpPr>
          <p:grpSpPr bwMode="auto">
            <a:xfrm>
              <a:off x="1195" y="104"/>
              <a:ext cx="3827" cy="429"/>
              <a:chOff x="1021" y="240"/>
              <a:chExt cx="3827" cy="429"/>
            </a:xfrm>
          </p:grpSpPr>
          <p:grpSp>
            <p:nvGrpSpPr>
              <p:cNvPr id="4" name="Group 166"/>
              <p:cNvGrpSpPr>
                <a:grpSpLocks/>
              </p:cNvGrpSpPr>
              <p:nvPr userDrawn="1"/>
            </p:nvGrpSpPr>
            <p:grpSpPr bwMode="auto">
              <a:xfrm>
                <a:off x="1021" y="241"/>
                <a:ext cx="2208" cy="427"/>
                <a:chOff x="1021" y="241"/>
                <a:chExt cx="2208" cy="427"/>
              </a:xfrm>
            </p:grpSpPr>
            <p:sp>
              <p:nvSpPr>
                <p:cNvPr id="73895" name="Freeform 167"/>
                <p:cNvSpPr>
                  <a:spLocks/>
                </p:cNvSpPr>
                <p:nvPr userDrawn="1"/>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896" name="Freeform 168"/>
                <p:cNvSpPr>
                  <a:spLocks/>
                </p:cNvSpPr>
                <p:nvPr userDrawn="1"/>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897" name="Freeform 169"/>
                <p:cNvSpPr>
                  <a:spLocks/>
                </p:cNvSpPr>
                <p:nvPr userDrawn="1"/>
              </p:nvSpPr>
              <p:spPr bwMode="ltGray">
                <a:xfrm>
                  <a:off x="2120" y="617"/>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898" name="Freeform 170"/>
                <p:cNvSpPr>
                  <a:spLocks/>
                </p:cNvSpPr>
                <p:nvPr userDrawn="1"/>
              </p:nvSpPr>
              <p:spPr bwMode="ltGray">
                <a:xfrm>
                  <a:off x="1967" y="630"/>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899" name="Freeform 171"/>
                <p:cNvSpPr>
                  <a:spLocks/>
                </p:cNvSpPr>
                <p:nvPr userDrawn="1"/>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0" name="Freeform 172"/>
                <p:cNvSpPr>
                  <a:spLocks/>
                </p:cNvSpPr>
                <p:nvPr userDrawn="1"/>
              </p:nvSpPr>
              <p:spPr bwMode="ltGray">
                <a:xfrm>
                  <a:off x="1892" y="635"/>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1" name="Freeform 173"/>
                <p:cNvSpPr>
                  <a:spLocks/>
                </p:cNvSpPr>
                <p:nvPr userDrawn="1"/>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2" name="Freeform 174"/>
                <p:cNvSpPr>
                  <a:spLocks/>
                </p:cNvSpPr>
                <p:nvPr userDrawn="1"/>
              </p:nvSpPr>
              <p:spPr bwMode="ltGray">
                <a:xfrm>
                  <a:off x="1827" y="541"/>
                  <a:ext cx="67" cy="69"/>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3" name="Freeform 175"/>
                <p:cNvSpPr>
                  <a:spLocks/>
                </p:cNvSpPr>
                <p:nvPr userDrawn="1"/>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4" name="Freeform 176"/>
                <p:cNvSpPr>
                  <a:spLocks/>
                </p:cNvSpPr>
                <p:nvPr userDrawn="1"/>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5" name="Freeform 177"/>
                <p:cNvSpPr>
                  <a:spLocks/>
                </p:cNvSpPr>
                <p:nvPr userDrawn="1"/>
              </p:nvSpPr>
              <p:spPr bwMode="ltGray">
                <a:xfrm>
                  <a:off x="1944" y="570"/>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6" name="Freeform 178"/>
                <p:cNvSpPr>
                  <a:spLocks/>
                </p:cNvSpPr>
                <p:nvPr userDrawn="1"/>
              </p:nvSpPr>
              <p:spPr bwMode="ltGray">
                <a:xfrm>
                  <a:off x="1948" y="601"/>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7" name="Freeform 179"/>
                <p:cNvSpPr>
                  <a:spLocks/>
                </p:cNvSpPr>
                <p:nvPr userDrawn="1"/>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8" name="Freeform 180"/>
                <p:cNvSpPr>
                  <a:spLocks/>
                </p:cNvSpPr>
                <p:nvPr userDrawn="1"/>
              </p:nvSpPr>
              <p:spPr bwMode="ltGray">
                <a:xfrm>
                  <a:off x="1976" y="593"/>
                  <a:ext cx="122" cy="62"/>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09" name="Freeform 181"/>
                <p:cNvSpPr>
                  <a:spLocks/>
                </p:cNvSpPr>
                <p:nvPr userDrawn="1"/>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0" name="Freeform 182"/>
                <p:cNvSpPr>
                  <a:spLocks/>
                </p:cNvSpPr>
                <p:nvPr userDrawn="1"/>
              </p:nvSpPr>
              <p:spPr bwMode="ltGray">
                <a:xfrm>
                  <a:off x="2152" y="545"/>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1" name="Freeform 183"/>
                <p:cNvSpPr>
                  <a:spLocks/>
                </p:cNvSpPr>
                <p:nvPr userDrawn="1"/>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2" name="Freeform 184"/>
                <p:cNvSpPr>
                  <a:spLocks/>
                </p:cNvSpPr>
                <p:nvPr userDrawn="1"/>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3" name="Freeform 185"/>
                <p:cNvSpPr>
                  <a:spLocks/>
                </p:cNvSpPr>
                <p:nvPr userDrawn="1"/>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4" name="Freeform 186"/>
                <p:cNvSpPr>
                  <a:spLocks/>
                </p:cNvSpPr>
                <p:nvPr userDrawn="1"/>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5" name="Freeform 187"/>
                <p:cNvSpPr>
                  <a:spLocks/>
                </p:cNvSpPr>
                <p:nvPr userDrawn="1"/>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6" name="Freeform 188"/>
                <p:cNvSpPr>
                  <a:spLocks/>
                </p:cNvSpPr>
                <p:nvPr userDrawn="1"/>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7" name="Freeform 189"/>
                <p:cNvSpPr>
                  <a:spLocks/>
                </p:cNvSpPr>
                <p:nvPr userDrawn="1"/>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18" name="Freeform 190"/>
                <p:cNvSpPr>
                  <a:spLocks/>
                </p:cNvSpPr>
                <p:nvPr userDrawn="1"/>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dirty="0"/>
                </a:p>
              </p:txBody>
            </p:sp>
            <p:sp>
              <p:nvSpPr>
                <p:cNvPr id="73919" name="Freeform 191"/>
                <p:cNvSpPr>
                  <a:spLocks/>
                </p:cNvSpPr>
                <p:nvPr userDrawn="1"/>
              </p:nvSpPr>
              <p:spPr bwMode="ltGray">
                <a:xfrm>
                  <a:off x="2534" y="241"/>
                  <a:ext cx="420" cy="285"/>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20" name="Freeform 192"/>
                <p:cNvSpPr>
                  <a:spLocks/>
                </p:cNvSpPr>
                <p:nvPr userDrawn="1"/>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21" name="Freeform 193"/>
                <p:cNvSpPr>
                  <a:spLocks/>
                </p:cNvSpPr>
                <p:nvPr userDrawn="1"/>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22" name="Freeform 194"/>
                <p:cNvSpPr>
                  <a:spLocks/>
                </p:cNvSpPr>
                <p:nvPr userDrawn="1"/>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23" name="Freeform 195"/>
                <p:cNvSpPr>
                  <a:spLocks/>
                </p:cNvSpPr>
                <p:nvPr userDrawn="1"/>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24" name="Freeform 196"/>
                <p:cNvSpPr>
                  <a:spLocks/>
                </p:cNvSpPr>
                <p:nvPr userDrawn="1"/>
              </p:nvSpPr>
              <p:spPr bwMode="ltGray">
                <a:xfrm>
                  <a:off x="2924" y="441"/>
                  <a:ext cx="24" cy="15"/>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25" name="Freeform 197"/>
                <p:cNvSpPr>
                  <a:spLocks/>
                </p:cNvSpPr>
                <p:nvPr userDrawn="1"/>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26" name="Freeform 198"/>
                <p:cNvSpPr>
                  <a:spLocks/>
                </p:cNvSpPr>
                <p:nvPr userDrawn="1"/>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27" name="Freeform 199"/>
                <p:cNvSpPr>
                  <a:spLocks/>
                </p:cNvSpPr>
                <p:nvPr userDrawn="1"/>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28" name="Freeform 200"/>
                <p:cNvSpPr>
                  <a:spLocks/>
                </p:cNvSpPr>
                <p:nvPr userDrawn="1"/>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29" name="Freeform 201"/>
                <p:cNvSpPr>
                  <a:spLocks/>
                </p:cNvSpPr>
                <p:nvPr userDrawn="1"/>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30" name="Freeform 202"/>
                <p:cNvSpPr>
                  <a:spLocks/>
                </p:cNvSpPr>
                <p:nvPr userDrawn="1"/>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31" name="Freeform 203"/>
                <p:cNvSpPr>
                  <a:spLocks/>
                </p:cNvSpPr>
                <p:nvPr userDrawn="1"/>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32" name="Freeform 204"/>
                <p:cNvSpPr>
                  <a:spLocks/>
                </p:cNvSpPr>
                <p:nvPr userDrawn="1"/>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33" name="Freeform 205"/>
                <p:cNvSpPr>
                  <a:spLocks/>
                </p:cNvSpPr>
                <p:nvPr userDrawn="1"/>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34" name="Freeform 206"/>
                <p:cNvSpPr>
                  <a:spLocks/>
                </p:cNvSpPr>
                <p:nvPr userDrawn="1"/>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35" name="Freeform 207"/>
                <p:cNvSpPr>
                  <a:spLocks/>
                </p:cNvSpPr>
                <p:nvPr userDrawn="1"/>
              </p:nvSpPr>
              <p:spPr bwMode="ltGray">
                <a:xfrm>
                  <a:off x="1573" y="389"/>
                  <a:ext cx="347" cy="190"/>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36" name="Freeform 208"/>
                <p:cNvSpPr>
                  <a:spLocks/>
                </p:cNvSpPr>
                <p:nvPr userDrawn="1"/>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37" name="Freeform 209"/>
                <p:cNvSpPr>
                  <a:spLocks/>
                </p:cNvSpPr>
                <p:nvPr userDrawn="1"/>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38" name="Freeform 210"/>
                <p:cNvSpPr>
                  <a:spLocks/>
                </p:cNvSpPr>
                <p:nvPr userDrawn="1"/>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39" name="Freeform 211"/>
                <p:cNvSpPr>
                  <a:spLocks/>
                </p:cNvSpPr>
                <p:nvPr userDrawn="1"/>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40" name="Freeform 212"/>
                <p:cNvSpPr>
                  <a:spLocks/>
                </p:cNvSpPr>
                <p:nvPr userDrawn="1"/>
              </p:nvSpPr>
              <p:spPr bwMode="ltGray">
                <a:xfrm>
                  <a:off x="1189" y="447"/>
                  <a:ext cx="163" cy="222"/>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41" name="Freeform 213"/>
                <p:cNvSpPr>
                  <a:spLocks/>
                </p:cNvSpPr>
                <p:nvPr userDrawn="1"/>
              </p:nvSpPr>
              <p:spPr bwMode="ltGray">
                <a:xfrm>
                  <a:off x="1476" y="612"/>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42" name="Freeform 214"/>
                <p:cNvSpPr>
                  <a:spLocks/>
                </p:cNvSpPr>
                <p:nvPr userDrawn="1"/>
              </p:nvSpPr>
              <p:spPr bwMode="ltGray">
                <a:xfrm>
                  <a:off x="1467" y="498"/>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43" name="Freeform 215"/>
                <p:cNvSpPr>
                  <a:spLocks/>
                </p:cNvSpPr>
                <p:nvPr userDrawn="1"/>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44" name="Freeform 216"/>
                <p:cNvSpPr>
                  <a:spLocks/>
                </p:cNvSpPr>
                <p:nvPr userDrawn="1"/>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45" name="Freeform 217"/>
                <p:cNvSpPr>
                  <a:spLocks/>
                </p:cNvSpPr>
                <p:nvPr userDrawn="1"/>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46" name="Freeform 218"/>
                <p:cNvSpPr>
                  <a:spLocks/>
                </p:cNvSpPr>
                <p:nvPr userDrawn="1"/>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47" name="Freeform 219"/>
                <p:cNvSpPr>
                  <a:spLocks/>
                </p:cNvSpPr>
                <p:nvPr userDrawn="1"/>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48" name="Freeform 220"/>
                <p:cNvSpPr>
                  <a:spLocks/>
                </p:cNvSpPr>
                <p:nvPr userDrawn="1"/>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49" name="Freeform 221"/>
                <p:cNvSpPr>
                  <a:spLocks/>
                </p:cNvSpPr>
                <p:nvPr userDrawn="1"/>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50" name="Freeform 222"/>
                <p:cNvSpPr>
                  <a:spLocks/>
                </p:cNvSpPr>
                <p:nvPr userDrawn="1"/>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p>
              </p:txBody>
            </p:sp>
          </p:grpSp>
          <p:grpSp>
            <p:nvGrpSpPr>
              <p:cNvPr id="5" name="Group 223"/>
              <p:cNvGrpSpPr>
                <a:grpSpLocks/>
              </p:cNvGrpSpPr>
              <p:nvPr userDrawn="1"/>
            </p:nvGrpSpPr>
            <p:grpSpPr bwMode="auto">
              <a:xfrm>
                <a:off x="3709" y="240"/>
                <a:ext cx="1139" cy="429"/>
                <a:chOff x="3709" y="240"/>
                <a:chExt cx="1139" cy="429"/>
              </a:xfrm>
            </p:grpSpPr>
            <p:sp>
              <p:nvSpPr>
                <p:cNvPr id="73952" name="Freeform 224"/>
                <p:cNvSpPr>
                  <a:spLocks/>
                </p:cNvSpPr>
                <p:nvPr userDrawn="1"/>
              </p:nvSpPr>
              <p:spPr bwMode="ltGray">
                <a:xfrm>
                  <a:off x="4808" y="616"/>
                  <a:ext cx="13" cy="15"/>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53" name="Freeform 225"/>
                <p:cNvSpPr>
                  <a:spLocks/>
                </p:cNvSpPr>
                <p:nvPr userDrawn="1"/>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54" name="Freeform 226"/>
                <p:cNvSpPr>
                  <a:spLocks/>
                </p:cNvSpPr>
                <p:nvPr userDrawn="1"/>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55" name="Freeform 227"/>
                <p:cNvSpPr>
                  <a:spLocks/>
                </p:cNvSpPr>
                <p:nvPr userDrawn="1"/>
              </p:nvSpPr>
              <p:spPr bwMode="ltGray">
                <a:xfrm>
                  <a:off x="4580" y="634"/>
                  <a:ext cx="29" cy="17"/>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56" name="Freeform 228"/>
                <p:cNvSpPr>
                  <a:spLocks/>
                </p:cNvSpPr>
                <p:nvPr userDrawn="1"/>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57" name="Freeform 229"/>
                <p:cNvSpPr>
                  <a:spLocks/>
                </p:cNvSpPr>
                <p:nvPr userDrawn="1"/>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58" name="Freeform 230"/>
                <p:cNvSpPr>
                  <a:spLocks/>
                </p:cNvSpPr>
                <p:nvPr userDrawn="1"/>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59" name="Freeform 231"/>
                <p:cNvSpPr>
                  <a:spLocks/>
                </p:cNvSpPr>
                <p:nvPr userDrawn="1"/>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0" name="Freeform 232"/>
                <p:cNvSpPr>
                  <a:spLocks/>
                </p:cNvSpPr>
                <p:nvPr userDrawn="1"/>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1" name="Freeform 233"/>
                <p:cNvSpPr>
                  <a:spLocks/>
                </p:cNvSpPr>
                <p:nvPr userDrawn="1"/>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2" name="Freeform 234"/>
                <p:cNvSpPr>
                  <a:spLocks/>
                </p:cNvSpPr>
                <p:nvPr userDrawn="1"/>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3" name="Freeform 235"/>
                <p:cNvSpPr>
                  <a:spLocks/>
                </p:cNvSpPr>
                <p:nvPr userDrawn="1"/>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4" name="Freeform 236"/>
                <p:cNvSpPr>
                  <a:spLocks/>
                </p:cNvSpPr>
                <p:nvPr userDrawn="1"/>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5" name="Freeform 237"/>
                <p:cNvSpPr>
                  <a:spLocks/>
                </p:cNvSpPr>
                <p:nvPr userDrawn="1"/>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6" name="Freeform 238"/>
                <p:cNvSpPr>
                  <a:spLocks/>
                </p:cNvSpPr>
                <p:nvPr userDrawn="1"/>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7" name="Freeform 239"/>
                <p:cNvSpPr>
                  <a:spLocks/>
                </p:cNvSpPr>
                <p:nvPr userDrawn="1"/>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8" name="Freeform 240"/>
                <p:cNvSpPr>
                  <a:spLocks/>
                </p:cNvSpPr>
                <p:nvPr userDrawn="1"/>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69" name="Freeform 241"/>
                <p:cNvSpPr>
                  <a:spLocks/>
                </p:cNvSpPr>
                <p:nvPr userDrawn="1"/>
              </p:nvSpPr>
              <p:spPr bwMode="ltGray">
                <a:xfrm>
                  <a:off x="4587" y="466"/>
                  <a:ext cx="40" cy="57"/>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70" name="Freeform 242"/>
                <p:cNvSpPr>
                  <a:spLocks/>
                </p:cNvSpPr>
                <p:nvPr userDrawn="1"/>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71" name="Freeform 243"/>
                <p:cNvSpPr>
                  <a:spLocks/>
                </p:cNvSpPr>
                <p:nvPr userDrawn="1"/>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72" name="Freeform 244"/>
                <p:cNvSpPr>
                  <a:spLocks/>
                </p:cNvSpPr>
                <p:nvPr userDrawn="1"/>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73" name="Freeform 245"/>
                <p:cNvSpPr>
                  <a:spLocks/>
                </p:cNvSpPr>
                <p:nvPr userDrawn="1"/>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74" name="Freeform 246"/>
                <p:cNvSpPr>
                  <a:spLocks/>
                </p:cNvSpPr>
                <p:nvPr userDrawn="1"/>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75" name="Freeform 247"/>
                <p:cNvSpPr>
                  <a:spLocks/>
                </p:cNvSpPr>
                <p:nvPr userDrawn="1"/>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76" name="Freeform 248"/>
                <p:cNvSpPr>
                  <a:spLocks/>
                </p:cNvSpPr>
                <p:nvPr userDrawn="1"/>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77" name="Freeform 249"/>
                <p:cNvSpPr>
                  <a:spLocks/>
                </p:cNvSpPr>
                <p:nvPr userDrawn="1"/>
              </p:nvSpPr>
              <p:spPr bwMode="ltGray">
                <a:xfrm>
                  <a:off x="4709" y="340"/>
                  <a:ext cx="6" cy="3"/>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78" name="Freeform 250"/>
                <p:cNvSpPr>
                  <a:spLocks/>
                </p:cNvSpPr>
                <p:nvPr userDrawn="1"/>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79" name="Freeform 251"/>
                <p:cNvSpPr>
                  <a:spLocks/>
                </p:cNvSpPr>
                <p:nvPr userDrawn="1"/>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80" name="Freeform 252"/>
                <p:cNvSpPr>
                  <a:spLocks/>
                </p:cNvSpPr>
                <p:nvPr userDrawn="1"/>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81" name="Freeform 253"/>
                <p:cNvSpPr>
                  <a:spLocks/>
                </p:cNvSpPr>
                <p:nvPr userDrawn="1"/>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82" name="Freeform 254"/>
                <p:cNvSpPr>
                  <a:spLocks/>
                </p:cNvSpPr>
                <p:nvPr userDrawn="1"/>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83" name="Freeform 255"/>
                <p:cNvSpPr>
                  <a:spLocks/>
                </p:cNvSpPr>
                <p:nvPr userDrawn="1"/>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84" name="Freeform 256"/>
                <p:cNvSpPr>
                  <a:spLocks/>
                </p:cNvSpPr>
                <p:nvPr userDrawn="1"/>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85" name="Freeform 257"/>
                <p:cNvSpPr>
                  <a:spLocks/>
                </p:cNvSpPr>
                <p:nvPr userDrawn="1"/>
              </p:nvSpPr>
              <p:spPr bwMode="ltGray">
                <a:xfrm>
                  <a:off x="4155" y="497"/>
                  <a:ext cx="9" cy="8"/>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86" name="Freeform 258"/>
                <p:cNvSpPr>
                  <a:spLocks/>
                </p:cNvSpPr>
                <p:nvPr userDrawn="1"/>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87" name="Freeform 259"/>
                <p:cNvSpPr>
                  <a:spLocks/>
                </p:cNvSpPr>
                <p:nvPr userDrawn="1"/>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88" name="Freeform 260"/>
                <p:cNvSpPr>
                  <a:spLocks/>
                </p:cNvSpPr>
                <p:nvPr userDrawn="1"/>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p>
              </p:txBody>
            </p:sp>
            <p:sp>
              <p:nvSpPr>
                <p:cNvPr id="73989" name="Freeform 261"/>
                <p:cNvSpPr>
                  <a:spLocks/>
                </p:cNvSpPr>
                <p:nvPr userDrawn="1"/>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90" name="Freeform 262"/>
                <p:cNvSpPr>
                  <a:spLocks/>
                </p:cNvSpPr>
                <p:nvPr userDrawn="1"/>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91" name="Freeform 263"/>
                <p:cNvSpPr>
                  <a:spLocks/>
                </p:cNvSpPr>
                <p:nvPr userDrawn="1"/>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92" name="Freeform 264"/>
                <p:cNvSpPr>
                  <a:spLocks/>
                </p:cNvSpPr>
                <p:nvPr userDrawn="1"/>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993" name="Freeform 265"/>
                <p:cNvSpPr>
                  <a:spLocks/>
                </p:cNvSpPr>
                <p:nvPr userDrawn="1"/>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p>
              </p:txBody>
            </p:sp>
          </p:grpSp>
        </p:grpSp>
        <p:grpSp>
          <p:nvGrpSpPr>
            <p:cNvPr id="6" name="Group 266"/>
            <p:cNvGrpSpPr>
              <a:grpSpLocks/>
            </p:cNvGrpSpPr>
            <p:nvPr userDrawn="1"/>
          </p:nvGrpSpPr>
          <p:grpSpPr bwMode="auto">
            <a:xfrm>
              <a:off x="798" y="111"/>
              <a:ext cx="4702" cy="418"/>
              <a:chOff x="798" y="255"/>
              <a:chExt cx="4702" cy="418"/>
            </a:xfrm>
          </p:grpSpPr>
          <p:sp>
            <p:nvSpPr>
              <p:cNvPr id="73995" name="Line 267"/>
              <p:cNvSpPr>
                <a:spLocks noChangeShapeType="1"/>
              </p:cNvSpPr>
              <p:nvPr userDrawn="1"/>
            </p:nvSpPr>
            <p:spPr bwMode="white">
              <a:xfrm>
                <a:off x="798" y="476"/>
                <a:ext cx="4702" cy="0"/>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3996" name="Line 268"/>
              <p:cNvSpPr>
                <a:spLocks noChangeShapeType="1"/>
              </p:cNvSpPr>
              <p:nvPr userDrawn="1"/>
            </p:nvSpPr>
            <p:spPr bwMode="white">
              <a:xfrm>
                <a:off x="1026"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3997" name="Line 269"/>
              <p:cNvSpPr>
                <a:spLocks noChangeShapeType="1"/>
              </p:cNvSpPr>
              <p:nvPr userDrawn="1"/>
            </p:nvSpPr>
            <p:spPr bwMode="white">
              <a:xfrm>
                <a:off x="1254"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3998" name="Line 270"/>
              <p:cNvSpPr>
                <a:spLocks noChangeShapeType="1"/>
              </p:cNvSpPr>
              <p:nvPr userDrawn="1"/>
            </p:nvSpPr>
            <p:spPr bwMode="white">
              <a:xfrm>
                <a:off x="1482"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3999" name="Line 271"/>
              <p:cNvSpPr>
                <a:spLocks noChangeShapeType="1"/>
              </p:cNvSpPr>
              <p:nvPr userDrawn="1"/>
            </p:nvSpPr>
            <p:spPr bwMode="white">
              <a:xfrm>
                <a:off x="1710"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0" name="Line 272"/>
              <p:cNvSpPr>
                <a:spLocks noChangeShapeType="1"/>
              </p:cNvSpPr>
              <p:nvPr userDrawn="1"/>
            </p:nvSpPr>
            <p:spPr bwMode="white">
              <a:xfrm>
                <a:off x="1938"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1" name="Line 273"/>
              <p:cNvSpPr>
                <a:spLocks noChangeShapeType="1"/>
              </p:cNvSpPr>
              <p:nvPr userDrawn="1"/>
            </p:nvSpPr>
            <p:spPr bwMode="white">
              <a:xfrm>
                <a:off x="2166"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2" name="Line 274"/>
              <p:cNvSpPr>
                <a:spLocks noChangeShapeType="1"/>
              </p:cNvSpPr>
              <p:nvPr userDrawn="1"/>
            </p:nvSpPr>
            <p:spPr bwMode="white">
              <a:xfrm>
                <a:off x="2394"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3" name="Line 275"/>
              <p:cNvSpPr>
                <a:spLocks noChangeShapeType="1"/>
              </p:cNvSpPr>
              <p:nvPr userDrawn="1"/>
            </p:nvSpPr>
            <p:spPr bwMode="white">
              <a:xfrm>
                <a:off x="2622"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4" name="Line 276"/>
              <p:cNvSpPr>
                <a:spLocks noChangeShapeType="1"/>
              </p:cNvSpPr>
              <p:nvPr userDrawn="1"/>
            </p:nvSpPr>
            <p:spPr bwMode="white">
              <a:xfrm>
                <a:off x="2850"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5" name="Line 277"/>
              <p:cNvSpPr>
                <a:spLocks noChangeShapeType="1"/>
              </p:cNvSpPr>
              <p:nvPr userDrawn="1"/>
            </p:nvSpPr>
            <p:spPr bwMode="white">
              <a:xfrm>
                <a:off x="3078"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6" name="Line 278"/>
              <p:cNvSpPr>
                <a:spLocks noChangeShapeType="1"/>
              </p:cNvSpPr>
              <p:nvPr userDrawn="1"/>
            </p:nvSpPr>
            <p:spPr bwMode="white">
              <a:xfrm>
                <a:off x="3306"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7" name="Line 279"/>
              <p:cNvSpPr>
                <a:spLocks noChangeShapeType="1"/>
              </p:cNvSpPr>
              <p:nvPr userDrawn="1"/>
            </p:nvSpPr>
            <p:spPr bwMode="white">
              <a:xfrm>
                <a:off x="3534"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8" name="Line 280"/>
              <p:cNvSpPr>
                <a:spLocks noChangeShapeType="1"/>
              </p:cNvSpPr>
              <p:nvPr userDrawn="1"/>
            </p:nvSpPr>
            <p:spPr bwMode="white">
              <a:xfrm>
                <a:off x="3762"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09" name="Line 281"/>
              <p:cNvSpPr>
                <a:spLocks noChangeShapeType="1"/>
              </p:cNvSpPr>
              <p:nvPr userDrawn="1"/>
            </p:nvSpPr>
            <p:spPr bwMode="white">
              <a:xfrm>
                <a:off x="3990"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10" name="Line 282"/>
              <p:cNvSpPr>
                <a:spLocks noChangeShapeType="1"/>
              </p:cNvSpPr>
              <p:nvPr userDrawn="1"/>
            </p:nvSpPr>
            <p:spPr bwMode="white">
              <a:xfrm>
                <a:off x="4218"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11" name="Line 283"/>
              <p:cNvSpPr>
                <a:spLocks noChangeShapeType="1"/>
              </p:cNvSpPr>
              <p:nvPr userDrawn="1"/>
            </p:nvSpPr>
            <p:spPr bwMode="white">
              <a:xfrm>
                <a:off x="4446"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12" name="Line 284"/>
              <p:cNvSpPr>
                <a:spLocks noChangeShapeType="1"/>
              </p:cNvSpPr>
              <p:nvPr userDrawn="1"/>
            </p:nvSpPr>
            <p:spPr bwMode="white">
              <a:xfrm>
                <a:off x="4674"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13" name="Line 285"/>
              <p:cNvSpPr>
                <a:spLocks noChangeShapeType="1"/>
              </p:cNvSpPr>
              <p:nvPr userDrawn="1"/>
            </p:nvSpPr>
            <p:spPr bwMode="white">
              <a:xfrm>
                <a:off x="4902"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14" name="Line 286"/>
              <p:cNvSpPr>
                <a:spLocks noChangeShapeType="1"/>
              </p:cNvSpPr>
              <p:nvPr userDrawn="1"/>
            </p:nvSpPr>
            <p:spPr bwMode="white">
              <a:xfrm>
                <a:off x="5130"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74015" name="Line 287"/>
              <p:cNvSpPr>
                <a:spLocks noChangeShapeType="1"/>
              </p:cNvSpPr>
              <p:nvPr userDrawn="1"/>
            </p:nvSpPr>
            <p:spPr bwMode="white">
              <a:xfrm>
                <a:off x="5358"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grpSp>
        <p:grpSp>
          <p:nvGrpSpPr>
            <p:cNvPr id="7" name="Group 288"/>
            <p:cNvGrpSpPr>
              <a:grpSpLocks/>
            </p:cNvGrpSpPr>
            <p:nvPr userDrawn="1"/>
          </p:nvGrpSpPr>
          <p:grpSpPr bwMode="auto">
            <a:xfrm>
              <a:off x="1208" y="109"/>
              <a:ext cx="3694" cy="423"/>
              <a:chOff x="1034" y="245"/>
              <a:chExt cx="3694" cy="423"/>
            </a:xfrm>
          </p:grpSpPr>
          <p:sp>
            <p:nvSpPr>
              <p:cNvPr id="74017" name="Line 289"/>
              <p:cNvSpPr>
                <a:spLocks noChangeShapeType="1"/>
              </p:cNvSpPr>
              <p:nvPr userDrawn="1"/>
            </p:nvSpPr>
            <p:spPr bwMode="ltGray">
              <a:xfrm>
                <a:off x="2676" y="246"/>
                <a:ext cx="0" cy="143"/>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18" name="Line 290"/>
              <p:cNvSpPr>
                <a:spLocks noChangeShapeType="1"/>
              </p:cNvSpPr>
              <p:nvPr userDrawn="1"/>
            </p:nvSpPr>
            <p:spPr bwMode="ltGray">
              <a:xfrm>
                <a:off x="2798" y="468"/>
                <a:ext cx="70"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19" name="Line 291"/>
              <p:cNvSpPr>
                <a:spLocks noChangeShapeType="1"/>
              </p:cNvSpPr>
              <p:nvPr userDrawn="1"/>
            </p:nvSpPr>
            <p:spPr bwMode="ltGray">
              <a:xfrm>
                <a:off x="2904" y="486"/>
                <a:ext cx="0" cy="28"/>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0" name="Line 292"/>
              <p:cNvSpPr>
                <a:spLocks noChangeShapeType="1"/>
              </p:cNvSpPr>
              <p:nvPr userDrawn="1"/>
            </p:nvSpPr>
            <p:spPr bwMode="ltGray">
              <a:xfrm>
                <a:off x="3132" y="586"/>
                <a:ext cx="0" cy="79"/>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1" name="Line 293"/>
              <p:cNvSpPr>
                <a:spLocks noChangeShapeType="1"/>
              </p:cNvSpPr>
              <p:nvPr userDrawn="1"/>
            </p:nvSpPr>
            <p:spPr bwMode="ltGray">
              <a:xfrm>
                <a:off x="3816" y="358"/>
                <a:ext cx="0" cy="18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2" name="Line 294"/>
              <p:cNvSpPr>
                <a:spLocks noChangeShapeType="1"/>
              </p:cNvSpPr>
              <p:nvPr userDrawn="1"/>
            </p:nvSpPr>
            <p:spPr bwMode="ltGray">
              <a:xfrm>
                <a:off x="3722" y="468"/>
                <a:ext cx="34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3" name="Line 295"/>
              <p:cNvSpPr>
                <a:spLocks noChangeShapeType="1"/>
              </p:cNvSpPr>
              <p:nvPr userDrawn="1"/>
            </p:nvSpPr>
            <p:spPr bwMode="ltGray">
              <a:xfrm>
                <a:off x="4044" y="372"/>
                <a:ext cx="0" cy="294"/>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4" name="Line 296"/>
              <p:cNvSpPr>
                <a:spLocks noChangeShapeType="1"/>
              </p:cNvSpPr>
              <p:nvPr userDrawn="1"/>
            </p:nvSpPr>
            <p:spPr bwMode="ltGray">
              <a:xfrm flipV="1">
                <a:off x="4046" y="248"/>
                <a:ext cx="0" cy="51"/>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5" name="Line 297"/>
              <p:cNvSpPr>
                <a:spLocks noChangeShapeType="1"/>
              </p:cNvSpPr>
              <p:nvPr userDrawn="1"/>
            </p:nvSpPr>
            <p:spPr bwMode="ltGray">
              <a:xfrm flipV="1">
                <a:off x="4272" y="246"/>
                <a:ext cx="0" cy="18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6" name="Line 298"/>
              <p:cNvSpPr>
                <a:spLocks noChangeShapeType="1"/>
              </p:cNvSpPr>
              <p:nvPr userDrawn="1"/>
            </p:nvSpPr>
            <p:spPr bwMode="ltGray">
              <a:xfrm flipH="1">
                <a:off x="4422" y="468"/>
                <a:ext cx="7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7" name="Line 299"/>
              <p:cNvSpPr>
                <a:spLocks noChangeShapeType="1"/>
              </p:cNvSpPr>
              <p:nvPr userDrawn="1"/>
            </p:nvSpPr>
            <p:spPr bwMode="ltGray">
              <a:xfrm flipH="1">
                <a:off x="4290" y="468"/>
                <a:ext cx="62"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8" name="Line 300"/>
              <p:cNvSpPr>
                <a:spLocks noChangeShapeType="1"/>
              </p:cNvSpPr>
              <p:nvPr userDrawn="1"/>
            </p:nvSpPr>
            <p:spPr bwMode="ltGray">
              <a:xfrm flipV="1">
                <a:off x="4500" y="246"/>
                <a:ext cx="0" cy="27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29" name="Line 301"/>
              <p:cNvSpPr>
                <a:spLocks noChangeShapeType="1"/>
              </p:cNvSpPr>
              <p:nvPr userDrawn="1"/>
            </p:nvSpPr>
            <p:spPr bwMode="ltGray">
              <a:xfrm>
                <a:off x="4728" y="606"/>
                <a:ext cx="0" cy="35"/>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0" name="Line 302"/>
              <p:cNvSpPr>
                <a:spLocks noChangeShapeType="1"/>
              </p:cNvSpPr>
              <p:nvPr userDrawn="1"/>
            </p:nvSpPr>
            <p:spPr bwMode="ltGray">
              <a:xfrm>
                <a:off x="1992" y="250"/>
                <a:ext cx="0" cy="6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1" name="Line 303"/>
              <p:cNvSpPr>
                <a:spLocks noChangeShapeType="1"/>
              </p:cNvSpPr>
              <p:nvPr userDrawn="1"/>
            </p:nvSpPr>
            <p:spPr bwMode="ltGray">
              <a:xfrm>
                <a:off x="1764" y="247"/>
                <a:ext cx="0" cy="337"/>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2" name="Line 304"/>
              <p:cNvSpPr>
                <a:spLocks noChangeShapeType="1"/>
              </p:cNvSpPr>
              <p:nvPr userDrawn="1"/>
            </p:nvSpPr>
            <p:spPr bwMode="ltGray">
              <a:xfrm flipH="1">
                <a:off x="1738" y="468"/>
                <a:ext cx="6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3" name="Line 305"/>
              <p:cNvSpPr>
                <a:spLocks noChangeShapeType="1"/>
              </p:cNvSpPr>
              <p:nvPr userDrawn="1"/>
            </p:nvSpPr>
            <p:spPr bwMode="ltGray">
              <a:xfrm>
                <a:off x="1604" y="468"/>
                <a:ext cx="60"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4" name="Line 306"/>
              <p:cNvSpPr>
                <a:spLocks noChangeShapeType="1"/>
              </p:cNvSpPr>
              <p:nvPr userDrawn="1"/>
            </p:nvSpPr>
            <p:spPr bwMode="ltGray">
              <a:xfrm flipH="1">
                <a:off x="1404" y="468"/>
                <a:ext cx="82"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5" name="Line 307"/>
              <p:cNvSpPr>
                <a:spLocks noChangeShapeType="1"/>
              </p:cNvSpPr>
              <p:nvPr userDrawn="1"/>
            </p:nvSpPr>
            <p:spPr bwMode="ltGray">
              <a:xfrm>
                <a:off x="1034" y="468"/>
                <a:ext cx="34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6" name="Line 308"/>
              <p:cNvSpPr>
                <a:spLocks noChangeShapeType="1"/>
              </p:cNvSpPr>
              <p:nvPr userDrawn="1"/>
            </p:nvSpPr>
            <p:spPr bwMode="ltGray">
              <a:xfrm>
                <a:off x="1306" y="370"/>
                <a:ext cx="0" cy="298"/>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7" name="Line 309"/>
              <p:cNvSpPr>
                <a:spLocks noChangeShapeType="1"/>
              </p:cNvSpPr>
              <p:nvPr userDrawn="1"/>
            </p:nvSpPr>
            <p:spPr bwMode="ltGray">
              <a:xfrm>
                <a:off x="1080" y="388"/>
                <a:ext cx="0" cy="15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8" name="Line 310"/>
              <p:cNvSpPr>
                <a:spLocks noChangeShapeType="1"/>
              </p:cNvSpPr>
              <p:nvPr userDrawn="1"/>
            </p:nvSpPr>
            <p:spPr bwMode="ltGray">
              <a:xfrm flipH="1" flipV="1">
                <a:off x="1308" y="245"/>
                <a:ext cx="0" cy="27"/>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39" name="Line 311"/>
              <p:cNvSpPr>
                <a:spLocks noChangeShapeType="1"/>
              </p:cNvSpPr>
              <p:nvPr userDrawn="1"/>
            </p:nvSpPr>
            <p:spPr bwMode="ltGray">
              <a:xfrm>
                <a:off x="1536" y="316"/>
                <a:ext cx="0" cy="9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40" name="Line 312"/>
              <p:cNvSpPr>
                <a:spLocks noChangeShapeType="1"/>
              </p:cNvSpPr>
              <p:nvPr userDrawn="1"/>
            </p:nvSpPr>
            <p:spPr bwMode="ltGray">
              <a:xfrm flipV="1">
                <a:off x="1536" y="247"/>
                <a:ext cx="0" cy="2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74041" name="Line 313"/>
              <p:cNvSpPr>
                <a:spLocks noChangeShapeType="1"/>
              </p:cNvSpPr>
              <p:nvPr userDrawn="1"/>
            </p:nvSpPr>
            <p:spPr bwMode="ltGray">
              <a:xfrm>
                <a:off x="4095" y="467"/>
                <a:ext cx="80" cy="0"/>
              </a:xfrm>
              <a:prstGeom prst="line">
                <a:avLst/>
              </a:prstGeom>
              <a:noFill/>
              <a:ln w="9525">
                <a:solidFill>
                  <a:schemeClr val="hlink"/>
                </a:solidFill>
                <a:round/>
                <a:headEnd/>
                <a:tailEnd/>
              </a:ln>
              <a:effectLst/>
            </p:spPr>
            <p:txBody>
              <a:bodyPr wrap="none" anchor="ctr"/>
              <a:lstStyle/>
              <a:p>
                <a:pPr>
                  <a:defRPr/>
                </a:pPr>
                <a:endParaRPr lang="en-US" dirty="0"/>
              </a:p>
            </p:txBody>
          </p:sp>
        </p:grpSp>
      </p:grpSp>
      <p:sp>
        <p:nvSpPr>
          <p:cNvPr id="1027" name="Rectangle 2"/>
          <p:cNvSpPr>
            <a:spLocks noGrp="1" noChangeArrowheads="1"/>
          </p:cNvSpPr>
          <p:nvPr>
            <p:ph type="title"/>
          </p:nvPr>
        </p:nvSpPr>
        <p:spPr bwMode="auto">
          <a:xfrm>
            <a:off x="1447800" y="152400"/>
            <a:ext cx="7391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1295400"/>
            <a:ext cx="7772400" cy="4967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3732" name="Rectangle 4"/>
          <p:cNvSpPr>
            <a:spLocks noGrp="1" noChangeArrowheads="1"/>
          </p:cNvSpPr>
          <p:nvPr>
            <p:ph type="dt" sz="half" idx="2"/>
          </p:nvPr>
        </p:nvSpPr>
        <p:spPr bwMode="auto">
          <a:xfrm>
            <a:off x="152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rgbClr val="000000"/>
                </a:solidFill>
                <a:latin typeface="+mj-lt"/>
              </a:defRPr>
            </a:lvl1pPr>
          </a:lstStyle>
          <a:p>
            <a:pPr>
              <a:defRPr/>
            </a:pPr>
            <a:fld id="{493E3E49-0E86-4C2E-91FA-E698BBFAA141}" type="datetime1">
              <a:rPr lang="en-US"/>
              <a:pPr>
                <a:defRPr/>
              </a:pPr>
              <a:t>7/11/2019</a:t>
            </a:fld>
            <a:endParaRPr lang="en-US" dirty="0"/>
          </a:p>
        </p:txBody>
      </p:sp>
      <p:sp>
        <p:nvSpPr>
          <p:cNvPr id="73733"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dirty="0"/>
          </a:p>
        </p:txBody>
      </p:sp>
      <p:sp>
        <p:nvSpPr>
          <p:cNvPr id="73734"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latin typeface="+mj-lt"/>
              </a:defRPr>
            </a:lvl1pPr>
          </a:lstStyle>
          <a:p>
            <a:pPr>
              <a:defRPr/>
            </a:pPr>
            <a:fld id="{E3AD1754-B6DA-4A61-82BD-EE25E6DC928B}" type="slidenum">
              <a:rPr lang="en-US"/>
              <a:pPr>
                <a:defRPr/>
              </a:pPr>
              <a:t>‹#›</a:t>
            </a:fld>
            <a:endParaRPr lang="en-US" dirty="0"/>
          </a:p>
        </p:txBody>
      </p:sp>
      <p:pic>
        <p:nvPicPr>
          <p:cNvPr id="1032" name="Picture 314" descr="Untitled-1"/>
          <p:cNvPicPr>
            <a:picLocks noChangeAspect="1" noChangeArrowheads="1"/>
          </p:cNvPicPr>
          <p:nvPr userDrawn="1"/>
        </p:nvPicPr>
        <p:blipFill>
          <a:blip r:embed="rId16" cstate="print"/>
          <a:srcRect/>
          <a:stretch>
            <a:fillRect/>
          </a:stretch>
        </p:blipFill>
        <p:spPr bwMode="auto">
          <a:xfrm>
            <a:off x="228600" y="152400"/>
            <a:ext cx="990600" cy="9906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Lst>
  <p:transition>
    <p:fade/>
  </p:transition>
  <p:hf hdr="0" ftr="0" dt="0"/>
  <p:txStyles>
    <p:titleStyle>
      <a:lvl1pPr algn="l" rtl="0" eaLnBrk="0" fontAlgn="base" hangingPunct="0">
        <a:spcBef>
          <a:spcPct val="0"/>
        </a:spcBef>
        <a:spcAft>
          <a:spcPct val="0"/>
        </a:spcAft>
        <a:defRPr sz="3200" b="1">
          <a:solidFill>
            <a:srgbClr val="FFFFFF"/>
          </a:solidFill>
          <a:latin typeface="+mj-lt"/>
          <a:ea typeface="+mj-ea"/>
          <a:cs typeface="+mj-cs"/>
        </a:defRPr>
      </a:lvl1pPr>
      <a:lvl2pPr algn="l" rtl="0" eaLnBrk="0" fontAlgn="base" hangingPunct="0">
        <a:spcBef>
          <a:spcPct val="0"/>
        </a:spcBef>
        <a:spcAft>
          <a:spcPct val="0"/>
        </a:spcAft>
        <a:defRPr sz="3200" b="1">
          <a:solidFill>
            <a:srgbClr val="FFFFFF"/>
          </a:solidFill>
          <a:latin typeface="Verdana" pitchFamily="34" charset="0"/>
        </a:defRPr>
      </a:lvl2pPr>
      <a:lvl3pPr algn="l" rtl="0" eaLnBrk="0" fontAlgn="base" hangingPunct="0">
        <a:spcBef>
          <a:spcPct val="0"/>
        </a:spcBef>
        <a:spcAft>
          <a:spcPct val="0"/>
        </a:spcAft>
        <a:defRPr sz="3200" b="1">
          <a:solidFill>
            <a:srgbClr val="FFFFFF"/>
          </a:solidFill>
          <a:latin typeface="Verdana" pitchFamily="34" charset="0"/>
        </a:defRPr>
      </a:lvl3pPr>
      <a:lvl4pPr algn="l" rtl="0" eaLnBrk="0" fontAlgn="base" hangingPunct="0">
        <a:spcBef>
          <a:spcPct val="0"/>
        </a:spcBef>
        <a:spcAft>
          <a:spcPct val="0"/>
        </a:spcAft>
        <a:defRPr sz="3200" b="1">
          <a:solidFill>
            <a:srgbClr val="FFFFFF"/>
          </a:solidFill>
          <a:latin typeface="Verdana" pitchFamily="34" charset="0"/>
        </a:defRPr>
      </a:lvl4pPr>
      <a:lvl5pPr algn="l" rtl="0" eaLnBrk="0" fontAlgn="base" hangingPunct="0">
        <a:spcBef>
          <a:spcPct val="0"/>
        </a:spcBef>
        <a:spcAft>
          <a:spcPct val="0"/>
        </a:spcAft>
        <a:defRPr sz="3200" b="1">
          <a:solidFill>
            <a:srgbClr val="FFFFFF"/>
          </a:solidFill>
          <a:latin typeface="Verdana" pitchFamily="34" charset="0"/>
        </a:defRPr>
      </a:lvl5pPr>
      <a:lvl6pPr marL="457200" algn="l" rtl="0" fontAlgn="base">
        <a:spcBef>
          <a:spcPct val="0"/>
        </a:spcBef>
        <a:spcAft>
          <a:spcPct val="0"/>
        </a:spcAft>
        <a:defRPr sz="3200" b="1">
          <a:solidFill>
            <a:srgbClr val="FFFFFF"/>
          </a:solidFill>
          <a:latin typeface="Verdana" pitchFamily="34" charset="0"/>
        </a:defRPr>
      </a:lvl6pPr>
      <a:lvl7pPr marL="914400" algn="l" rtl="0" fontAlgn="base">
        <a:spcBef>
          <a:spcPct val="0"/>
        </a:spcBef>
        <a:spcAft>
          <a:spcPct val="0"/>
        </a:spcAft>
        <a:defRPr sz="3200" b="1">
          <a:solidFill>
            <a:srgbClr val="FFFFFF"/>
          </a:solidFill>
          <a:latin typeface="Verdana" pitchFamily="34" charset="0"/>
        </a:defRPr>
      </a:lvl7pPr>
      <a:lvl8pPr marL="1371600" algn="l" rtl="0" fontAlgn="base">
        <a:spcBef>
          <a:spcPct val="0"/>
        </a:spcBef>
        <a:spcAft>
          <a:spcPct val="0"/>
        </a:spcAft>
        <a:defRPr sz="3200" b="1">
          <a:solidFill>
            <a:srgbClr val="FFFFFF"/>
          </a:solidFill>
          <a:latin typeface="Verdana" pitchFamily="34" charset="0"/>
        </a:defRPr>
      </a:lvl8pPr>
      <a:lvl9pPr marL="1828800" algn="l" rtl="0" fontAlgn="base">
        <a:spcBef>
          <a:spcPct val="0"/>
        </a:spcBef>
        <a:spcAft>
          <a:spcPct val="0"/>
        </a:spcAft>
        <a:defRPr sz="3200" b="1">
          <a:solidFill>
            <a:srgbClr val="FFFFFF"/>
          </a:solidFill>
          <a:latin typeface="Verdana" pitchFamily="34" charset="0"/>
        </a:defRPr>
      </a:lvl9pPr>
    </p:titleStyle>
    <p:bodyStyle>
      <a:lvl1pPr marL="342900" indent="-342900" algn="l" rtl="0" eaLnBrk="0" fontAlgn="base" hangingPunct="0">
        <a:spcBef>
          <a:spcPct val="20000"/>
        </a:spcBef>
        <a:spcAft>
          <a:spcPct val="0"/>
        </a:spcAft>
        <a:buClr>
          <a:schemeClr val="bg2"/>
        </a:buClr>
        <a:buFont typeface="Tahoma" pitchFamily="34" charset="0"/>
        <a:buBlip>
          <a:blip r:embed="rId17"/>
        </a:buBlip>
        <a:defRPr sz="3200">
          <a:solidFill>
            <a:schemeClr val="bg1"/>
          </a:solidFill>
          <a:latin typeface="+mn-lt"/>
          <a:ea typeface="+mn-ea"/>
          <a:cs typeface="+mn-cs"/>
        </a:defRPr>
      </a:lvl1pPr>
      <a:lvl2pPr marL="742950" indent="-285750" algn="l" rtl="0" eaLnBrk="0" fontAlgn="base" hangingPunct="0">
        <a:spcBef>
          <a:spcPct val="20000"/>
        </a:spcBef>
        <a:spcAft>
          <a:spcPct val="0"/>
        </a:spcAft>
        <a:buSzPct val="75000"/>
        <a:buBlip>
          <a:blip r:embed="rId18"/>
        </a:buBlip>
        <a:defRPr sz="2800">
          <a:solidFill>
            <a:schemeClr val="bg1"/>
          </a:solidFill>
          <a:latin typeface="+mn-lt"/>
        </a:defRPr>
      </a:lvl2pPr>
      <a:lvl3pPr marL="1143000" indent="-228600" algn="l" rtl="0" eaLnBrk="0" fontAlgn="base" hangingPunct="0">
        <a:spcBef>
          <a:spcPct val="20000"/>
        </a:spcBef>
        <a:spcAft>
          <a:spcPct val="0"/>
        </a:spcAft>
        <a:buSzPct val="65000"/>
        <a:buBlip>
          <a:blip r:embed="rId19"/>
        </a:buBlip>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lr>
          <a:schemeClr val="tx2"/>
        </a:buClr>
        <a:buChar char="–"/>
        <a:defRPr sz="2000">
          <a:solidFill>
            <a:schemeClr val="bg1"/>
          </a:solidFill>
          <a:latin typeface="+mn-lt"/>
        </a:defRPr>
      </a:lvl5pPr>
      <a:lvl6pPr marL="2514600" indent="-228600" algn="l" rtl="0" fontAlgn="base">
        <a:spcBef>
          <a:spcPct val="20000"/>
        </a:spcBef>
        <a:spcAft>
          <a:spcPct val="0"/>
        </a:spcAft>
        <a:buClr>
          <a:schemeClr val="tx2"/>
        </a:buClr>
        <a:buChar char="–"/>
        <a:defRPr sz="2000">
          <a:solidFill>
            <a:schemeClr val="bg1"/>
          </a:solidFill>
          <a:latin typeface="+mn-lt"/>
        </a:defRPr>
      </a:lvl6pPr>
      <a:lvl7pPr marL="2971800" indent="-228600" algn="l" rtl="0" fontAlgn="base">
        <a:spcBef>
          <a:spcPct val="20000"/>
        </a:spcBef>
        <a:spcAft>
          <a:spcPct val="0"/>
        </a:spcAft>
        <a:buClr>
          <a:schemeClr val="tx2"/>
        </a:buClr>
        <a:buChar char="–"/>
        <a:defRPr sz="2000">
          <a:solidFill>
            <a:schemeClr val="bg1"/>
          </a:solidFill>
          <a:latin typeface="+mn-lt"/>
        </a:defRPr>
      </a:lvl7pPr>
      <a:lvl8pPr marL="3429000" indent="-228600" algn="l" rtl="0" fontAlgn="base">
        <a:spcBef>
          <a:spcPct val="20000"/>
        </a:spcBef>
        <a:spcAft>
          <a:spcPct val="0"/>
        </a:spcAft>
        <a:buClr>
          <a:schemeClr val="tx2"/>
        </a:buClr>
        <a:buChar char="–"/>
        <a:defRPr sz="2000">
          <a:solidFill>
            <a:schemeClr val="bg1"/>
          </a:solidFill>
          <a:latin typeface="+mn-lt"/>
        </a:defRPr>
      </a:lvl8pPr>
      <a:lvl9pPr marL="3886200" indent="-228600" algn="l" rtl="0" fontAlgn="base">
        <a:spcBef>
          <a:spcPct val="20000"/>
        </a:spcBef>
        <a:spcAft>
          <a:spcPct val="0"/>
        </a:spcAft>
        <a:buClr>
          <a:schemeClr val="tx2"/>
        </a:buClr>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9.png"/><Relationship Id="rId4" Type="http://schemas.microsoft.com/office/2014/relationships/chartEx" Target="../charts/chartEx1.xml"/></Relationships>
</file>

<file path=ppt/slides/_rels/slide18.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60.png"/><Relationship Id="rId5" Type="http://schemas.microsoft.com/office/2014/relationships/chartEx" Target="../charts/chartEx3.xml"/><Relationship Id="rId4" Type="http://schemas.openxmlformats.org/officeDocument/2006/relationships/image" Target="../media/image50.png"/></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chart" Target="../charts/chart8.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chart" Target="../charts/char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chart" Target="../charts/chart1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A30F-4D4A-4702-8113-8C2586AC7CA1}"/>
              </a:ext>
            </a:extLst>
          </p:cNvPr>
          <p:cNvSpPr>
            <a:spLocks noGrp="1"/>
          </p:cNvSpPr>
          <p:nvPr>
            <p:ph type="ctrTitle"/>
          </p:nvPr>
        </p:nvSpPr>
        <p:spPr/>
        <p:txBody>
          <a:bodyPr/>
          <a:lstStyle/>
          <a:p>
            <a:r>
              <a:rPr lang="en-US" dirty="0"/>
              <a:t>Curbing Corruption</a:t>
            </a:r>
          </a:p>
        </p:txBody>
      </p:sp>
      <p:sp>
        <p:nvSpPr>
          <p:cNvPr id="3" name="Subtitle 2">
            <a:extLst>
              <a:ext uri="{FF2B5EF4-FFF2-40B4-BE49-F238E27FC236}">
                <a16:creationId xmlns:a16="http://schemas.microsoft.com/office/drawing/2014/main" id="{C42916BA-25DE-488B-B1EE-0E6D468960A0}"/>
              </a:ext>
            </a:extLst>
          </p:cNvPr>
          <p:cNvSpPr>
            <a:spLocks noGrp="1"/>
          </p:cNvSpPr>
          <p:nvPr>
            <p:ph type="subTitle" idx="1"/>
          </p:nvPr>
        </p:nvSpPr>
        <p:spPr/>
        <p:txBody>
          <a:bodyPr/>
          <a:lstStyle/>
          <a:p>
            <a:r>
              <a:rPr lang="fr-FR" dirty="0">
                <a:solidFill>
                  <a:schemeClr val="tx1"/>
                </a:solidFill>
              </a:rPr>
              <a:t>Patrick Imam</a:t>
            </a:r>
          </a:p>
          <a:p>
            <a:r>
              <a:rPr lang="fr-FR" dirty="0">
                <a:solidFill>
                  <a:schemeClr val="tx1"/>
                </a:solidFill>
              </a:rPr>
              <a:t>International </a:t>
            </a:r>
            <a:r>
              <a:rPr lang="fr-FR" dirty="0" err="1">
                <a:solidFill>
                  <a:schemeClr val="tx1"/>
                </a:solidFill>
              </a:rPr>
              <a:t>Monetary</a:t>
            </a:r>
            <a:r>
              <a:rPr lang="fr-FR" dirty="0">
                <a:solidFill>
                  <a:schemeClr val="tx1"/>
                </a:solidFill>
              </a:rPr>
              <a:t> </a:t>
            </a:r>
            <a:r>
              <a:rPr lang="fr-FR" dirty="0" err="1">
                <a:solidFill>
                  <a:schemeClr val="tx1"/>
                </a:solidFill>
              </a:rPr>
              <a:t>Fund</a:t>
            </a:r>
            <a:endParaRPr lang="fr-FR" dirty="0">
              <a:solidFill>
                <a:schemeClr val="tx1"/>
              </a:solidFill>
            </a:endParaRPr>
          </a:p>
          <a:p>
            <a:r>
              <a:rPr lang="fr-FR" sz="1600" dirty="0">
                <a:solidFill>
                  <a:schemeClr val="tx1"/>
                </a:solidFill>
              </a:rPr>
              <a:t>July, 2019</a:t>
            </a:r>
          </a:p>
          <a:p>
            <a:endParaRPr lang="en-US" dirty="0">
              <a:solidFill>
                <a:schemeClr val="bg2"/>
              </a:solidFill>
            </a:endParaRPr>
          </a:p>
        </p:txBody>
      </p:sp>
      <p:sp>
        <p:nvSpPr>
          <p:cNvPr id="4" name="Slide Number Placeholder 3">
            <a:extLst>
              <a:ext uri="{FF2B5EF4-FFF2-40B4-BE49-F238E27FC236}">
                <a16:creationId xmlns:a16="http://schemas.microsoft.com/office/drawing/2014/main" id="{6D23B942-78DA-439D-9062-59ECDE83BDB6}"/>
              </a:ext>
            </a:extLst>
          </p:cNvPr>
          <p:cNvSpPr>
            <a:spLocks noGrp="1"/>
          </p:cNvSpPr>
          <p:nvPr>
            <p:ph type="sldNum" sz="quarter" idx="12"/>
          </p:nvPr>
        </p:nvSpPr>
        <p:spPr/>
        <p:txBody>
          <a:bodyPr/>
          <a:lstStyle/>
          <a:p>
            <a:pPr>
              <a:defRPr/>
            </a:pPr>
            <a:fld id="{8541F150-FB9F-4021-A844-DBE0B5A4BB25}" type="slidenum">
              <a:rPr lang="en-US" smtClean="0"/>
              <a:pPr>
                <a:defRPr/>
              </a:pPr>
              <a:t>1</a:t>
            </a:fld>
            <a:endParaRPr lang="en-US" dirty="0"/>
          </a:p>
        </p:txBody>
      </p:sp>
      <p:sp>
        <p:nvSpPr>
          <p:cNvPr id="5" name="Rectangle 4">
            <a:extLst>
              <a:ext uri="{FF2B5EF4-FFF2-40B4-BE49-F238E27FC236}">
                <a16:creationId xmlns:a16="http://schemas.microsoft.com/office/drawing/2014/main" id="{48BC5F4C-6408-4F07-B72C-5793646B7E94}"/>
              </a:ext>
            </a:extLst>
          </p:cNvPr>
          <p:cNvSpPr/>
          <p:nvPr/>
        </p:nvSpPr>
        <p:spPr>
          <a:xfrm>
            <a:off x="228600" y="5856514"/>
            <a:ext cx="8686800" cy="646331"/>
          </a:xfrm>
          <a:prstGeom prst="rect">
            <a:avLst/>
          </a:prstGeom>
        </p:spPr>
        <p:txBody>
          <a:bodyPr wrap="square">
            <a:spAutoFit/>
          </a:bodyPr>
          <a:lstStyle/>
          <a:p>
            <a:r>
              <a:rPr lang="en-US" b="1" dirty="0">
                <a:solidFill>
                  <a:srgbClr val="FFFFFF"/>
                </a:solidFill>
                <a:latin typeface="arial" panose="020B0604020202020204" pitchFamily="34" charset="0"/>
              </a:rPr>
              <a:t>The views expressed do not necessarily reflect the views of the IMF or the Executive Board of the IMF.</a:t>
            </a:r>
            <a:endParaRPr lang="en-US" b="1" dirty="0">
              <a:solidFill>
                <a:srgbClr val="FFFFFF"/>
              </a:solidFill>
            </a:endParaRPr>
          </a:p>
        </p:txBody>
      </p:sp>
    </p:spTree>
    <p:extLst>
      <p:ext uri="{BB962C8B-B14F-4D97-AF65-F5344CB8AC3E}">
        <p14:creationId xmlns:p14="http://schemas.microsoft.com/office/powerpoint/2010/main" val="371096708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548F-A3C5-4F5B-ADB8-B4694F50FD16}"/>
              </a:ext>
            </a:extLst>
          </p:cNvPr>
          <p:cNvSpPr>
            <a:spLocks noGrp="1"/>
          </p:cNvSpPr>
          <p:nvPr>
            <p:ph type="title"/>
          </p:nvPr>
        </p:nvSpPr>
        <p:spPr/>
        <p:txBody>
          <a:bodyPr/>
          <a:lstStyle/>
          <a:p>
            <a:r>
              <a:rPr lang="en-US" sz="2400" dirty="0"/>
              <a:t>“Discretion Plus Monopoly Minus Accountability equals Corruption” (</a:t>
            </a:r>
            <a:r>
              <a:rPr lang="en-US" sz="2400" dirty="0" err="1"/>
              <a:t>Con’t</a:t>
            </a:r>
            <a:r>
              <a:rPr lang="en-US" sz="2400" dirty="0"/>
              <a:t>)</a:t>
            </a:r>
          </a:p>
        </p:txBody>
      </p:sp>
      <p:sp>
        <p:nvSpPr>
          <p:cNvPr id="3" name="Content Placeholder 2">
            <a:extLst>
              <a:ext uri="{FF2B5EF4-FFF2-40B4-BE49-F238E27FC236}">
                <a16:creationId xmlns:a16="http://schemas.microsoft.com/office/drawing/2014/main" id="{34B6B4C5-326F-45D3-B846-9F4976FF001C}"/>
              </a:ext>
            </a:extLst>
          </p:cNvPr>
          <p:cNvSpPr>
            <a:spLocks noGrp="1"/>
          </p:cNvSpPr>
          <p:nvPr>
            <p:ph idx="1"/>
          </p:nvPr>
        </p:nvSpPr>
        <p:spPr>
          <a:xfrm>
            <a:off x="152400" y="990600"/>
            <a:ext cx="8991600" cy="4967288"/>
          </a:xfrm>
        </p:spPr>
        <p:txBody>
          <a:bodyPr/>
          <a:lstStyle/>
          <a:p>
            <a:pPr marL="342900" lvl="1" indent="-342900">
              <a:lnSpc>
                <a:spcPct val="150000"/>
              </a:lnSpc>
              <a:buClr>
                <a:schemeClr val="bg2"/>
              </a:buClr>
              <a:buBlip>
                <a:blip r:embed="rId2"/>
              </a:buBlip>
            </a:pPr>
            <a:r>
              <a:rPr lang="en-US" sz="2200" dirty="0">
                <a:ea typeface="+mn-ea"/>
                <a:cs typeface="+mn-cs"/>
              </a:rPr>
              <a:t>We ignore African history (Africa was not always corrupt) and do problematic comparison with present “successes” (e.g. Sweden), by trying to copy paste their initiatives</a:t>
            </a:r>
          </a:p>
          <a:p>
            <a:pPr marL="342900" lvl="1" indent="-342900">
              <a:lnSpc>
                <a:spcPct val="150000"/>
              </a:lnSpc>
              <a:buClr>
                <a:schemeClr val="bg2"/>
              </a:buClr>
              <a:buBlip>
                <a:blip r:embed="rId2"/>
              </a:buBlip>
            </a:pPr>
            <a:r>
              <a:rPr lang="en-US" sz="2200" dirty="0">
                <a:ea typeface="+mn-ea"/>
                <a:cs typeface="+mn-cs"/>
              </a:rPr>
              <a:t>By missing the historical/socio-economic context, changing laws has little effect or backfires (“It’s our Turn to Eat”)</a:t>
            </a:r>
          </a:p>
          <a:p>
            <a:pPr marL="342900" lvl="1" indent="-342900">
              <a:lnSpc>
                <a:spcPct val="150000"/>
              </a:lnSpc>
              <a:buClr>
                <a:schemeClr val="bg2"/>
              </a:buClr>
              <a:buBlip>
                <a:blip r:embed="rId2"/>
              </a:buBlip>
            </a:pPr>
            <a:r>
              <a:rPr lang="en-US" sz="2200" dirty="0">
                <a:ea typeface="+mn-ea"/>
                <a:cs typeface="+mn-cs"/>
              </a:rPr>
              <a:t>Ignoring coordination trap: “everyone does it” (corruption not viewed as wrong)</a:t>
            </a:r>
          </a:p>
          <a:p>
            <a:pPr marL="342900" lvl="1" indent="-342900">
              <a:lnSpc>
                <a:spcPct val="150000"/>
              </a:lnSpc>
              <a:buClr>
                <a:schemeClr val="bg2"/>
              </a:buClr>
              <a:buBlip>
                <a:blip r:embed="rId2"/>
              </a:buBlip>
            </a:pPr>
            <a:r>
              <a:rPr lang="en-US" sz="2200" dirty="0">
                <a:ea typeface="+mn-ea"/>
                <a:cs typeface="+mn-cs"/>
              </a:rPr>
              <a:t>Being “clean” in a corrupt system is costly</a:t>
            </a:r>
          </a:p>
          <a:p>
            <a:pPr marL="342900" lvl="1" indent="-342900">
              <a:lnSpc>
                <a:spcPct val="150000"/>
              </a:lnSpc>
              <a:buClr>
                <a:schemeClr val="bg2"/>
              </a:buClr>
              <a:buBlip>
                <a:blip r:embed="rId2"/>
              </a:buBlip>
            </a:pPr>
            <a:r>
              <a:rPr lang="en-US" sz="2200" dirty="0">
                <a:ea typeface="+mn-ea"/>
                <a:cs typeface="+mn-cs"/>
              </a:rPr>
              <a:t>Small efforts to reduce corruption will often not succeed: in fact, each effort will appear as a failure, and so strategy will appear an ineffective.</a:t>
            </a:r>
          </a:p>
        </p:txBody>
      </p:sp>
      <p:sp>
        <p:nvSpPr>
          <p:cNvPr id="4" name="Slide Number Placeholder 3">
            <a:extLst>
              <a:ext uri="{FF2B5EF4-FFF2-40B4-BE49-F238E27FC236}">
                <a16:creationId xmlns:a16="http://schemas.microsoft.com/office/drawing/2014/main" id="{B15C77C3-1AA3-4E10-8565-058B531E81B6}"/>
              </a:ext>
            </a:extLst>
          </p:cNvPr>
          <p:cNvSpPr>
            <a:spLocks noGrp="1"/>
          </p:cNvSpPr>
          <p:nvPr>
            <p:ph type="sldNum" sz="quarter" idx="12"/>
          </p:nvPr>
        </p:nvSpPr>
        <p:spPr/>
        <p:txBody>
          <a:bodyPr/>
          <a:lstStyle/>
          <a:p>
            <a:pPr>
              <a:defRPr/>
            </a:pPr>
            <a:fld id="{07502BE3-4F2E-48DE-8CE0-673CC43E331D}" type="slidenum">
              <a:rPr lang="en-US" smtClean="0"/>
              <a:pPr>
                <a:defRPr/>
              </a:pPr>
              <a:t>10</a:t>
            </a:fld>
            <a:endParaRPr lang="en-US" dirty="0"/>
          </a:p>
        </p:txBody>
      </p:sp>
    </p:spTree>
    <p:extLst>
      <p:ext uri="{BB962C8B-B14F-4D97-AF65-F5344CB8AC3E}">
        <p14:creationId xmlns:p14="http://schemas.microsoft.com/office/powerpoint/2010/main" val="52823333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E4D2C-CAC8-4DE5-90CF-66928770FC8A}"/>
              </a:ext>
            </a:extLst>
          </p:cNvPr>
          <p:cNvSpPr>
            <a:spLocks noGrp="1"/>
          </p:cNvSpPr>
          <p:nvPr>
            <p:ph type="title"/>
          </p:nvPr>
        </p:nvSpPr>
        <p:spPr>
          <a:xfrm>
            <a:off x="1371600" y="152400"/>
            <a:ext cx="7467600" cy="990600"/>
          </a:xfrm>
        </p:spPr>
        <p:txBody>
          <a:bodyPr/>
          <a:lstStyle/>
          <a:p>
            <a:r>
              <a:rPr lang="en-US" sz="2800" dirty="0"/>
              <a:t>How do you break-out of Corruption Trap: Ideally, need “Big Push”</a:t>
            </a:r>
          </a:p>
        </p:txBody>
      </p:sp>
      <p:sp>
        <p:nvSpPr>
          <p:cNvPr id="3" name="Content Placeholder 2">
            <a:extLst>
              <a:ext uri="{FF2B5EF4-FFF2-40B4-BE49-F238E27FC236}">
                <a16:creationId xmlns:a16="http://schemas.microsoft.com/office/drawing/2014/main" id="{8BE8BB83-F2F8-4FDB-AABC-9F03DE39039A}"/>
              </a:ext>
            </a:extLst>
          </p:cNvPr>
          <p:cNvSpPr>
            <a:spLocks noGrp="1"/>
          </p:cNvSpPr>
          <p:nvPr>
            <p:ph idx="1"/>
          </p:nvPr>
        </p:nvSpPr>
        <p:spPr>
          <a:xfrm>
            <a:off x="228600" y="1433512"/>
            <a:ext cx="8610600" cy="5272088"/>
          </a:xfrm>
        </p:spPr>
        <p:txBody>
          <a:bodyPr/>
          <a:lstStyle/>
          <a:p>
            <a:pPr marL="400050">
              <a:buFont typeface="Arial" panose="020B0604020202020204" pitchFamily="34" charset="0"/>
              <a:buChar char="•"/>
            </a:pPr>
            <a:r>
              <a:rPr lang="en-US" sz="2400" dirty="0"/>
              <a:t>Big push requires the will at the top (Lee Kwan Yew, Park, Kagame) to break negative equilibrium, but also coordination of key agencies, such as:</a:t>
            </a:r>
          </a:p>
          <a:p>
            <a:pPr marL="857250" lvl="1" indent="-342900">
              <a:buFont typeface="Arial" panose="020B0604020202020204" pitchFamily="34" charset="0"/>
              <a:buChar char="•"/>
            </a:pPr>
            <a:r>
              <a:rPr lang="en-US" sz="2200" dirty="0"/>
              <a:t>Signaling is key (jail not only corrupt opponents, but also corrupt friends)</a:t>
            </a:r>
          </a:p>
          <a:p>
            <a:pPr marL="857250" lvl="1" indent="-342900">
              <a:buFont typeface="Arial" panose="020B0604020202020204" pitchFamily="34" charset="0"/>
              <a:buChar char="•"/>
            </a:pPr>
            <a:r>
              <a:rPr lang="en-US" sz="2200" dirty="0"/>
              <a:t>Increasing risk of punishment: e.g. strengthen incentive to inform on corrupt acts (e.g. design a penalty system which encourages one or the other part to break the deal—first to inform remains immune)</a:t>
            </a:r>
          </a:p>
          <a:p>
            <a:pPr marL="857250" lvl="1" indent="-342900">
              <a:buFont typeface="Arial" panose="020B0604020202020204" pitchFamily="34" charset="0"/>
              <a:buChar char="•"/>
            </a:pPr>
            <a:r>
              <a:rPr lang="en-US" sz="2200" dirty="0"/>
              <a:t>Reward whistle-blowers/Provides courts with good wages and right incentives and rewards</a:t>
            </a:r>
          </a:p>
          <a:p>
            <a:pPr marL="857250" lvl="1" indent="-342900">
              <a:buFont typeface="Arial" panose="020B0604020202020204" pitchFamily="34" charset="0"/>
              <a:buChar char="•"/>
            </a:pPr>
            <a:r>
              <a:rPr lang="en-US" sz="2200" dirty="0"/>
              <a:t>Creation of new, freestanding revenue authority (this is at the heard of a clean state)</a:t>
            </a:r>
          </a:p>
        </p:txBody>
      </p:sp>
      <p:sp>
        <p:nvSpPr>
          <p:cNvPr id="4" name="Slide Number Placeholder 3">
            <a:extLst>
              <a:ext uri="{FF2B5EF4-FFF2-40B4-BE49-F238E27FC236}">
                <a16:creationId xmlns:a16="http://schemas.microsoft.com/office/drawing/2014/main" id="{08E9C73A-49CB-4195-A8F8-EE20F62749C0}"/>
              </a:ext>
            </a:extLst>
          </p:cNvPr>
          <p:cNvSpPr>
            <a:spLocks noGrp="1"/>
          </p:cNvSpPr>
          <p:nvPr>
            <p:ph type="sldNum" sz="quarter" idx="12"/>
          </p:nvPr>
        </p:nvSpPr>
        <p:spPr/>
        <p:txBody>
          <a:bodyPr/>
          <a:lstStyle/>
          <a:p>
            <a:pPr>
              <a:defRPr/>
            </a:pPr>
            <a:fld id="{07502BE3-4F2E-48DE-8CE0-673CC43E331D}" type="slidenum">
              <a:rPr lang="en-US" smtClean="0"/>
              <a:pPr>
                <a:defRPr/>
              </a:pPr>
              <a:t>11</a:t>
            </a:fld>
            <a:endParaRPr lang="en-US" dirty="0"/>
          </a:p>
        </p:txBody>
      </p:sp>
    </p:spTree>
    <p:extLst>
      <p:ext uri="{BB962C8B-B14F-4D97-AF65-F5344CB8AC3E}">
        <p14:creationId xmlns:p14="http://schemas.microsoft.com/office/powerpoint/2010/main" val="190859896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0356-D96D-447A-8FAC-167C77FDC6E2}"/>
              </a:ext>
            </a:extLst>
          </p:cNvPr>
          <p:cNvSpPr>
            <a:spLocks noGrp="1"/>
          </p:cNvSpPr>
          <p:nvPr>
            <p:ph type="title"/>
          </p:nvPr>
        </p:nvSpPr>
        <p:spPr>
          <a:xfrm>
            <a:off x="990600" y="152400"/>
            <a:ext cx="7848600" cy="990600"/>
          </a:xfrm>
        </p:spPr>
        <p:txBody>
          <a:bodyPr/>
          <a:lstStyle/>
          <a:p>
            <a:r>
              <a:rPr lang="en-US" sz="2400" dirty="0"/>
              <a:t>“Big push” unlikely in practice in most countries: Must therefore address corruption leakages slowly and step by step</a:t>
            </a:r>
          </a:p>
        </p:txBody>
      </p:sp>
      <p:sp>
        <p:nvSpPr>
          <p:cNvPr id="4" name="Slide Number Placeholder 3">
            <a:extLst>
              <a:ext uri="{FF2B5EF4-FFF2-40B4-BE49-F238E27FC236}">
                <a16:creationId xmlns:a16="http://schemas.microsoft.com/office/drawing/2014/main" id="{C211FDEA-7028-4E42-9B88-91F4040B92B4}"/>
              </a:ext>
            </a:extLst>
          </p:cNvPr>
          <p:cNvSpPr>
            <a:spLocks noGrp="1"/>
          </p:cNvSpPr>
          <p:nvPr>
            <p:ph type="sldNum" sz="quarter" idx="12"/>
          </p:nvPr>
        </p:nvSpPr>
        <p:spPr/>
        <p:txBody>
          <a:bodyPr/>
          <a:lstStyle/>
          <a:p>
            <a:pPr>
              <a:defRPr/>
            </a:pPr>
            <a:fld id="{07502BE3-4F2E-48DE-8CE0-673CC43E331D}" type="slidenum">
              <a:rPr lang="en-US" smtClean="0"/>
              <a:pPr>
                <a:defRPr/>
              </a:pPr>
              <a:t>12</a:t>
            </a:fld>
            <a:endParaRPr lang="en-US" dirty="0"/>
          </a:p>
        </p:txBody>
      </p:sp>
      <p:pic>
        <p:nvPicPr>
          <p:cNvPr id="5" name="3D0BDCC0-BD10-44F5-83FA-85F3B94664DE" descr="1900586_TWIT5_FM_TaxMoneyCorruption-Pipes_V2.png">
            <a:extLst>
              <a:ext uri="{FF2B5EF4-FFF2-40B4-BE49-F238E27FC236}">
                <a16:creationId xmlns:a16="http://schemas.microsoft.com/office/drawing/2014/main" id="{7051DCF4-EF7A-4C2C-AEBE-262C5E97A7B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9992" y="1458912"/>
            <a:ext cx="5464016"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4768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69C03C9-EB27-4C98-A063-3A3CC257BEF5}"/>
              </a:ext>
            </a:extLst>
          </p:cNvPr>
          <p:cNvSpPr>
            <a:spLocks noGrp="1"/>
          </p:cNvSpPr>
          <p:nvPr>
            <p:ph type="body" idx="1"/>
          </p:nvPr>
        </p:nvSpPr>
        <p:spPr/>
        <p:txBody>
          <a:bodyPr/>
          <a:lstStyle/>
          <a:p>
            <a:pPr algn="ctr"/>
            <a:r>
              <a:rPr lang="en-US" sz="3000" b="1" dirty="0"/>
              <a:t>ADDRESSING CORRUPTION IN PUBLIC FINANCIAL ADMINISTRATION</a:t>
            </a:r>
          </a:p>
        </p:txBody>
      </p:sp>
      <p:sp>
        <p:nvSpPr>
          <p:cNvPr id="4" name="Slide Number Placeholder 3">
            <a:extLst>
              <a:ext uri="{FF2B5EF4-FFF2-40B4-BE49-F238E27FC236}">
                <a16:creationId xmlns:a16="http://schemas.microsoft.com/office/drawing/2014/main" id="{AA50C677-2EAF-48FB-82D1-32ED4FB53F6B}"/>
              </a:ext>
            </a:extLst>
          </p:cNvPr>
          <p:cNvSpPr>
            <a:spLocks noGrp="1"/>
          </p:cNvSpPr>
          <p:nvPr>
            <p:ph type="sldNum" sz="quarter" idx="12"/>
          </p:nvPr>
        </p:nvSpPr>
        <p:spPr/>
        <p:txBody>
          <a:bodyPr/>
          <a:lstStyle/>
          <a:p>
            <a:pPr>
              <a:defRPr/>
            </a:pPr>
            <a:fld id="{07502BE3-4F2E-48DE-8CE0-673CC43E331D}" type="slidenum">
              <a:rPr lang="en-US" smtClean="0"/>
              <a:pPr>
                <a:defRPr/>
              </a:pPr>
              <a:t>13</a:t>
            </a:fld>
            <a:endParaRPr lang="en-US" dirty="0"/>
          </a:p>
        </p:txBody>
      </p:sp>
    </p:spTree>
    <p:extLst>
      <p:ext uri="{BB962C8B-B14F-4D97-AF65-F5344CB8AC3E}">
        <p14:creationId xmlns:p14="http://schemas.microsoft.com/office/powerpoint/2010/main" val="20112870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537096" y="381000"/>
            <a:ext cx="6692504" cy="522744"/>
          </a:xfrm>
        </p:spPr>
        <p:txBody>
          <a:bodyPr>
            <a:noAutofit/>
          </a:bodyPr>
          <a:lstStyle/>
          <a:p>
            <a:r>
              <a:rPr lang="en-US" sz="2800" dirty="0">
                <a:solidFill>
                  <a:srgbClr val="FFFFFF"/>
                </a:solidFill>
                <a:latin typeface="+mj-lt"/>
                <a:ea typeface="+mj-ea"/>
                <a:cs typeface="+mj-cs"/>
              </a:rPr>
              <a:t>Corruption</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77530" y="1371600"/>
            <a:ext cx="4390603" cy="4800600"/>
          </a:xfrm>
        </p:spPr>
        <p:txBody>
          <a:bodyPr>
            <a:noAutofit/>
          </a:bodyPr>
          <a:lstStyle/>
          <a:p>
            <a:pPr lvl="1"/>
            <a:r>
              <a:rPr lang="en-US" sz="2400" dirty="0">
                <a:solidFill>
                  <a:srgbClr val="002060"/>
                </a:solidFill>
              </a:rPr>
              <a:t>Definition: “The </a:t>
            </a:r>
            <a:r>
              <a:rPr lang="en-US" sz="2400" b="1" dirty="0">
                <a:solidFill>
                  <a:srgbClr val="FFFFFF"/>
                </a:solidFill>
                <a:latin typeface="+mj-lt"/>
                <a:ea typeface="+mj-ea"/>
                <a:cs typeface="+mj-cs"/>
              </a:rPr>
              <a:t>abuse</a:t>
            </a:r>
            <a:r>
              <a:rPr lang="en-US" sz="2400" dirty="0">
                <a:solidFill>
                  <a:srgbClr val="002060"/>
                </a:solidFill>
              </a:rPr>
              <a:t> of public office for private gain”</a:t>
            </a:r>
          </a:p>
          <a:p>
            <a:pPr marL="1371600" lvl="3" indent="0">
              <a:buNone/>
            </a:pPr>
            <a:r>
              <a:rPr lang="en-US" dirty="0"/>
              <a:t>State capture vs. administrative corruption</a:t>
            </a:r>
          </a:p>
          <a:p>
            <a:pPr lvl="1"/>
            <a:r>
              <a:rPr lang="en-US" sz="2400" dirty="0">
                <a:solidFill>
                  <a:srgbClr val="002060"/>
                </a:solidFill>
              </a:rPr>
              <a:t>Difficult to measure: Largely based on perceptions</a:t>
            </a:r>
          </a:p>
          <a:p>
            <a:pPr lvl="1"/>
            <a:r>
              <a:rPr lang="en-US" sz="2400" dirty="0">
                <a:solidFill>
                  <a:srgbClr val="002060"/>
                </a:solidFill>
              </a:rPr>
              <a:t>Persistent and correlated with level of development</a:t>
            </a:r>
          </a:p>
          <a:p>
            <a:pPr lvl="1"/>
            <a:endParaRPr lang="en-US" sz="2000" dirty="0"/>
          </a:p>
          <a:p>
            <a:pPr lvl="1"/>
            <a:endParaRPr lang="en-US" sz="2000" dirty="0"/>
          </a:p>
        </p:txBody>
      </p:sp>
      <p:graphicFrame>
        <p:nvGraphicFramePr>
          <p:cNvPr id="6" name="Chart 5">
            <a:extLst>
              <a:ext uri="{FF2B5EF4-FFF2-40B4-BE49-F238E27FC236}">
                <a16:creationId xmlns:a16="http://schemas.microsoft.com/office/drawing/2014/main" id="{009B7AB1-FD14-47B7-8AFE-7B0501507FA6}"/>
              </a:ext>
            </a:extLst>
          </p:cNvPr>
          <p:cNvGraphicFramePr>
            <a:graphicFrameLocks/>
          </p:cNvGraphicFramePr>
          <p:nvPr>
            <p:extLst>
              <p:ext uri="{D42A27DB-BD31-4B8C-83A1-F6EECF244321}">
                <p14:modId xmlns:p14="http://schemas.microsoft.com/office/powerpoint/2010/main" val="1785725553"/>
              </p:ext>
            </p:extLst>
          </p:nvPr>
        </p:nvGraphicFramePr>
        <p:xfrm>
          <a:off x="4572000" y="1371600"/>
          <a:ext cx="4394470" cy="378034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8">
            <a:extLst>
              <a:ext uri="{FF2B5EF4-FFF2-40B4-BE49-F238E27FC236}">
                <a16:creationId xmlns:a16="http://schemas.microsoft.com/office/drawing/2014/main" id="{07C5D937-55F7-4B84-A26F-A2E0078C6F35}"/>
              </a:ext>
            </a:extLst>
          </p:cNvPr>
          <p:cNvSpPr txBox="1"/>
          <p:nvPr/>
        </p:nvSpPr>
        <p:spPr>
          <a:xfrm>
            <a:off x="4673237" y="5452114"/>
            <a:ext cx="4390603" cy="39175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dirty="0">
                <a:solidFill>
                  <a:schemeClr val="tx1"/>
                </a:solidFill>
                <a:latin typeface="Arial" panose="020B0604020202020204" pitchFamily="34" charset="0"/>
                <a:cs typeface="Arial" panose="020B0604020202020204" pitchFamily="34" charset="0"/>
              </a:rPr>
              <a:t>Sources: Worldwide Governance Indicators; IMF, WEO Database. </a:t>
            </a:r>
          </a:p>
        </p:txBody>
      </p:sp>
    </p:spTree>
    <p:extLst>
      <p:ext uri="{BB962C8B-B14F-4D97-AF65-F5344CB8AC3E}">
        <p14:creationId xmlns:p14="http://schemas.microsoft.com/office/powerpoint/2010/main" val="12688085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BA6C5-46E9-2542-86E7-BBA1E556CB5F}"/>
              </a:ext>
            </a:extLst>
          </p:cNvPr>
          <p:cNvSpPr>
            <a:spLocks noGrp="1"/>
          </p:cNvSpPr>
          <p:nvPr>
            <p:ph type="title"/>
          </p:nvPr>
        </p:nvSpPr>
        <p:spPr>
          <a:xfrm>
            <a:off x="929879" y="1"/>
            <a:ext cx="7286625" cy="1143000"/>
          </a:xfrm>
        </p:spPr>
        <p:txBody>
          <a:bodyPr>
            <a:normAutofit/>
          </a:bodyPr>
          <a:lstStyle/>
          <a:p>
            <a:r>
              <a:rPr lang="en-US" sz="3200" dirty="0">
                <a:solidFill>
                  <a:srgbClr val="FFFF00"/>
                </a:solidFill>
              </a:rPr>
              <a:t>	</a:t>
            </a:r>
            <a:r>
              <a:rPr lang="en-US" sz="2800" dirty="0">
                <a:solidFill>
                  <a:srgbClr val="FFFFFF"/>
                </a:solidFill>
                <a:latin typeface="+mj-lt"/>
                <a:ea typeface="+mj-ea"/>
                <a:cs typeface="+mj-cs"/>
              </a:rPr>
              <a:t>Corruption and Government</a:t>
            </a:r>
          </a:p>
        </p:txBody>
      </p:sp>
      <p:sp>
        <p:nvSpPr>
          <p:cNvPr id="3" name="Text Placeholder 2">
            <a:extLst>
              <a:ext uri="{FF2B5EF4-FFF2-40B4-BE49-F238E27FC236}">
                <a16:creationId xmlns:a16="http://schemas.microsoft.com/office/drawing/2014/main" id="{6FBCE7DF-D409-474D-9579-B16CABE4451E}"/>
              </a:ext>
            </a:extLst>
          </p:cNvPr>
          <p:cNvSpPr>
            <a:spLocks noGrp="1"/>
          </p:cNvSpPr>
          <p:nvPr>
            <p:ph type="body" sz="quarter" idx="10"/>
          </p:nvPr>
        </p:nvSpPr>
        <p:spPr/>
        <p:txBody>
          <a:bodyPr>
            <a:normAutofit/>
          </a:bodyPr>
          <a:lstStyle/>
          <a:p>
            <a:r>
              <a:rPr lang="en-US" sz="2000" b="1" dirty="0">
                <a:solidFill>
                  <a:schemeClr val="bg1"/>
                </a:solidFill>
              </a:rPr>
              <a:t>Revenues </a:t>
            </a:r>
          </a:p>
          <a:p>
            <a:pPr lvl="1"/>
            <a:r>
              <a:rPr lang="en-US" sz="2000" dirty="0"/>
              <a:t>Corruption enhances tax evasion</a:t>
            </a:r>
          </a:p>
          <a:p>
            <a:pPr lvl="2"/>
            <a:r>
              <a:rPr lang="en-US" sz="2000" dirty="0"/>
              <a:t>Tax laws</a:t>
            </a:r>
          </a:p>
          <a:p>
            <a:pPr lvl="2"/>
            <a:r>
              <a:rPr lang="en-US" sz="2000" dirty="0"/>
              <a:t>Tax administration</a:t>
            </a:r>
          </a:p>
          <a:p>
            <a:pPr lvl="2"/>
            <a:r>
              <a:rPr lang="en-US" sz="2000" dirty="0"/>
              <a:t>Undermines culture of tax compliance</a:t>
            </a:r>
          </a:p>
          <a:p>
            <a:pPr lvl="1"/>
            <a:r>
              <a:rPr lang="en-US" sz="2000" dirty="0"/>
              <a:t>Management of Natural Resources</a:t>
            </a:r>
          </a:p>
          <a:p>
            <a:pPr lvl="1"/>
            <a:endParaRPr lang="en-US" sz="2000" dirty="0"/>
          </a:p>
        </p:txBody>
      </p:sp>
      <p:sp>
        <p:nvSpPr>
          <p:cNvPr id="4" name="Text Placeholder 3">
            <a:extLst>
              <a:ext uri="{FF2B5EF4-FFF2-40B4-BE49-F238E27FC236}">
                <a16:creationId xmlns:a16="http://schemas.microsoft.com/office/drawing/2014/main" id="{E3366348-800C-A949-810D-5E1167468009}"/>
              </a:ext>
            </a:extLst>
          </p:cNvPr>
          <p:cNvSpPr>
            <a:spLocks noGrp="1"/>
          </p:cNvSpPr>
          <p:nvPr>
            <p:ph type="body" sz="quarter" idx="11"/>
          </p:nvPr>
        </p:nvSpPr>
        <p:spPr/>
        <p:txBody>
          <a:bodyPr>
            <a:noAutofit/>
          </a:bodyPr>
          <a:lstStyle/>
          <a:p>
            <a:r>
              <a:rPr lang="en-US" sz="2000" b="1" dirty="0">
                <a:solidFill>
                  <a:schemeClr val="bg1"/>
                </a:solidFill>
              </a:rPr>
              <a:t>Expenditures</a:t>
            </a:r>
          </a:p>
          <a:p>
            <a:pPr lvl="1"/>
            <a:r>
              <a:rPr lang="en-US" sz="2000" dirty="0"/>
              <a:t>Distorts budget decisions</a:t>
            </a:r>
          </a:p>
          <a:p>
            <a:pPr lvl="1"/>
            <a:r>
              <a:rPr lang="en-US" sz="2000" dirty="0"/>
              <a:t>Implementation of policies</a:t>
            </a:r>
          </a:p>
          <a:p>
            <a:pPr lvl="2"/>
            <a:r>
              <a:rPr lang="en-US" sz="2000" dirty="0"/>
              <a:t>Procurement/public investment</a:t>
            </a:r>
          </a:p>
          <a:p>
            <a:pPr lvl="2"/>
            <a:r>
              <a:rPr lang="en-US" sz="2000" dirty="0"/>
              <a:t>Wages and pensions</a:t>
            </a:r>
          </a:p>
          <a:p>
            <a:pPr lvl="1"/>
            <a:r>
              <a:rPr lang="en-US" sz="2000" dirty="0"/>
              <a:t>Extrabudgetary funds</a:t>
            </a:r>
          </a:p>
          <a:p>
            <a:pPr lvl="1"/>
            <a:r>
              <a:rPr lang="en-US" sz="2000" dirty="0"/>
              <a:t>State-owned enterprises</a:t>
            </a:r>
          </a:p>
        </p:txBody>
      </p:sp>
    </p:spTree>
    <p:extLst>
      <p:ext uri="{BB962C8B-B14F-4D97-AF65-F5344CB8AC3E}">
        <p14:creationId xmlns:p14="http://schemas.microsoft.com/office/powerpoint/2010/main" val="392289753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DFC12E-2638-4C27-9442-47AE912A8762}"/>
              </a:ext>
            </a:extLst>
          </p:cNvPr>
          <p:cNvSpPr txBox="1"/>
          <p:nvPr/>
        </p:nvSpPr>
        <p:spPr>
          <a:xfrm>
            <a:off x="232234" y="5195078"/>
            <a:ext cx="4673253" cy="1384995"/>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Source: Worldwide Governance Indicators, World Economic Outlook, and staff estimates.</a:t>
            </a:r>
          </a:p>
          <a:p>
            <a:r>
              <a:rPr lang="en-US" sz="1200" dirty="0">
                <a:solidFill>
                  <a:schemeClr val="bg1"/>
                </a:solidFill>
                <a:latin typeface="Arial" panose="020B0604020202020204" pitchFamily="34" charset="0"/>
                <a:cs typeface="Arial" panose="020B0604020202020204" pitchFamily="34" charset="0"/>
              </a:rPr>
              <a:t>Note: average government revenues as share of GDP for countries with the lowest levels of corruption (top 25% of the control of corruption) and highest levels of corruption (bottom 25%) for each group. It excludes oil exporters </a:t>
            </a:r>
          </a:p>
          <a:p>
            <a:r>
              <a:rPr lang="en-US" sz="1200" dirty="0">
                <a:solidFill>
                  <a:schemeClr val="bg1"/>
                </a:solidFill>
                <a:latin typeface="Arial" panose="020B0604020202020204" pitchFamily="34" charset="0"/>
                <a:cs typeface="Arial" panose="020B0604020202020204" pitchFamily="34" charset="0"/>
              </a:rPr>
              <a:t> </a:t>
            </a:r>
          </a:p>
        </p:txBody>
      </p:sp>
      <p:sp>
        <p:nvSpPr>
          <p:cNvPr id="5" name="Title 1">
            <a:extLst>
              <a:ext uri="{FF2B5EF4-FFF2-40B4-BE49-F238E27FC236}">
                <a16:creationId xmlns:a16="http://schemas.microsoft.com/office/drawing/2014/main" id="{22759BFB-38E0-4FAF-984D-97D2BADFC86A}"/>
              </a:ext>
            </a:extLst>
          </p:cNvPr>
          <p:cNvSpPr>
            <a:spLocks noGrp="1"/>
          </p:cNvSpPr>
          <p:nvPr>
            <p:ph type="title"/>
          </p:nvPr>
        </p:nvSpPr>
        <p:spPr>
          <a:xfrm>
            <a:off x="1436829" y="-198945"/>
            <a:ext cx="7326171" cy="1570545"/>
          </a:xfrm>
        </p:spPr>
        <p:txBody>
          <a:bodyPr>
            <a:normAutofit/>
          </a:bodyPr>
          <a:lstStyle/>
          <a:p>
            <a:r>
              <a:rPr lang="en-US" sz="2800" dirty="0">
                <a:solidFill>
                  <a:srgbClr val="FFFFFF"/>
                </a:solidFill>
                <a:latin typeface="+mj-lt"/>
                <a:ea typeface="+mj-ea"/>
                <a:cs typeface="+mj-cs"/>
              </a:rPr>
              <a:t>Fiscal Costs: Leakages in revenues across all income groups</a:t>
            </a:r>
          </a:p>
        </p:txBody>
      </p:sp>
      <p:sp>
        <p:nvSpPr>
          <p:cNvPr id="9" name="TextBox 8">
            <a:extLst>
              <a:ext uri="{FF2B5EF4-FFF2-40B4-BE49-F238E27FC236}">
                <a16:creationId xmlns:a16="http://schemas.microsoft.com/office/drawing/2014/main" id="{958AF359-6E10-4C8A-8CFA-EBD0B1E0C2CC}"/>
              </a:ext>
            </a:extLst>
          </p:cNvPr>
          <p:cNvSpPr txBox="1"/>
          <p:nvPr/>
        </p:nvSpPr>
        <p:spPr>
          <a:xfrm>
            <a:off x="5236733" y="5163449"/>
            <a:ext cx="3308638" cy="1200329"/>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Note: IMF staff estimates based on cross-country and panel regressions. Shows the impact on government revenues when there is one standard deviation improvement in the control of corruption (WGI). *** statistically significant at 1%; ** significant at 5%</a:t>
            </a:r>
            <a:r>
              <a:rPr lang="en-US" altLang="en-US" sz="1200" dirty="0">
                <a:solidFill>
                  <a:schemeClr val="bg1"/>
                </a:solidFill>
                <a:latin typeface="Arial" panose="020B0604020202020204" pitchFamily="34" charset="0"/>
                <a:cs typeface="Arial" panose="020B0604020202020204" pitchFamily="34" charset="0"/>
              </a:rPr>
              <a:t>. </a:t>
            </a:r>
            <a:endParaRPr lang="en-US" sz="1200" dirty="0">
              <a:solidFill>
                <a:schemeClr val="bg1"/>
              </a:solidFill>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523DA3E5-1ABF-4126-BD6C-489A30D53A07}"/>
              </a:ext>
            </a:extLst>
          </p:cNvPr>
          <p:cNvSpPr txBox="1">
            <a:spLocks/>
          </p:cNvSpPr>
          <p:nvPr/>
        </p:nvSpPr>
        <p:spPr bwMode="auto">
          <a:xfrm>
            <a:off x="2833707" y="1469458"/>
            <a:ext cx="3719456" cy="727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lvl1pPr marL="342900" indent="-342900" algn="l" rtl="0" fontAlgn="base">
              <a:spcBef>
                <a:spcPct val="20000"/>
              </a:spcBef>
              <a:spcAft>
                <a:spcPct val="0"/>
              </a:spcAft>
              <a:buFont typeface="Arial" panose="020B0604020202020204" pitchFamily="34" charset="0"/>
              <a:buChar char="•"/>
              <a:defRPr sz="2800" kern="1200">
                <a:solidFill>
                  <a:schemeClr val="tx2"/>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C00000"/>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000" kern="1200">
                <a:solidFill>
                  <a:srgbClr val="F79646"/>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kern="1200">
                <a:solidFill>
                  <a:schemeClr val="tx2"/>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kern="1200">
                <a:solidFill>
                  <a:srgbClr val="C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2400" b="1" dirty="0">
                <a:solidFill>
                  <a:schemeClr val="bg1"/>
                </a:solidFill>
                <a:latin typeface="Calibri" panose="020F0502020204030204" pitchFamily="34" charset="0"/>
                <a:cs typeface="Calibri" panose="020F0502020204030204" pitchFamily="34" charset="0"/>
              </a:rPr>
              <a:t>More corruption, Less Government Revenues</a:t>
            </a:r>
            <a:endParaRPr lang="en-US" sz="2400" dirty="0">
              <a:solidFill>
                <a:schemeClr val="bg1"/>
              </a:solidFill>
              <a:latin typeface="Calibri" panose="020F0502020204030204" pitchFamily="34" charset="0"/>
              <a:cs typeface="Calibri" panose="020F0502020204030204" pitchFamily="34" charset="0"/>
            </a:endParaRPr>
          </a:p>
        </p:txBody>
      </p:sp>
      <p:graphicFrame>
        <p:nvGraphicFramePr>
          <p:cNvPr id="10" name="Chart 9">
            <a:extLst>
              <a:ext uri="{FF2B5EF4-FFF2-40B4-BE49-F238E27FC236}">
                <a16:creationId xmlns:a16="http://schemas.microsoft.com/office/drawing/2014/main" id="{342326C5-FD4B-4A52-8E88-3591A4CFC50F}"/>
              </a:ext>
            </a:extLst>
          </p:cNvPr>
          <p:cNvGraphicFramePr>
            <a:graphicFrameLocks/>
          </p:cNvGraphicFramePr>
          <p:nvPr>
            <p:extLst/>
          </p:nvPr>
        </p:nvGraphicFramePr>
        <p:xfrm>
          <a:off x="232234" y="2205017"/>
          <a:ext cx="4218332" cy="2720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B2D11595-9E86-412C-B210-63F509BC4BEE}"/>
              </a:ext>
            </a:extLst>
          </p:cNvPr>
          <p:cNvGraphicFramePr>
            <a:graphicFrameLocks/>
          </p:cNvGraphicFramePr>
          <p:nvPr>
            <p:extLst/>
          </p:nvPr>
        </p:nvGraphicFramePr>
        <p:xfrm>
          <a:off x="4693436" y="2216529"/>
          <a:ext cx="3995962" cy="27087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291704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C18CED45-42F6-44C1-A3E6-0A3477647E4C}"/>
              </a:ext>
            </a:extLst>
          </p:cNvPr>
          <p:cNvSpPr txBox="1">
            <a:spLocks/>
          </p:cNvSpPr>
          <p:nvPr/>
        </p:nvSpPr>
        <p:spPr bwMode="auto">
          <a:xfrm>
            <a:off x="1239819" y="1524001"/>
            <a:ext cx="3103581" cy="68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2500"/>
          </a:bodyPr>
          <a:lstStyle>
            <a:lvl1pPr marL="342900" indent="-342900" algn="l" rtl="0" fontAlgn="base">
              <a:spcBef>
                <a:spcPct val="20000"/>
              </a:spcBef>
              <a:spcAft>
                <a:spcPct val="0"/>
              </a:spcAft>
              <a:buFont typeface="Arial" panose="020B0604020202020204" pitchFamily="34" charset="0"/>
              <a:buChar char="•"/>
              <a:defRPr sz="2800" kern="1200">
                <a:solidFill>
                  <a:schemeClr val="tx2"/>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C00000"/>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000" kern="1200">
                <a:solidFill>
                  <a:srgbClr val="F79646"/>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kern="1200">
                <a:solidFill>
                  <a:schemeClr val="tx2"/>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kern="1200">
                <a:solidFill>
                  <a:srgbClr val="C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2100" b="1" dirty="0">
                <a:solidFill>
                  <a:schemeClr val="bg1"/>
                </a:solidFill>
              </a:rPr>
              <a:t>Sovereign Wealth Funds: Size and Governance</a:t>
            </a:r>
            <a:endParaRPr lang="en-US" sz="675" dirty="0">
              <a:solidFill>
                <a:schemeClr val="bg1"/>
              </a:solidFill>
            </a:endParaRPr>
          </a:p>
        </p:txBody>
      </p:sp>
      <p:sp>
        <p:nvSpPr>
          <p:cNvPr id="11" name="Content Placeholder 2">
            <a:extLst>
              <a:ext uri="{FF2B5EF4-FFF2-40B4-BE49-F238E27FC236}">
                <a16:creationId xmlns:a16="http://schemas.microsoft.com/office/drawing/2014/main" id="{F7586B54-6D29-4D43-A973-451572801707}"/>
              </a:ext>
            </a:extLst>
          </p:cNvPr>
          <p:cNvSpPr txBox="1">
            <a:spLocks/>
          </p:cNvSpPr>
          <p:nvPr/>
        </p:nvSpPr>
        <p:spPr bwMode="auto">
          <a:xfrm>
            <a:off x="5314277" y="1479704"/>
            <a:ext cx="3466301" cy="689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lvl1pPr marL="342900" indent="-342900" algn="l" rtl="0" fontAlgn="base">
              <a:spcBef>
                <a:spcPct val="20000"/>
              </a:spcBef>
              <a:spcAft>
                <a:spcPct val="0"/>
              </a:spcAft>
              <a:buFont typeface="Arial" panose="020B0604020202020204" pitchFamily="34" charset="0"/>
              <a:buChar char="•"/>
              <a:defRPr sz="2800" kern="1200">
                <a:solidFill>
                  <a:schemeClr val="tx2"/>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C00000"/>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000" kern="1200">
                <a:solidFill>
                  <a:srgbClr val="F79646"/>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kern="1200">
                <a:solidFill>
                  <a:schemeClr val="tx2"/>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kern="1200">
                <a:solidFill>
                  <a:srgbClr val="C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1900" b="1" dirty="0">
                <a:solidFill>
                  <a:schemeClr val="bg1"/>
                </a:solidFill>
              </a:rPr>
              <a:t>Resource-rich countries tend to have higher perceptions of Corruption</a:t>
            </a:r>
            <a:endParaRPr lang="en-US" sz="1900" dirty="0">
              <a:solidFill>
                <a:schemeClr val="bg1"/>
              </a:solidFill>
            </a:endParaRPr>
          </a:p>
        </p:txBody>
      </p:sp>
      <p:sp>
        <p:nvSpPr>
          <p:cNvPr id="13" name="Title 1">
            <a:extLst>
              <a:ext uri="{FF2B5EF4-FFF2-40B4-BE49-F238E27FC236}">
                <a16:creationId xmlns:a16="http://schemas.microsoft.com/office/drawing/2014/main" id="{7B87FC10-71B8-403D-AEA0-8EFAEFE330E7}"/>
              </a:ext>
            </a:extLst>
          </p:cNvPr>
          <p:cNvSpPr>
            <a:spLocks noGrp="1"/>
          </p:cNvSpPr>
          <p:nvPr>
            <p:ph type="title"/>
          </p:nvPr>
        </p:nvSpPr>
        <p:spPr>
          <a:xfrm>
            <a:off x="1600200" y="0"/>
            <a:ext cx="6616304" cy="1355292"/>
          </a:xfrm>
        </p:spPr>
        <p:txBody>
          <a:bodyPr>
            <a:normAutofit/>
          </a:bodyPr>
          <a:lstStyle/>
          <a:p>
            <a:r>
              <a:rPr lang="en-US" sz="2800" dirty="0">
                <a:solidFill>
                  <a:srgbClr val="FFFFFF"/>
                </a:solidFill>
                <a:latin typeface="+mj-lt"/>
                <a:ea typeface="+mj-ea"/>
                <a:cs typeface="+mj-cs"/>
              </a:rPr>
              <a:t>Management Natural Resources</a:t>
            </a:r>
          </a:p>
        </p:txBody>
      </p:sp>
      <p:graphicFrame>
        <p:nvGraphicFramePr>
          <p:cNvPr id="8" name="Chart 7">
            <a:extLst>
              <a:ext uri="{FF2B5EF4-FFF2-40B4-BE49-F238E27FC236}">
                <a16:creationId xmlns:a16="http://schemas.microsoft.com/office/drawing/2014/main" id="{FAAACB67-84D3-4757-91BD-435873276752}"/>
              </a:ext>
            </a:extLst>
          </p:cNvPr>
          <p:cNvGraphicFramePr>
            <a:graphicFrameLocks/>
          </p:cNvGraphicFramePr>
          <p:nvPr>
            <p:extLst/>
          </p:nvPr>
        </p:nvGraphicFramePr>
        <p:xfrm>
          <a:off x="248030" y="2213069"/>
          <a:ext cx="5066247" cy="2971028"/>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a:extLst>
              <a:ext uri="{FF2B5EF4-FFF2-40B4-BE49-F238E27FC236}">
                <a16:creationId xmlns:a16="http://schemas.microsoft.com/office/drawing/2014/main" id="{63E38ED4-07AC-4619-94AA-A5996D4F0DDB}"/>
              </a:ext>
            </a:extLst>
          </p:cNvPr>
          <p:cNvGrpSpPr/>
          <p:nvPr/>
        </p:nvGrpSpPr>
        <p:grpSpPr>
          <a:xfrm>
            <a:off x="5314277" y="2267610"/>
            <a:ext cx="3669899" cy="2791013"/>
            <a:chOff x="-219973" y="0"/>
            <a:chExt cx="5282510" cy="3162300"/>
          </a:xfrm>
        </p:grpSpPr>
        <p:grpSp>
          <p:nvGrpSpPr>
            <p:cNvPr id="14" name="Group 13">
              <a:extLst>
                <a:ext uri="{FF2B5EF4-FFF2-40B4-BE49-F238E27FC236}">
                  <a16:creationId xmlns:a16="http://schemas.microsoft.com/office/drawing/2014/main" id="{CFDE0FE2-B287-4EC9-9018-974CDDD3CB89}"/>
                </a:ext>
              </a:extLst>
            </p:cNvPr>
            <p:cNvGrpSpPr/>
            <p:nvPr/>
          </p:nvGrpSpPr>
          <p:grpSpPr>
            <a:xfrm>
              <a:off x="9524" y="0"/>
              <a:ext cx="5053013" cy="3162300"/>
              <a:chOff x="9524" y="0"/>
              <a:chExt cx="5053013" cy="3162300"/>
            </a:xfrm>
          </p:grpSpPr>
          <mc:AlternateContent xmlns:mc="http://schemas.openxmlformats.org/markup-compatibility/2006" xmlns:cx1="http://schemas.microsoft.com/office/drawing/2015/9/8/chartex">
            <mc:Choice Requires="cx1">
              <p:graphicFrame>
                <p:nvGraphicFramePr>
                  <p:cNvPr id="20" name="Chart 19">
                    <a:extLst>
                      <a:ext uri="{FF2B5EF4-FFF2-40B4-BE49-F238E27FC236}">
                        <a16:creationId xmlns:a16="http://schemas.microsoft.com/office/drawing/2014/main" id="{8DD58759-8166-4958-B662-EEF33789DD41}"/>
                      </a:ext>
                    </a:extLst>
                  </p:cNvPr>
                  <p:cNvGraphicFramePr/>
                  <p:nvPr>
                    <p:extLst>
                      <p:ext uri="{D42A27DB-BD31-4B8C-83A1-F6EECF244321}">
                        <p14:modId xmlns:p14="http://schemas.microsoft.com/office/powerpoint/2010/main" val="1467198542"/>
                      </p:ext>
                    </p:extLst>
                  </p:nvPr>
                </p:nvGraphicFramePr>
                <p:xfrm>
                  <a:off x="9524" y="0"/>
                  <a:ext cx="5053013" cy="3162300"/>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20" name="Chart 19">
                    <a:extLst>
                      <a:ext uri="{FF2B5EF4-FFF2-40B4-BE49-F238E27FC236}">
                        <a16:creationId xmlns:a16="http://schemas.microsoft.com/office/drawing/2014/main" id="{8DD58759-8166-4958-B662-EEF33789DD41}"/>
                      </a:ext>
                    </a:extLst>
                  </p:cNvPr>
                  <p:cNvPicPr>
                    <a:picLocks noGrp="1" noRot="1" noChangeAspect="1" noMove="1" noResize="1" noEditPoints="1" noAdjustHandles="1" noChangeArrowheads="1" noChangeShapeType="1"/>
                  </p:cNvPicPr>
                  <p:nvPr/>
                </p:nvPicPr>
                <p:blipFill>
                  <a:blip r:embed="rId5"/>
                  <a:stretch>
                    <a:fillRect/>
                  </a:stretch>
                </p:blipFill>
                <p:spPr>
                  <a:xfrm>
                    <a:off x="5473715" y="2267610"/>
                    <a:ext cx="3510461" cy="2791013"/>
                  </a:xfrm>
                  <a:prstGeom prst="rect">
                    <a:avLst/>
                  </a:prstGeom>
                </p:spPr>
              </p:pic>
            </mc:Fallback>
          </mc:AlternateContent>
          <p:sp>
            <p:nvSpPr>
              <p:cNvPr id="21" name="TextBox 8">
                <a:extLst>
                  <a:ext uri="{FF2B5EF4-FFF2-40B4-BE49-F238E27FC236}">
                    <a16:creationId xmlns:a16="http://schemas.microsoft.com/office/drawing/2014/main" id="{DEF7B8BA-4EAF-481F-B621-3E1D355BFEE3}"/>
                  </a:ext>
                </a:extLst>
              </p:cNvPr>
              <p:cNvSpPr txBox="1"/>
              <p:nvPr/>
            </p:nvSpPr>
            <p:spPr>
              <a:xfrm>
                <a:off x="1107175" y="2867025"/>
                <a:ext cx="3683900"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750" dirty="0">
                    <a:latin typeface="HelveticaNeueLT Std Cn" panose="020B0506030502030204"/>
                  </a:rPr>
                  <a:t>Resource-rich countries                 Non-resource-rich countries</a:t>
                </a:r>
              </a:p>
            </p:txBody>
          </p:sp>
        </p:grpSp>
        <p:grpSp>
          <p:nvGrpSpPr>
            <p:cNvPr id="17" name="Group 16">
              <a:extLst>
                <a:ext uri="{FF2B5EF4-FFF2-40B4-BE49-F238E27FC236}">
                  <a16:creationId xmlns:a16="http://schemas.microsoft.com/office/drawing/2014/main" id="{B6200CAA-5C40-4C38-9450-F9249CF1BCF4}"/>
                </a:ext>
              </a:extLst>
            </p:cNvPr>
            <p:cNvGrpSpPr/>
            <p:nvPr/>
          </p:nvGrpSpPr>
          <p:grpSpPr>
            <a:xfrm>
              <a:off x="-219973" y="173761"/>
              <a:ext cx="669294" cy="2784184"/>
              <a:chOff x="-219973" y="173761"/>
              <a:chExt cx="669294" cy="2784184"/>
            </a:xfrm>
          </p:grpSpPr>
          <p:sp>
            <p:nvSpPr>
              <p:cNvPr id="18" name="TextBox 5">
                <a:extLst>
                  <a:ext uri="{FF2B5EF4-FFF2-40B4-BE49-F238E27FC236}">
                    <a16:creationId xmlns:a16="http://schemas.microsoft.com/office/drawing/2014/main" id="{31EACA99-B133-4FE2-B8BB-C6B68EBA1B2C}"/>
                  </a:ext>
                </a:extLst>
              </p:cNvPr>
              <p:cNvSpPr txBox="1"/>
              <p:nvPr/>
            </p:nvSpPr>
            <p:spPr>
              <a:xfrm>
                <a:off x="-219973" y="173761"/>
                <a:ext cx="669294" cy="34317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750" dirty="0">
                    <a:latin typeface="HelveticaNeueLT Std Cn" panose="020B0506030502030204"/>
                  </a:rPr>
                  <a:t>Better</a:t>
                </a:r>
              </a:p>
            </p:txBody>
          </p:sp>
          <p:sp>
            <p:nvSpPr>
              <p:cNvPr id="19" name="TextBox 6">
                <a:extLst>
                  <a:ext uri="{FF2B5EF4-FFF2-40B4-BE49-F238E27FC236}">
                    <a16:creationId xmlns:a16="http://schemas.microsoft.com/office/drawing/2014/main" id="{F7A8CF7A-A683-44FD-9EC7-C28424A07981}"/>
                  </a:ext>
                </a:extLst>
              </p:cNvPr>
              <p:cNvSpPr txBox="1"/>
              <p:nvPr/>
            </p:nvSpPr>
            <p:spPr>
              <a:xfrm>
                <a:off x="-219973" y="2672195"/>
                <a:ext cx="659768"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750" dirty="0">
                    <a:latin typeface="HelveticaNeueLT Std Cn" panose="020B0506030502030204"/>
                  </a:rPr>
                  <a:t>Worse</a:t>
                </a:r>
              </a:p>
            </p:txBody>
          </p:sp>
        </p:grpSp>
      </p:grpSp>
      <p:sp>
        <p:nvSpPr>
          <p:cNvPr id="12" name="Content Placeholder 2">
            <a:extLst>
              <a:ext uri="{FF2B5EF4-FFF2-40B4-BE49-F238E27FC236}">
                <a16:creationId xmlns:a16="http://schemas.microsoft.com/office/drawing/2014/main" id="{DCBEA5DD-4734-4539-831C-CDBC773FCAB3}"/>
              </a:ext>
            </a:extLst>
          </p:cNvPr>
          <p:cNvSpPr txBox="1">
            <a:spLocks/>
          </p:cNvSpPr>
          <p:nvPr/>
        </p:nvSpPr>
        <p:spPr>
          <a:xfrm>
            <a:off x="422431" y="5058623"/>
            <a:ext cx="6976685" cy="1051567"/>
          </a:xfrm>
          <a:prstGeom prst="rect">
            <a:avLst/>
          </a:prstGeom>
        </p:spPr>
        <p:txBody>
          <a:bodyPr rtlCol="0">
            <a:noAutofit/>
          </a:bodyPr>
          <a:lst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ArialMT"/>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825" dirty="0"/>
              <a:t>Source: Natural Resource Governance Institute (2017); and Worldwide Governance Indicators.</a:t>
            </a:r>
          </a:p>
          <a:p>
            <a:pPr>
              <a:spcBef>
                <a:spcPts val="450"/>
              </a:spcBef>
              <a:defRPr/>
            </a:pPr>
            <a:r>
              <a:rPr lang="en-US" sz="825" dirty="0"/>
              <a:t>Notes: Panel 1 shows the corporate governance and transparency score of the sovereign wealth funds and the size of assets as a percentage of 2016 GDP. Caution is needed in interpreting scores for any individual country as the quality of underlying data can vary across countries and data sources. In panel 2, the boxes show the median as well as the 25th and 75th percentiles, while the whiskers show the bottom and top 5 percent of the data.</a:t>
            </a:r>
          </a:p>
        </p:txBody>
      </p:sp>
    </p:spTree>
    <p:extLst>
      <p:ext uri="{BB962C8B-B14F-4D97-AF65-F5344CB8AC3E}">
        <p14:creationId xmlns:p14="http://schemas.microsoft.com/office/powerpoint/2010/main" val="308111360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C18CED45-42F6-44C1-A3E6-0A3477647E4C}"/>
              </a:ext>
            </a:extLst>
          </p:cNvPr>
          <p:cNvSpPr txBox="1">
            <a:spLocks/>
          </p:cNvSpPr>
          <p:nvPr/>
        </p:nvSpPr>
        <p:spPr bwMode="auto">
          <a:xfrm>
            <a:off x="1239819" y="1665161"/>
            <a:ext cx="3137212" cy="548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lvl1pPr marL="342900" indent="-342900" algn="l" rtl="0" fontAlgn="base">
              <a:spcBef>
                <a:spcPct val="20000"/>
              </a:spcBef>
              <a:spcAft>
                <a:spcPct val="0"/>
              </a:spcAft>
              <a:buFont typeface="Arial" panose="020B0604020202020204" pitchFamily="34" charset="0"/>
              <a:buChar char="•"/>
              <a:defRPr sz="2800" kern="1200">
                <a:solidFill>
                  <a:schemeClr val="tx2"/>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C00000"/>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000" kern="1200">
                <a:solidFill>
                  <a:srgbClr val="F79646"/>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kern="1200">
                <a:solidFill>
                  <a:schemeClr val="tx2"/>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kern="1200">
                <a:solidFill>
                  <a:srgbClr val="C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2000" b="1" dirty="0">
                <a:solidFill>
                  <a:schemeClr val="bg1"/>
                </a:solidFill>
              </a:rPr>
              <a:t>The lower corruption, the more efficient</a:t>
            </a:r>
            <a:endParaRPr lang="en-US" sz="2000" dirty="0">
              <a:solidFill>
                <a:schemeClr val="bg1"/>
              </a:solidFill>
            </a:endParaRPr>
          </a:p>
        </p:txBody>
      </p:sp>
      <p:sp>
        <p:nvSpPr>
          <p:cNvPr id="11" name="Content Placeholder 2">
            <a:extLst>
              <a:ext uri="{FF2B5EF4-FFF2-40B4-BE49-F238E27FC236}">
                <a16:creationId xmlns:a16="http://schemas.microsoft.com/office/drawing/2014/main" id="{F7586B54-6D29-4D43-A973-451572801707}"/>
              </a:ext>
            </a:extLst>
          </p:cNvPr>
          <p:cNvSpPr txBox="1">
            <a:spLocks/>
          </p:cNvSpPr>
          <p:nvPr/>
        </p:nvSpPr>
        <p:spPr bwMode="auto">
          <a:xfrm>
            <a:off x="5182495" y="1534725"/>
            <a:ext cx="3361307" cy="683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lvl1pPr marL="342900" indent="-342900" algn="l" rtl="0" fontAlgn="base">
              <a:spcBef>
                <a:spcPct val="20000"/>
              </a:spcBef>
              <a:spcAft>
                <a:spcPct val="0"/>
              </a:spcAft>
              <a:buFont typeface="Arial" panose="020B0604020202020204" pitchFamily="34" charset="0"/>
              <a:buChar char="•"/>
              <a:defRPr sz="2800" kern="1200">
                <a:solidFill>
                  <a:schemeClr val="tx2"/>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C00000"/>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000" kern="1200">
                <a:solidFill>
                  <a:srgbClr val="F79646"/>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kern="1200">
                <a:solidFill>
                  <a:schemeClr val="tx2"/>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kern="1200">
                <a:solidFill>
                  <a:srgbClr val="C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2000" b="1" dirty="0">
                <a:solidFill>
                  <a:schemeClr val="bg1"/>
                </a:solidFill>
              </a:rPr>
              <a:t>The lower corruption, the higher profitability</a:t>
            </a:r>
            <a:endParaRPr lang="en-US" sz="2000" dirty="0">
              <a:solidFill>
                <a:schemeClr val="bg1"/>
              </a:solidFill>
            </a:endParaRPr>
          </a:p>
        </p:txBody>
      </p:sp>
      <p:sp>
        <p:nvSpPr>
          <p:cNvPr id="12" name="Content Placeholder 2">
            <a:extLst>
              <a:ext uri="{FF2B5EF4-FFF2-40B4-BE49-F238E27FC236}">
                <a16:creationId xmlns:a16="http://schemas.microsoft.com/office/drawing/2014/main" id="{DCBEA5DD-4734-4539-831C-CDBC773FCAB3}"/>
              </a:ext>
            </a:extLst>
          </p:cNvPr>
          <p:cNvSpPr txBox="1">
            <a:spLocks/>
          </p:cNvSpPr>
          <p:nvPr/>
        </p:nvSpPr>
        <p:spPr>
          <a:xfrm>
            <a:off x="692532" y="4784800"/>
            <a:ext cx="6613994" cy="683626"/>
          </a:xfrm>
          <a:prstGeom prst="rect">
            <a:avLst/>
          </a:prstGeom>
        </p:spPr>
        <p:txBody>
          <a:bodyPr rtlCol="0">
            <a:normAutofit/>
          </a:bodyPr>
          <a:lst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ArialMT"/>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825" dirty="0">
                <a:solidFill>
                  <a:schemeClr val="bg1"/>
                </a:solidFill>
              </a:rPr>
              <a:t>Source: Author’s estimates, Orbis, Worldwide Governance Indicators.</a:t>
            </a:r>
          </a:p>
          <a:p>
            <a:pPr>
              <a:spcBef>
                <a:spcPts val="450"/>
              </a:spcBef>
              <a:defRPr/>
            </a:pPr>
            <a:r>
              <a:rPr lang="en-US" sz="825" dirty="0">
                <a:solidFill>
                  <a:schemeClr val="bg1"/>
                </a:solidFill>
              </a:rPr>
              <a:t>Notes: The charts show performance indicators for SOEs in the electricity, mining, transport and water sectors. The database includes 1,446 firms in 38 countries. The boxes show the median as well as the 25th and 75th percentiles, while the whiskers show the maximum and minimum values.</a:t>
            </a:r>
          </a:p>
        </p:txBody>
      </p:sp>
      <p:sp>
        <p:nvSpPr>
          <p:cNvPr id="13" name="Title 1">
            <a:extLst>
              <a:ext uri="{FF2B5EF4-FFF2-40B4-BE49-F238E27FC236}">
                <a16:creationId xmlns:a16="http://schemas.microsoft.com/office/drawing/2014/main" id="{7B87FC10-71B8-403D-AEA0-8EFAEFE330E7}"/>
              </a:ext>
            </a:extLst>
          </p:cNvPr>
          <p:cNvSpPr>
            <a:spLocks noGrp="1"/>
          </p:cNvSpPr>
          <p:nvPr>
            <p:ph type="title"/>
          </p:nvPr>
        </p:nvSpPr>
        <p:spPr>
          <a:xfrm>
            <a:off x="1600200" y="-76200"/>
            <a:ext cx="6324600" cy="1389575"/>
          </a:xfrm>
        </p:spPr>
        <p:txBody>
          <a:bodyPr>
            <a:normAutofit/>
          </a:bodyPr>
          <a:lstStyle/>
          <a:p>
            <a:r>
              <a:rPr lang="en-US" sz="2800" dirty="0">
                <a:solidFill>
                  <a:srgbClr val="FFFFFF"/>
                </a:solidFill>
                <a:latin typeface="+mj-lt"/>
                <a:ea typeface="+mj-ea"/>
                <a:cs typeface="+mj-cs"/>
              </a:rPr>
              <a:t>State-Owned Enterprises and Corruption</a:t>
            </a:r>
          </a:p>
        </p:txBody>
      </p:sp>
      <p:grpSp>
        <p:nvGrpSpPr>
          <p:cNvPr id="8" name="Group 7">
            <a:extLst>
              <a:ext uri="{FF2B5EF4-FFF2-40B4-BE49-F238E27FC236}">
                <a16:creationId xmlns:a16="http://schemas.microsoft.com/office/drawing/2014/main" id="{15F6A3DC-0488-4BDB-AAF7-A2B65BA7CF7F}"/>
              </a:ext>
            </a:extLst>
          </p:cNvPr>
          <p:cNvGrpSpPr/>
          <p:nvPr/>
        </p:nvGrpSpPr>
        <p:grpSpPr>
          <a:xfrm>
            <a:off x="588658" y="2171186"/>
            <a:ext cx="4037030" cy="2377500"/>
            <a:chOff x="-152237" y="0"/>
            <a:chExt cx="4927288" cy="2828258"/>
          </a:xfrm>
        </p:grpSpPr>
        <p:grpSp>
          <p:nvGrpSpPr>
            <p:cNvPr id="14" name="Group 13">
              <a:extLst>
                <a:ext uri="{FF2B5EF4-FFF2-40B4-BE49-F238E27FC236}">
                  <a16:creationId xmlns:a16="http://schemas.microsoft.com/office/drawing/2014/main" id="{4FADA41A-62D5-4EA0-81C3-B505EA53A471}"/>
                </a:ext>
              </a:extLst>
            </p:cNvPr>
            <p:cNvGrpSpPr/>
            <p:nvPr/>
          </p:nvGrpSpPr>
          <p:grpSpPr>
            <a:xfrm>
              <a:off x="-152237" y="0"/>
              <a:ext cx="4927288" cy="2828258"/>
              <a:chOff x="-152237" y="0"/>
              <a:chExt cx="4927288" cy="2828258"/>
            </a:xfrm>
          </p:grpSpPr>
          <mc:AlternateContent xmlns:mc="http://schemas.openxmlformats.org/markup-compatibility/2006" xmlns:cx1="http://schemas.microsoft.com/office/drawing/2015/9/8/chartex">
            <mc:Choice Requires="cx1">
              <p:graphicFrame>
                <p:nvGraphicFramePr>
                  <p:cNvPr id="16" name="Chart 15">
                    <a:extLst>
                      <a:ext uri="{FF2B5EF4-FFF2-40B4-BE49-F238E27FC236}">
                        <a16:creationId xmlns:a16="http://schemas.microsoft.com/office/drawing/2014/main" id="{AA1474F2-35B0-4FE7-858C-460FF4EAFD30}"/>
                      </a:ext>
                    </a:extLst>
                  </p:cNvPr>
                  <p:cNvGraphicFramePr/>
                  <p:nvPr>
                    <p:extLst/>
                  </p:nvPr>
                </p:nvGraphicFramePr>
                <p:xfrm>
                  <a:off x="155426" y="76200"/>
                  <a:ext cx="4619625" cy="2705101"/>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6" name="Chart 15">
                    <a:extLst>
                      <a:ext uri="{FF2B5EF4-FFF2-40B4-BE49-F238E27FC236}">
                        <a16:creationId xmlns:a16="http://schemas.microsoft.com/office/drawing/2014/main" id="{AA1474F2-35B0-4FE7-858C-460FF4EAFD30}"/>
                      </a:ext>
                    </a:extLst>
                  </p:cNvPr>
                  <p:cNvPicPr>
                    <a:picLocks noGrp="1" noRot="1" noChangeAspect="1" noMove="1" noResize="1" noEditPoints="1" noAdjustHandles="1" noChangeArrowheads="1" noChangeShapeType="1"/>
                  </p:cNvPicPr>
                  <p:nvPr/>
                </p:nvPicPr>
                <p:blipFill>
                  <a:blip r:embed="rId4"/>
                  <a:stretch>
                    <a:fillRect/>
                  </a:stretch>
                </p:blipFill>
                <p:spPr>
                  <a:xfrm>
                    <a:off x="1120976" y="1837321"/>
                    <a:ext cx="5046607" cy="3031962"/>
                  </a:xfrm>
                  <a:prstGeom prst="rect">
                    <a:avLst/>
                  </a:prstGeom>
                </p:spPr>
              </p:pic>
            </mc:Fallback>
          </mc:AlternateContent>
          <p:sp>
            <p:nvSpPr>
              <p:cNvPr id="17" name="TextBox 5">
                <a:extLst>
                  <a:ext uri="{FF2B5EF4-FFF2-40B4-BE49-F238E27FC236}">
                    <a16:creationId xmlns:a16="http://schemas.microsoft.com/office/drawing/2014/main" id="{548F432D-E34D-486E-AF44-BFC047A35F75}"/>
                  </a:ext>
                </a:extLst>
              </p:cNvPr>
              <p:cNvSpPr txBox="1"/>
              <p:nvPr/>
            </p:nvSpPr>
            <p:spPr>
              <a:xfrm rot="16200000">
                <a:off x="-1439585" y="1287348"/>
                <a:ext cx="2828258" cy="253562"/>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750">
                    <a:solidFill>
                      <a:schemeClr val="bg1"/>
                    </a:solidFill>
                    <a:latin typeface="HelveticaNeueLT Std Cn" panose="020B0506030502030204" pitchFamily="34" charset="0"/>
                    <a:cs typeface="Arial" panose="020B0604020202020204" pitchFamily="34" charset="0"/>
                  </a:rPr>
                  <a:t>Efficiency (operating revenue per cost of employee)</a:t>
                </a:r>
              </a:p>
            </p:txBody>
          </p:sp>
        </p:grpSp>
        <p:sp>
          <p:nvSpPr>
            <p:cNvPr id="15" name="TextBox 3">
              <a:extLst>
                <a:ext uri="{FF2B5EF4-FFF2-40B4-BE49-F238E27FC236}">
                  <a16:creationId xmlns:a16="http://schemas.microsoft.com/office/drawing/2014/main" id="{84D64266-CED3-48A4-BC1E-F8111B7554EA}"/>
                </a:ext>
              </a:extLst>
            </p:cNvPr>
            <p:cNvSpPr txBox="1"/>
            <p:nvPr/>
          </p:nvSpPr>
          <p:spPr>
            <a:xfrm>
              <a:off x="309116" y="2514599"/>
              <a:ext cx="4329560" cy="26670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750" dirty="0">
                  <a:solidFill>
                    <a:schemeClr val="bg1"/>
                  </a:solidFill>
                  <a:latin typeface="HelveticaNeueLT Std Cn" panose="020B0506030502030204" pitchFamily="34" charset="0"/>
                  <a:cs typeface="Arial" panose="020B0604020202020204" pitchFamily="34" charset="0"/>
                </a:rPr>
                <a:t>        High corruption                      Medium corruption                   Low corruption</a:t>
              </a:r>
            </a:p>
          </p:txBody>
        </p:sp>
      </p:grpSp>
      <p:grpSp>
        <p:nvGrpSpPr>
          <p:cNvPr id="18" name="Group 17">
            <a:extLst>
              <a:ext uri="{FF2B5EF4-FFF2-40B4-BE49-F238E27FC236}">
                <a16:creationId xmlns:a16="http://schemas.microsoft.com/office/drawing/2014/main" id="{2C3E194F-699B-4ED1-95C3-88BBB9659E19}"/>
              </a:ext>
            </a:extLst>
          </p:cNvPr>
          <p:cNvGrpSpPr/>
          <p:nvPr/>
        </p:nvGrpSpPr>
        <p:grpSpPr>
          <a:xfrm>
            <a:off x="4608857" y="2282721"/>
            <a:ext cx="4028940" cy="2356929"/>
            <a:chOff x="-20270" y="0"/>
            <a:chExt cx="4852471" cy="2803786"/>
          </a:xfrm>
        </p:grpSpPr>
        <p:grpSp>
          <p:nvGrpSpPr>
            <p:cNvPr id="19" name="Group 18">
              <a:extLst>
                <a:ext uri="{FF2B5EF4-FFF2-40B4-BE49-F238E27FC236}">
                  <a16:creationId xmlns:a16="http://schemas.microsoft.com/office/drawing/2014/main" id="{7DCFD4B5-DBFE-449C-B1DF-8D8AD9E27938}"/>
                </a:ext>
              </a:extLst>
            </p:cNvPr>
            <p:cNvGrpSpPr/>
            <p:nvPr/>
          </p:nvGrpSpPr>
          <p:grpSpPr>
            <a:xfrm>
              <a:off x="212576" y="0"/>
              <a:ext cx="4619625" cy="2803786"/>
              <a:chOff x="212576" y="0"/>
              <a:chExt cx="4619625" cy="2803786"/>
            </a:xfrm>
          </p:grpSpPr>
          <mc:AlternateContent xmlns:mc="http://schemas.openxmlformats.org/markup-compatibility/2006" xmlns:cx1="http://schemas.microsoft.com/office/drawing/2015/9/8/chartex">
            <mc:Choice Requires="cx1">
              <p:graphicFrame>
                <p:nvGraphicFramePr>
                  <p:cNvPr id="21" name="Chart 20">
                    <a:extLst>
                      <a:ext uri="{FF2B5EF4-FFF2-40B4-BE49-F238E27FC236}">
                        <a16:creationId xmlns:a16="http://schemas.microsoft.com/office/drawing/2014/main" id="{55A602EE-E8EA-4F0E-B792-A7E894E9A84C}"/>
                      </a:ext>
                    </a:extLst>
                  </p:cNvPr>
                  <p:cNvGraphicFramePr/>
                  <p:nvPr>
                    <p:extLst/>
                  </p:nvPr>
                </p:nvGraphicFramePr>
                <p:xfrm>
                  <a:off x="212576" y="0"/>
                  <a:ext cx="4619625" cy="2705101"/>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21" name="Chart 20">
                    <a:extLst>
                      <a:ext uri="{FF2B5EF4-FFF2-40B4-BE49-F238E27FC236}">
                        <a16:creationId xmlns:a16="http://schemas.microsoft.com/office/drawing/2014/main" id="{55A602EE-E8EA-4F0E-B792-A7E894E9A84C}"/>
                      </a:ext>
                    </a:extLst>
                  </p:cNvPr>
                  <p:cNvPicPr>
                    <a:picLocks noGrp="1" noRot="1" noChangeAspect="1" noMove="1" noResize="1" noEditPoints="1" noAdjustHandles="1" noChangeArrowheads="1" noChangeShapeType="1"/>
                  </p:cNvPicPr>
                  <p:nvPr/>
                </p:nvPicPr>
                <p:blipFill>
                  <a:blip r:embed="rId6"/>
                  <a:stretch>
                    <a:fillRect/>
                  </a:stretch>
                </p:blipFill>
                <p:spPr>
                  <a:xfrm>
                    <a:off x="6402915" y="1900628"/>
                    <a:ext cx="5114147" cy="3031962"/>
                  </a:xfrm>
                  <a:prstGeom prst="rect">
                    <a:avLst/>
                  </a:prstGeom>
                </p:spPr>
              </p:pic>
            </mc:Fallback>
          </mc:AlternateContent>
          <p:sp>
            <p:nvSpPr>
              <p:cNvPr id="22" name="TextBox 10">
                <a:extLst>
                  <a:ext uri="{FF2B5EF4-FFF2-40B4-BE49-F238E27FC236}">
                    <a16:creationId xmlns:a16="http://schemas.microsoft.com/office/drawing/2014/main" id="{3BA99A32-1485-49B9-95A9-B577192A10AB}"/>
                  </a:ext>
                </a:extLst>
              </p:cNvPr>
              <p:cNvSpPr txBox="1"/>
              <p:nvPr/>
            </p:nvSpPr>
            <p:spPr>
              <a:xfrm>
                <a:off x="434988" y="2419351"/>
                <a:ext cx="4159087" cy="38443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750" dirty="0">
                    <a:solidFill>
                      <a:schemeClr val="bg1"/>
                    </a:solidFill>
                    <a:latin typeface="HelveticaNeueLT Std Cn" panose="020B0506030502030204" pitchFamily="34" charset="0"/>
                    <a:cs typeface="Arial" panose="020B0604020202020204" pitchFamily="34" charset="0"/>
                  </a:rPr>
                  <a:t>   High corruption                      Medium corruption                     Low corruption</a:t>
                </a:r>
              </a:p>
            </p:txBody>
          </p:sp>
        </p:grpSp>
        <p:sp>
          <p:nvSpPr>
            <p:cNvPr id="20" name="TextBox 8">
              <a:extLst>
                <a:ext uri="{FF2B5EF4-FFF2-40B4-BE49-F238E27FC236}">
                  <a16:creationId xmlns:a16="http://schemas.microsoft.com/office/drawing/2014/main" id="{257B1D39-FF1E-4048-AB17-060A599E13D0}"/>
                </a:ext>
              </a:extLst>
            </p:cNvPr>
            <p:cNvSpPr txBox="1"/>
            <p:nvPr/>
          </p:nvSpPr>
          <p:spPr>
            <a:xfrm rot="16200000">
              <a:off x="-1214377" y="1251256"/>
              <a:ext cx="2638427" cy="250214"/>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750">
                  <a:solidFill>
                    <a:schemeClr val="bg1"/>
                  </a:solidFill>
                  <a:latin typeface="HelveticaNeueLT Std Cn" panose="020B0506030502030204" pitchFamily="34" charset="0"/>
                  <a:cs typeface="Arial" panose="020B0604020202020204" pitchFamily="34" charset="0"/>
                </a:rPr>
                <a:t>Profitability (ROE) </a:t>
              </a:r>
            </a:p>
          </p:txBody>
        </p:sp>
      </p:grpSp>
    </p:spTree>
    <p:extLst>
      <p:ext uri="{BB962C8B-B14F-4D97-AF65-F5344CB8AC3E}">
        <p14:creationId xmlns:p14="http://schemas.microsoft.com/office/powerpoint/2010/main" val="104833559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2759BFB-38E0-4FAF-984D-97D2BADFC86A}"/>
              </a:ext>
            </a:extLst>
          </p:cNvPr>
          <p:cNvSpPr>
            <a:spLocks noGrp="1"/>
          </p:cNvSpPr>
          <p:nvPr>
            <p:ph type="title"/>
          </p:nvPr>
        </p:nvSpPr>
        <p:spPr>
          <a:xfrm>
            <a:off x="1447800" y="-987667"/>
            <a:ext cx="6705600" cy="3183315"/>
          </a:xfrm>
        </p:spPr>
        <p:txBody>
          <a:bodyPr>
            <a:normAutofit/>
          </a:bodyPr>
          <a:lstStyle/>
          <a:p>
            <a:r>
              <a:rPr lang="en-US" sz="2800" dirty="0">
                <a:solidFill>
                  <a:srgbClr val="FFFFFF"/>
                </a:solidFill>
                <a:latin typeface="+mj-lt"/>
                <a:ea typeface="+mj-ea"/>
                <a:cs typeface="+mj-cs"/>
              </a:rPr>
              <a:t>Fiscal Costs: Corruption affects core policies</a:t>
            </a:r>
          </a:p>
        </p:txBody>
      </p:sp>
      <p:sp>
        <p:nvSpPr>
          <p:cNvPr id="15" name="TextBox 14">
            <a:extLst>
              <a:ext uri="{FF2B5EF4-FFF2-40B4-BE49-F238E27FC236}">
                <a16:creationId xmlns:a16="http://schemas.microsoft.com/office/drawing/2014/main" id="{76F8FA7F-E25D-4EB6-8E49-F8F1345AB28C}"/>
              </a:ext>
            </a:extLst>
          </p:cNvPr>
          <p:cNvSpPr txBox="1"/>
          <p:nvPr/>
        </p:nvSpPr>
        <p:spPr>
          <a:xfrm>
            <a:off x="2895600" y="6248400"/>
            <a:ext cx="3210939" cy="473206"/>
          </a:xfrm>
          <a:prstGeom prst="rect">
            <a:avLst/>
          </a:prstGeom>
          <a:noFill/>
        </p:spPr>
        <p:txBody>
          <a:bodyPr wrap="square" rtlCol="0">
            <a:spAutoFit/>
          </a:bodyPr>
          <a:lstStyle/>
          <a:p>
            <a:r>
              <a:rPr lang="en-US" sz="825" dirty="0">
                <a:latin typeface="Arial" panose="020B0604020202020204" pitchFamily="34" charset="0"/>
                <a:cs typeface="Arial" panose="020B0604020202020204" pitchFamily="34" charset="0"/>
              </a:rPr>
              <a:t>Source: IMF, Governance Finance Statistics; and IMF staff estimates.</a:t>
            </a:r>
          </a:p>
          <a:p>
            <a:r>
              <a:rPr lang="en-US" sz="825" dirty="0">
                <a:latin typeface="Arial" panose="020B0604020202020204" pitchFamily="34" charset="0"/>
                <a:cs typeface="Arial" panose="020B0604020202020204" pitchFamily="34" charset="0"/>
              </a:rPr>
              <a:t> </a:t>
            </a:r>
          </a:p>
        </p:txBody>
      </p:sp>
      <p:graphicFrame>
        <p:nvGraphicFramePr>
          <p:cNvPr id="2" name="Table 1">
            <a:extLst>
              <a:ext uri="{FF2B5EF4-FFF2-40B4-BE49-F238E27FC236}">
                <a16:creationId xmlns:a16="http://schemas.microsoft.com/office/drawing/2014/main" id="{50A93B8B-FCF6-4F52-A4B1-3CDF0D9C489A}"/>
              </a:ext>
            </a:extLst>
          </p:cNvPr>
          <p:cNvGraphicFramePr>
            <a:graphicFrameLocks noGrp="1"/>
          </p:cNvGraphicFramePr>
          <p:nvPr>
            <p:extLst>
              <p:ext uri="{D42A27DB-BD31-4B8C-83A1-F6EECF244321}">
                <p14:modId xmlns:p14="http://schemas.microsoft.com/office/powerpoint/2010/main" val="1661610375"/>
              </p:ext>
            </p:extLst>
          </p:nvPr>
        </p:nvGraphicFramePr>
        <p:xfrm>
          <a:off x="1447800" y="1371601"/>
          <a:ext cx="6553200" cy="685800"/>
        </p:xfrm>
        <a:graphic>
          <a:graphicData uri="http://schemas.openxmlformats.org/drawingml/2006/table">
            <a:tbl>
              <a:tblPr/>
              <a:tblGrid>
                <a:gridCol w="6553200">
                  <a:extLst>
                    <a:ext uri="{9D8B030D-6E8A-4147-A177-3AD203B41FA5}">
                      <a16:colId xmlns:a16="http://schemas.microsoft.com/office/drawing/2014/main" val="253241417"/>
                    </a:ext>
                  </a:extLst>
                </a:gridCol>
              </a:tblGrid>
              <a:tr h="685800">
                <a:tc>
                  <a:txBody>
                    <a:bodyPr/>
                    <a:lstStyle/>
                    <a:p>
                      <a:pPr marL="0" marR="0" algn="l">
                        <a:lnSpc>
                          <a:spcPct val="110000"/>
                        </a:lnSpc>
                        <a:spcBef>
                          <a:spcPts val="0"/>
                        </a:spcBef>
                        <a:spcAft>
                          <a:spcPts val="0"/>
                        </a:spcAft>
                      </a:pPr>
                      <a:r>
                        <a:rPr lang="en-US" sz="2000" b="1" kern="1200" dirty="0">
                          <a:solidFill>
                            <a:schemeClr val="bg1"/>
                          </a:solidFill>
                          <a:latin typeface="Arial" pitchFamily="34" charset="0"/>
                          <a:ea typeface="+mn-ea"/>
                          <a:cs typeface="Arial" pitchFamily="34" charset="0"/>
                        </a:rPr>
                        <a:t>Public Spending on Education and Health (2016)</a:t>
                      </a:r>
                    </a:p>
                  </a:txBody>
                  <a:tcPr marL="85725" marR="85725" marT="0" marB="0">
                    <a:lnL>
                      <a:noFill/>
                    </a:lnL>
                    <a:lnR>
                      <a:noFill/>
                    </a:lnR>
                    <a:lnT>
                      <a:noFill/>
                    </a:lnT>
                    <a:lnB>
                      <a:noFill/>
                    </a:lnB>
                  </a:tcPr>
                </a:tc>
                <a:extLst>
                  <a:ext uri="{0D108BD9-81ED-4DB2-BD59-A6C34878D82A}">
                    <a16:rowId xmlns:a16="http://schemas.microsoft.com/office/drawing/2014/main" val="2806999786"/>
                  </a:ext>
                </a:extLst>
              </a:tr>
            </a:tbl>
          </a:graphicData>
        </a:graphic>
      </p:graphicFrame>
      <p:graphicFrame>
        <p:nvGraphicFramePr>
          <p:cNvPr id="6" name="Chart 5">
            <a:extLst>
              <a:ext uri="{FF2B5EF4-FFF2-40B4-BE49-F238E27FC236}">
                <a16:creationId xmlns:a16="http://schemas.microsoft.com/office/drawing/2014/main" id="{53CDF3EB-FA31-4B72-84C8-0DC29ED42F41}"/>
              </a:ext>
            </a:extLst>
          </p:cNvPr>
          <p:cNvGraphicFramePr>
            <a:graphicFrameLocks/>
          </p:cNvGraphicFramePr>
          <p:nvPr>
            <p:extLst>
              <p:ext uri="{D42A27DB-BD31-4B8C-83A1-F6EECF244321}">
                <p14:modId xmlns:p14="http://schemas.microsoft.com/office/powerpoint/2010/main" val="2003223722"/>
              </p:ext>
            </p:extLst>
          </p:nvPr>
        </p:nvGraphicFramePr>
        <p:xfrm>
          <a:off x="1447800" y="2220400"/>
          <a:ext cx="7239000" cy="3799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72949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C305F9F-D8E3-4E3E-BEF7-B7139A5A1868}"/>
              </a:ext>
            </a:extLst>
          </p:cNvPr>
          <p:cNvSpPr>
            <a:spLocks noGrp="1"/>
          </p:cNvSpPr>
          <p:nvPr>
            <p:ph type="body" idx="1"/>
          </p:nvPr>
        </p:nvSpPr>
        <p:spPr/>
        <p:txBody>
          <a:bodyPr/>
          <a:lstStyle/>
          <a:p>
            <a:pPr algn="ctr"/>
            <a:r>
              <a:rPr lang="en-US" sz="3600" b="1" dirty="0"/>
              <a:t>GENERAL OBSERVATIONS</a:t>
            </a:r>
          </a:p>
        </p:txBody>
      </p:sp>
      <p:sp>
        <p:nvSpPr>
          <p:cNvPr id="4" name="Slide Number Placeholder 3">
            <a:extLst>
              <a:ext uri="{FF2B5EF4-FFF2-40B4-BE49-F238E27FC236}">
                <a16:creationId xmlns:a16="http://schemas.microsoft.com/office/drawing/2014/main" id="{259E91BC-76A9-4C86-A906-15ACDDC7E588}"/>
              </a:ext>
            </a:extLst>
          </p:cNvPr>
          <p:cNvSpPr>
            <a:spLocks noGrp="1"/>
          </p:cNvSpPr>
          <p:nvPr>
            <p:ph type="sldNum" sz="quarter" idx="12"/>
          </p:nvPr>
        </p:nvSpPr>
        <p:spPr/>
        <p:txBody>
          <a:bodyPr/>
          <a:lstStyle/>
          <a:p>
            <a:pPr>
              <a:defRPr/>
            </a:pPr>
            <a:fld id="{07502BE3-4F2E-48DE-8CE0-673CC43E331D}" type="slidenum">
              <a:rPr lang="en-US" smtClean="0"/>
              <a:pPr>
                <a:defRPr/>
              </a:pPr>
              <a:t>2</a:t>
            </a:fld>
            <a:endParaRPr lang="en-US" dirty="0"/>
          </a:p>
        </p:txBody>
      </p:sp>
    </p:spTree>
    <p:extLst>
      <p:ext uri="{BB962C8B-B14F-4D97-AF65-F5344CB8AC3E}">
        <p14:creationId xmlns:p14="http://schemas.microsoft.com/office/powerpoint/2010/main" val="284486797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2759BFB-38E0-4FAF-984D-97D2BADFC86A}"/>
              </a:ext>
            </a:extLst>
          </p:cNvPr>
          <p:cNvSpPr>
            <a:spLocks noGrp="1"/>
          </p:cNvSpPr>
          <p:nvPr>
            <p:ph type="title"/>
          </p:nvPr>
        </p:nvSpPr>
        <p:spPr>
          <a:xfrm>
            <a:off x="1422348" y="-228600"/>
            <a:ext cx="6578652" cy="1658897"/>
          </a:xfrm>
        </p:spPr>
        <p:txBody>
          <a:bodyPr>
            <a:normAutofit/>
          </a:bodyPr>
          <a:lstStyle/>
          <a:p>
            <a:r>
              <a:rPr lang="en-US" sz="2800" dirty="0">
                <a:solidFill>
                  <a:srgbClr val="FFFFFF"/>
                </a:solidFill>
                <a:latin typeface="+mj-lt"/>
                <a:ea typeface="+mj-ea"/>
                <a:cs typeface="+mj-cs"/>
              </a:rPr>
              <a:t>Fiscal Costs: Corruption affects quality of public spending</a:t>
            </a:r>
          </a:p>
        </p:txBody>
      </p:sp>
      <p:sp>
        <p:nvSpPr>
          <p:cNvPr id="7" name="Content Placeholder 2">
            <a:extLst>
              <a:ext uri="{FF2B5EF4-FFF2-40B4-BE49-F238E27FC236}">
                <a16:creationId xmlns:a16="http://schemas.microsoft.com/office/drawing/2014/main" id="{523DA3E5-1ABF-4126-BD6C-489A30D53A07}"/>
              </a:ext>
            </a:extLst>
          </p:cNvPr>
          <p:cNvSpPr txBox="1">
            <a:spLocks/>
          </p:cNvSpPr>
          <p:nvPr/>
        </p:nvSpPr>
        <p:spPr bwMode="auto">
          <a:xfrm>
            <a:off x="1345018" y="1447800"/>
            <a:ext cx="3322150" cy="705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lvl1pPr marL="342900" indent="-342900" algn="l" rtl="0" fontAlgn="base">
              <a:spcBef>
                <a:spcPct val="20000"/>
              </a:spcBef>
              <a:spcAft>
                <a:spcPct val="0"/>
              </a:spcAft>
              <a:buFont typeface="Arial" panose="020B0604020202020204" pitchFamily="34" charset="0"/>
              <a:buChar char="•"/>
              <a:defRPr sz="2800" kern="1200">
                <a:solidFill>
                  <a:schemeClr val="tx2"/>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C00000"/>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000" kern="1200">
                <a:solidFill>
                  <a:srgbClr val="F79646"/>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kern="1200">
                <a:solidFill>
                  <a:schemeClr val="tx2"/>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kern="1200">
                <a:solidFill>
                  <a:srgbClr val="C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defRPr/>
            </a:pPr>
            <a:r>
              <a:rPr lang="en-US" sz="1800" b="1" dirty="0">
                <a:solidFill>
                  <a:schemeClr val="bg1"/>
                </a:solidFill>
              </a:rPr>
              <a:t>More waste in public investment</a:t>
            </a:r>
          </a:p>
        </p:txBody>
      </p:sp>
      <p:sp>
        <p:nvSpPr>
          <p:cNvPr id="10" name="Content Placeholder 2">
            <a:extLst>
              <a:ext uri="{FF2B5EF4-FFF2-40B4-BE49-F238E27FC236}">
                <a16:creationId xmlns:a16="http://schemas.microsoft.com/office/drawing/2014/main" id="{B0E2E9D8-77F8-4E88-A870-847179452FEF}"/>
              </a:ext>
            </a:extLst>
          </p:cNvPr>
          <p:cNvSpPr txBox="1">
            <a:spLocks/>
          </p:cNvSpPr>
          <p:nvPr/>
        </p:nvSpPr>
        <p:spPr bwMode="auto">
          <a:xfrm>
            <a:off x="5287383" y="1447799"/>
            <a:ext cx="3261738" cy="705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lvl1pPr marL="342900" indent="-342900" algn="l" rtl="0" fontAlgn="base">
              <a:spcBef>
                <a:spcPct val="20000"/>
              </a:spcBef>
              <a:spcAft>
                <a:spcPct val="0"/>
              </a:spcAft>
              <a:buFont typeface="Arial" panose="020B0604020202020204" pitchFamily="34" charset="0"/>
              <a:buChar char="•"/>
              <a:defRPr sz="2800" kern="1200">
                <a:solidFill>
                  <a:schemeClr val="tx2"/>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C00000"/>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000" kern="1200">
                <a:solidFill>
                  <a:srgbClr val="F79646"/>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kern="1200">
                <a:solidFill>
                  <a:schemeClr val="tx2"/>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kern="1200">
                <a:solidFill>
                  <a:srgbClr val="C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US" sz="2000" b="1" dirty="0">
                <a:solidFill>
                  <a:schemeClr val="bg1"/>
                </a:solidFill>
              </a:rPr>
              <a:t>Lower test scores</a:t>
            </a:r>
          </a:p>
        </p:txBody>
      </p:sp>
      <p:grpSp>
        <p:nvGrpSpPr>
          <p:cNvPr id="14" name="Group 13">
            <a:extLst>
              <a:ext uri="{FF2B5EF4-FFF2-40B4-BE49-F238E27FC236}">
                <a16:creationId xmlns:a16="http://schemas.microsoft.com/office/drawing/2014/main" id="{66261C53-5D58-45F0-B95B-9A9952D79D77}"/>
              </a:ext>
            </a:extLst>
          </p:cNvPr>
          <p:cNvGrpSpPr/>
          <p:nvPr/>
        </p:nvGrpSpPr>
        <p:grpSpPr>
          <a:xfrm>
            <a:off x="1317684" y="4873111"/>
            <a:ext cx="6453047" cy="789534"/>
            <a:chOff x="1896035" y="5386461"/>
            <a:chExt cx="8604062" cy="1052712"/>
          </a:xfrm>
        </p:grpSpPr>
        <p:sp>
          <p:nvSpPr>
            <p:cNvPr id="15" name="TextBox 14">
              <a:extLst>
                <a:ext uri="{FF2B5EF4-FFF2-40B4-BE49-F238E27FC236}">
                  <a16:creationId xmlns:a16="http://schemas.microsoft.com/office/drawing/2014/main" id="{76F8FA7F-E25D-4EB6-8E49-F8F1345AB28C}"/>
                </a:ext>
              </a:extLst>
            </p:cNvPr>
            <p:cNvSpPr txBox="1"/>
            <p:nvPr/>
          </p:nvSpPr>
          <p:spPr>
            <a:xfrm>
              <a:off x="1896035" y="5386461"/>
              <a:ext cx="7861851" cy="292388"/>
            </a:xfrm>
            <a:prstGeom prst="rect">
              <a:avLst/>
            </a:prstGeom>
            <a:noFill/>
          </p:spPr>
          <p:txBody>
            <a:bodyPr wrap="square" rtlCol="0">
              <a:spAutoFit/>
            </a:bodyPr>
            <a:lstStyle/>
            <a:p>
              <a:r>
                <a:rPr lang="en-US" sz="825" dirty="0">
                  <a:solidFill>
                    <a:schemeClr val="bg1"/>
                  </a:solidFill>
                  <a:latin typeface="Arial" panose="020B0604020202020204" pitchFamily="34" charset="0"/>
                  <a:cs typeface="Arial" panose="020B0604020202020204" pitchFamily="34" charset="0"/>
                </a:rPr>
                <a:t>Source: Worldwide Governance Indicators, </a:t>
              </a:r>
              <a:r>
                <a:rPr lang="en-US" sz="825" dirty="0" err="1">
                  <a:solidFill>
                    <a:schemeClr val="bg1"/>
                  </a:solidFill>
                  <a:latin typeface="Arial" panose="020B0604020202020204" pitchFamily="34" charset="0"/>
                  <a:cs typeface="Arial" panose="020B0604020202020204" pitchFamily="34" charset="0"/>
                </a:rPr>
                <a:t>Patrinos</a:t>
              </a:r>
              <a:r>
                <a:rPr lang="en-US" sz="825" dirty="0">
                  <a:solidFill>
                    <a:schemeClr val="bg1"/>
                  </a:solidFill>
                  <a:latin typeface="Arial" panose="020B0604020202020204" pitchFamily="34" charset="0"/>
                  <a:cs typeface="Arial" panose="020B0604020202020204" pitchFamily="34" charset="0"/>
                </a:rPr>
                <a:t> and Angrist (2018), World Economic Outlook, and staff estimates</a:t>
              </a:r>
              <a:r>
                <a:rPr lang="en-US" sz="750" dirty="0">
                  <a:solidFill>
                    <a:schemeClr val="bg1"/>
                  </a:solidFill>
                  <a:latin typeface="Arial" panose="020B0604020202020204" pitchFamily="34" charset="0"/>
                  <a:cs typeface="Arial" panose="020B0604020202020204" pitchFamily="34" charset="0"/>
                </a:rPr>
                <a:t>. </a:t>
              </a:r>
            </a:p>
          </p:txBody>
        </p:sp>
        <p:sp>
          <p:nvSpPr>
            <p:cNvPr id="16" name="TextBox 15">
              <a:extLst>
                <a:ext uri="{FF2B5EF4-FFF2-40B4-BE49-F238E27FC236}">
                  <a16:creationId xmlns:a16="http://schemas.microsoft.com/office/drawing/2014/main" id="{7CCEEDD7-3C49-4EBE-BEC8-E176223BE71C}"/>
                </a:ext>
              </a:extLst>
            </p:cNvPr>
            <p:cNvSpPr txBox="1"/>
            <p:nvPr/>
          </p:nvSpPr>
          <p:spPr>
            <a:xfrm>
              <a:off x="1896036" y="5638954"/>
              <a:ext cx="8604061" cy="800219"/>
            </a:xfrm>
            <a:prstGeom prst="rect">
              <a:avLst/>
            </a:prstGeom>
            <a:noFill/>
          </p:spPr>
          <p:txBody>
            <a:bodyPr wrap="square" rtlCol="0">
              <a:spAutoFit/>
            </a:bodyPr>
            <a:lstStyle/>
            <a:p>
              <a:r>
                <a:rPr lang="en-US" sz="825" dirty="0">
                  <a:solidFill>
                    <a:schemeClr val="bg1"/>
                  </a:solidFill>
                  <a:latin typeface="Arial" panose="020B0604020202020204" pitchFamily="34" charset="0"/>
                  <a:cs typeface="Arial" panose="020B0604020202020204" pitchFamily="34" charset="0"/>
                </a:rPr>
                <a:t>Note: Public investment efficiency is estimated using efficiency frontier analysis and measures inefficiency as the distance to the frontier—maximum level of output for given levels of inputs. The output is measured by a physical indicator on the volume of economic infrastructure and social infrastructure. Inputs include capital stock and income. Harmonized test scores across samples. GDP per capita adjusted data. </a:t>
              </a:r>
              <a:r>
                <a:rPr lang="en-US" altLang="en-US" sz="825" dirty="0">
                  <a:solidFill>
                    <a:schemeClr val="bg1"/>
                  </a:solidFill>
                  <a:latin typeface="Arial" panose="020B0604020202020204" pitchFamily="34" charset="0"/>
                  <a:cs typeface="Arial" panose="020B0604020202020204" pitchFamily="34" charset="0"/>
                </a:rPr>
                <a:t> </a:t>
              </a:r>
              <a:endParaRPr lang="en-US" sz="825" dirty="0">
                <a:solidFill>
                  <a:schemeClr val="bg1"/>
                </a:solidFill>
                <a:latin typeface="Arial" panose="020B0604020202020204" pitchFamily="34" charset="0"/>
                <a:cs typeface="Arial" panose="020B0604020202020204" pitchFamily="34" charset="0"/>
              </a:endParaRPr>
            </a:p>
          </p:txBody>
        </p:sp>
      </p:grpSp>
      <p:graphicFrame>
        <p:nvGraphicFramePr>
          <p:cNvPr id="12" name="Chart 11">
            <a:extLst>
              <a:ext uri="{FF2B5EF4-FFF2-40B4-BE49-F238E27FC236}">
                <a16:creationId xmlns:a16="http://schemas.microsoft.com/office/drawing/2014/main" id="{64E896F3-D341-487E-A5F5-834B921A031E}"/>
              </a:ext>
            </a:extLst>
          </p:cNvPr>
          <p:cNvGraphicFramePr>
            <a:graphicFrameLocks/>
          </p:cNvGraphicFramePr>
          <p:nvPr>
            <p:extLst>
              <p:ext uri="{D42A27DB-BD31-4B8C-83A1-F6EECF244321}">
                <p14:modId xmlns:p14="http://schemas.microsoft.com/office/powerpoint/2010/main" val="4126601178"/>
              </p:ext>
            </p:extLst>
          </p:nvPr>
        </p:nvGraphicFramePr>
        <p:xfrm>
          <a:off x="662256" y="2196703"/>
          <a:ext cx="3881952" cy="25817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a:extLst>
              <a:ext uri="{FF2B5EF4-FFF2-40B4-BE49-F238E27FC236}">
                <a16:creationId xmlns:a16="http://schemas.microsoft.com/office/drawing/2014/main" id="{2FE2BE6E-3E4C-4B6B-A875-99AA6FA0FDF9}"/>
              </a:ext>
            </a:extLst>
          </p:cNvPr>
          <p:cNvGraphicFramePr>
            <a:graphicFrameLocks/>
          </p:cNvGraphicFramePr>
          <p:nvPr>
            <p:extLst>
              <p:ext uri="{D42A27DB-BD31-4B8C-83A1-F6EECF244321}">
                <p14:modId xmlns:p14="http://schemas.microsoft.com/office/powerpoint/2010/main" val="1516863285"/>
              </p:ext>
            </p:extLst>
          </p:nvPr>
        </p:nvGraphicFramePr>
        <p:xfrm>
          <a:off x="4667168" y="2247793"/>
          <a:ext cx="3881953" cy="25306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2299279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7B87FC10-71B8-403D-AEA0-8EFAEFE330E7}"/>
              </a:ext>
            </a:extLst>
          </p:cNvPr>
          <p:cNvSpPr>
            <a:spLocks noGrp="1"/>
          </p:cNvSpPr>
          <p:nvPr>
            <p:ph type="title"/>
          </p:nvPr>
        </p:nvSpPr>
        <p:spPr>
          <a:xfrm>
            <a:off x="1524000" y="-533400"/>
            <a:ext cx="6672722" cy="2295383"/>
          </a:xfrm>
        </p:spPr>
        <p:txBody>
          <a:bodyPr>
            <a:normAutofit/>
          </a:bodyPr>
          <a:lstStyle/>
          <a:p>
            <a:r>
              <a:rPr lang="en-US" altLang="en-US" sz="2800" dirty="0">
                <a:solidFill>
                  <a:srgbClr val="FFFFFF"/>
                </a:solidFill>
                <a:latin typeface="+mj-lt"/>
                <a:ea typeface="+mj-ea"/>
                <a:cs typeface="+mj-cs"/>
              </a:rPr>
              <a:t>The Role of Fiscal Institutions</a:t>
            </a:r>
            <a:br>
              <a:rPr lang="en-US" altLang="en-US" sz="2800" dirty="0">
                <a:solidFill>
                  <a:srgbClr val="FFFFFF"/>
                </a:solidFill>
                <a:latin typeface="+mj-lt"/>
                <a:ea typeface="+mj-ea"/>
                <a:cs typeface="+mj-cs"/>
              </a:rPr>
            </a:br>
            <a:r>
              <a:rPr lang="en-US" altLang="en-US" sz="2800" dirty="0">
                <a:solidFill>
                  <a:srgbClr val="FFFFFF"/>
                </a:solidFill>
                <a:latin typeface="+mj-lt"/>
                <a:ea typeface="+mj-ea"/>
                <a:cs typeface="+mj-cs"/>
              </a:rPr>
              <a:t>Country cases</a:t>
            </a:r>
            <a:endParaRPr lang="en-US" sz="2800" dirty="0">
              <a:solidFill>
                <a:srgbClr val="FFFFFF"/>
              </a:solidFill>
              <a:latin typeface="+mj-lt"/>
              <a:ea typeface="+mj-ea"/>
              <a:cs typeface="+mj-cs"/>
            </a:endParaRPr>
          </a:p>
        </p:txBody>
      </p:sp>
      <p:sp>
        <p:nvSpPr>
          <p:cNvPr id="15" name="TextBox 7">
            <a:extLst>
              <a:ext uri="{FF2B5EF4-FFF2-40B4-BE49-F238E27FC236}">
                <a16:creationId xmlns:a16="http://schemas.microsoft.com/office/drawing/2014/main" id="{CBBEFFE5-EFD9-4352-B515-4EB632A4B8FF}"/>
              </a:ext>
            </a:extLst>
          </p:cNvPr>
          <p:cNvSpPr txBox="1"/>
          <p:nvPr/>
        </p:nvSpPr>
        <p:spPr>
          <a:xfrm>
            <a:off x="4997821" y="1488559"/>
            <a:ext cx="3688979" cy="66184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a:solidFill>
                  <a:schemeClr val="bg1"/>
                </a:solidFill>
                <a:latin typeface="Arial" panose="020B0604020202020204" pitchFamily="34" charset="0"/>
                <a:cs typeface="Arial" panose="020B0604020202020204" pitchFamily="34" charset="0"/>
              </a:rPr>
              <a:t>Rwanda. Total Tax Revenues</a:t>
            </a:r>
          </a:p>
          <a:p>
            <a:pPr algn="ctr"/>
            <a:r>
              <a:rPr lang="en-US" sz="1800" dirty="0">
                <a:solidFill>
                  <a:schemeClr val="bg1"/>
                </a:solidFill>
                <a:latin typeface="Arial" panose="020B0604020202020204" pitchFamily="34" charset="0"/>
                <a:cs typeface="Arial" panose="020B0604020202020204" pitchFamily="34" charset="0"/>
              </a:rPr>
              <a:t>(Percent of GDP)</a:t>
            </a:r>
          </a:p>
        </p:txBody>
      </p:sp>
      <p:sp>
        <p:nvSpPr>
          <p:cNvPr id="16" name="TextBox 7">
            <a:extLst>
              <a:ext uri="{FF2B5EF4-FFF2-40B4-BE49-F238E27FC236}">
                <a16:creationId xmlns:a16="http://schemas.microsoft.com/office/drawing/2014/main" id="{E07C8C0F-5807-41EB-99AF-49BE2F08EB6E}"/>
              </a:ext>
            </a:extLst>
          </p:cNvPr>
          <p:cNvSpPr txBox="1"/>
          <p:nvPr/>
        </p:nvSpPr>
        <p:spPr>
          <a:xfrm>
            <a:off x="1143000" y="1524001"/>
            <a:ext cx="3755321" cy="66184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a:solidFill>
                  <a:schemeClr val="bg1"/>
                </a:solidFill>
                <a:latin typeface="Arial" panose="020B0604020202020204" pitchFamily="34" charset="0"/>
                <a:cs typeface="Arial" panose="020B0604020202020204" pitchFamily="34" charset="0"/>
              </a:rPr>
              <a:t>Georgia. Total Tax Revenues</a:t>
            </a:r>
          </a:p>
          <a:p>
            <a:pPr algn="ctr"/>
            <a:r>
              <a:rPr lang="en-US" sz="1800" dirty="0">
                <a:solidFill>
                  <a:schemeClr val="bg1"/>
                </a:solidFill>
                <a:latin typeface="Arial" panose="020B0604020202020204" pitchFamily="34" charset="0"/>
                <a:cs typeface="Arial" panose="020B0604020202020204" pitchFamily="34" charset="0"/>
              </a:rPr>
              <a:t>(Percent of GDP)</a:t>
            </a:r>
          </a:p>
        </p:txBody>
      </p:sp>
      <p:sp>
        <p:nvSpPr>
          <p:cNvPr id="17" name="TextBox 16">
            <a:extLst>
              <a:ext uri="{FF2B5EF4-FFF2-40B4-BE49-F238E27FC236}">
                <a16:creationId xmlns:a16="http://schemas.microsoft.com/office/drawing/2014/main" id="{5E367F3F-0C4F-485D-AEFA-6CBB37B4ABE1}"/>
              </a:ext>
            </a:extLst>
          </p:cNvPr>
          <p:cNvSpPr txBox="1"/>
          <p:nvPr/>
        </p:nvSpPr>
        <p:spPr>
          <a:xfrm>
            <a:off x="1370972" y="4872140"/>
            <a:ext cx="4275529" cy="230832"/>
          </a:xfrm>
          <a:prstGeom prst="rect">
            <a:avLst/>
          </a:prstGeom>
          <a:noFill/>
        </p:spPr>
        <p:txBody>
          <a:bodyPr wrap="none" rtlCol="0">
            <a:spAutoFit/>
          </a:bodyPr>
          <a:lstStyle/>
          <a:p>
            <a:r>
              <a:rPr lang="en-US" sz="900" dirty="0">
                <a:solidFill>
                  <a:schemeClr val="bg1"/>
                </a:solidFill>
                <a:latin typeface="Arial" panose="020B0604020202020204" pitchFamily="34" charset="0"/>
                <a:cs typeface="Arial" panose="020B0604020202020204" pitchFamily="34" charset="0"/>
              </a:rPr>
              <a:t>Source: Country authorities, World Economic Outlook, and  IMF staff estimates. </a:t>
            </a:r>
          </a:p>
        </p:txBody>
      </p:sp>
      <p:sp>
        <p:nvSpPr>
          <p:cNvPr id="18" name="TextBox 17">
            <a:extLst>
              <a:ext uri="{FF2B5EF4-FFF2-40B4-BE49-F238E27FC236}">
                <a16:creationId xmlns:a16="http://schemas.microsoft.com/office/drawing/2014/main" id="{C9F3375F-C8F6-4904-B255-BF5868794E1E}"/>
              </a:ext>
            </a:extLst>
          </p:cNvPr>
          <p:cNvSpPr txBox="1"/>
          <p:nvPr/>
        </p:nvSpPr>
        <p:spPr>
          <a:xfrm>
            <a:off x="1471080" y="5400484"/>
            <a:ext cx="4800600" cy="300082"/>
          </a:xfrm>
          <a:prstGeom prst="rect">
            <a:avLst/>
          </a:prstGeom>
          <a:noFill/>
        </p:spPr>
        <p:txBody>
          <a:bodyPr wrap="square" rtlCol="0">
            <a:spAutoFit/>
          </a:bodyPr>
          <a:lstStyle/>
          <a:p>
            <a:r>
              <a:rPr lang="en-US" sz="1350" b="1" i="1" dirty="0">
                <a:solidFill>
                  <a:schemeClr val="bg1"/>
                </a:solidFill>
              </a:rPr>
              <a:t>Other cases: Estonia, Chile, and Liberia</a:t>
            </a:r>
          </a:p>
        </p:txBody>
      </p:sp>
      <p:graphicFrame>
        <p:nvGraphicFramePr>
          <p:cNvPr id="9" name="Chart 8">
            <a:extLst>
              <a:ext uri="{FF2B5EF4-FFF2-40B4-BE49-F238E27FC236}">
                <a16:creationId xmlns:a16="http://schemas.microsoft.com/office/drawing/2014/main" id="{E8E67204-F566-476F-9C1A-023328E5A2CD}"/>
              </a:ext>
            </a:extLst>
          </p:cNvPr>
          <p:cNvGraphicFramePr>
            <a:graphicFrameLocks/>
          </p:cNvGraphicFramePr>
          <p:nvPr>
            <p:extLst>
              <p:ext uri="{D42A27DB-BD31-4B8C-83A1-F6EECF244321}">
                <p14:modId xmlns:p14="http://schemas.microsoft.com/office/powerpoint/2010/main" val="1864167473"/>
              </p:ext>
            </p:extLst>
          </p:nvPr>
        </p:nvGraphicFramePr>
        <p:xfrm>
          <a:off x="4867935" y="2257288"/>
          <a:ext cx="3688979" cy="25434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B30E2CFB-8705-410F-8EB0-78800755EBD7}"/>
              </a:ext>
            </a:extLst>
          </p:cNvPr>
          <p:cNvGraphicFramePr>
            <a:graphicFrameLocks/>
          </p:cNvGraphicFramePr>
          <p:nvPr>
            <p:extLst/>
          </p:nvPr>
        </p:nvGraphicFramePr>
        <p:xfrm>
          <a:off x="1075459" y="2263593"/>
          <a:ext cx="3496541" cy="2537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641855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452506-FCBF-4724-B435-0BAD3C888CD7}"/>
              </a:ext>
            </a:extLst>
          </p:cNvPr>
          <p:cNvSpPr>
            <a:spLocks noGrp="1"/>
          </p:cNvSpPr>
          <p:nvPr>
            <p:ph idx="1"/>
          </p:nvPr>
        </p:nvSpPr>
        <p:spPr>
          <a:xfrm>
            <a:off x="755024" y="1219201"/>
            <a:ext cx="8007976" cy="4724399"/>
          </a:xfrm>
        </p:spPr>
        <p:txBody>
          <a:bodyPr rtlCol="0">
            <a:noAutofit/>
          </a:bodyPr>
          <a:lstStyle/>
          <a:p>
            <a:pPr marL="342900" lvl="1" indent="-342900">
              <a:spcBef>
                <a:spcPts val="1800"/>
              </a:spcBef>
              <a:buClr>
                <a:schemeClr val="bg2"/>
              </a:buClr>
              <a:buBlip>
                <a:blip r:embed="rId3"/>
              </a:buBlip>
              <a:defRPr/>
            </a:pPr>
            <a:r>
              <a:rPr lang="en-US" sz="2400" dirty="0">
                <a:solidFill>
                  <a:srgbClr val="002060"/>
                </a:solidFill>
                <a:ea typeface="+mn-ea"/>
                <a:cs typeface="+mn-cs"/>
              </a:rPr>
              <a:t>Political will to tackle corruption</a:t>
            </a:r>
          </a:p>
          <a:p>
            <a:pPr marL="342900" lvl="1" indent="-342900">
              <a:spcBef>
                <a:spcPts val="1800"/>
              </a:spcBef>
              <a:buClr>
                <a:schemeClr val="bg2"/>
              </a:buClr>
              <a:buBlip>
                <a:blip r:embed="rId3"/>
              </a:buBlip>
              <a:defRPr/>
            </a:pPr>
            <a:r>
              <a:rPr lang="en-US" sz="2400" dirty="0">
                <a:solidFill>
                  <a:srgbClr val="002060"/>
                </a:solidFill>
                <a:ea typeface="+mn-ea"/>
                <a:cs typeface="+mn-cs"/>
              </a:rPr>
              <a:t>Comprehensive Institutional Reforms</a:t>
            </a:r>
          </a:p>
          <a:p>
            <a:pPr lvl="2">
              <a:defRPr/>
            </a:pPr>
            <a:r>
              <a:rPr lang="en-US" dirty="0">
                <a:solidFill>
                  <a:srgbClr val="990000"/>
                </a:solidFill>
              </a:rPr>
              <a:t>Tax policy and administration</a:t>
            </a:r>
          </a:p>
          <a:p>
            <a:pPr lvl="2">
              <a:defRPr/>
            </a:pPr>
            <a:r>
              <a:rPr lang="en-US" dirty="0">
                <a:solidFill>
                  <a:srgbClr val="990000"/>
                </a:solidFill>
              </a:rPr>
              <a:t>Public financial management</a:t>
            </a:r>
          </a:p>
          <a:p>
            <a:pPr lvl="2">
              <a:defRPr/>
            </a:pPr>
            <a:r>
              <a:rPr lang="en-US" dirty="0">
                <a:solidFill>
                  <a:srgbClr val="990000"/>
                </a:solidFill>
              </a:rPr>
              <a:t>Civil service reform</a:t>
            </a:r>
          </a:p>
          <a:p>
            <a:pPr marL="342900" lvl="1" indent="-342900">
              <a:spcBef>
                <a:spcPts val="1800"/>
              </a:spcBef>
              <a:buClr>
                <a:schemeClr val="bg2"/>
              </a:buClr>
              <a:buBlip>
                <a:blip r:embed="rId3"/>
              </a:buBlip>
              <a:defRPr/>
            </a:pPr>
            <a:r>
              <a:rPr lang="en-US" sz="2400" dirty="0">
                <a:solidFill>
                  <a:srgbClr val="002060"/>
                </a:solidFill>
                <a:ea typeface="+mn-ea"/>
                <a:cs typeface="+mn-cs"/>
              </a:rPr>
              <a:t>Simplification of regulations and procedures</a:t>
            </a:r>
          </a:p>
          <a:p>
            <a:pPr marL="342900" lvl="1" indent="-342900">
              <a:spcBef>
                <a:spcPts val="1800"/>
              </a:spcBef>
              <a:buClr>
                <a:schemeClr val="bg2"/>
              </a:buClr>
              <a:buBlip>
                <a:blip r:embed="rId3"/>
              </a:buBlip>
              <a:defRPr/>
            </a:pPr>
            <a:r>
              <a:rPr lang="en-US" sz="2400" dirty="0">
                <a:solidFill>
                  <a:srgbClr val="002060"/>
                </a:solidFill>
                <a:ea typeface="+mn-ea"/>
                <a:cs typeface="+mn-cs"/>
              </a:rPr>
              <a:t>Digitalization</a:t>
            </a:r>
          </a:p>
          <a:p>
            <a:pPr marL="342900" lvl="1" indent="-342900">
              <a:spcBef>
                <a:spcPts val="1800"/>
              </a:spcBef>
              <a:buClr>
                <a:schemeClr val="bg2"/>
              </a:buClr>
              <a:buBlip>
                <a:blip r:embed="rId3"/>
              </a:buBlip>
              <a:defRPr/>
            </a:pPr>
            <a:r>
              <a:rPr lang="en-US" sz="2400" dirty="0">
                <a:solidFill>
                  <a:srgbClr val="002060"/>
                </a:solidFill>
                <a:ea typeface="+mn-ea"/>
                <a:cs typeface="+mn-cs"/>
              </a:rPr>
              <a:t>Audit institutions</a:t>
            </a:r>
          </a:p>
          <a:p>
            <a:pPr marL="342900" lvl="1" indent="-342900">
              <a:spcBef>
                <a:spcPts val="1800"/>
              </a:spcBef>
              <a:buClr>
                <a:schemeClr val="bg2"/>
              </a:buClr>
              <a:buBlip>
                <a:blip r:embed="rId3"/>
              </a:buBlip>
              <a:defRPr/>
            </a:pPr>
            <a:r>
              <a:rPr lang="en-US" sz="2400" dirty="0">
                <a:solidFill>
                  <a:srgbClr val="002060"/>
                </a:solidFill>
                <a:ea typeface="+mn-ea"/>
                <a:cs typeface="+mn-cs"/>
              </a:rPr>
              <a:t>Transparency</a:t>
            </a:r>
          </a:p>
          <a:p>
            <a:pPr marL="342900" lvl="1" indent="-342900">
              <a:spcBef>
                <a:spcPts val="1800"/>
              </a:spcBef>
              <a:buClr>
                <a:schemeClr val="bg2"/>
              </a:buClr>
              <a:buBlip>
                <a:blip r:embed="rId3"/>
              </a:buBlip>
              <a:defRPr/>
            </a:pPr>
            <a:r>
              <a:rPr lang="en-US" sz="2400" dirty="0">
                <a:solidFill>
                  <a:srgbClr val="002060"/>
                </a:solidFill>
                <a:ea typeface="+mn-ea"/>
                <a:cs typeface="+mn-cs"/>
              </a:rPr>
              <a:t>Legal framework</a:t>
            </a:r>
          </a:p>
        </p:txBody>
      </p:sp>
      <p:sp>
        <p:nvSpPr>
          <p:cNvPr id="7" name="Title 1">
            <a:extLst>
              <a:ext uri="{FF2B5EF4-FFF2-40B4-BE49-F238E27FC236}">
                <a16:creationId xmlns:a16="http://schemas.microsoft.com/office/drawing/2014/main" id="{833EEE57-3691-4F8E-B4C9-BC187DE3E076}"/>
              </a:ext>
            </a:extLst>
          </p:cNvPr>
          <p:cNvSpPr>
            <a:spLocks noGrp="1" noChangeArrowheads="1"/>
          </p:cNvSpPr>
          <p:nvPr>
            <p:ph type="title"/>
          </p:nvPr>
        </p:nvSpPr>
        <p:spPr>
          <a:xfrm>
            <a:off x="1447800" y="171450"/>
            <a:ext cx="7620000" cy="895350"/>
          </a:xfrm>
        </p:spPr>
        <p:txBody>
          <a:bodyPr anchor="b">
            <a:noAutofit/>
          </a:bodyPr>
          <a:lstStyle/>
          <a:p>
            <a:r>
              <a:rPr lang="en-US" altLang="en-US" sz="2800" dirty="0"/>
              <a:t>The Role of Fiscal Institutions</a:t>
            </a:r>
            <a:br>
              <a:rPr lang="en-US" altLang="en-US" sz="2800" dirty="0"/>
            </a:br>
            <a:r>
              <a:rPr lang="en-US" altLang="en-US" sz="2800" dirty="0"/>
              <a:t>Georgia and Rwanda</a:t>
            </a:r>
          </a:p>
        </p:txBody>
      </p:sp>
    </p:spTree>
    <p:extLst>
      <p:ext uri="{BB962C8B-B14F-4D97-AF65-F5344CB8AC3E}">
        <p14:creationId xmlns:p14="http://schemas.microsoft.com/office/powerpoint/2010/main" val="16170499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460896" y="381000"/>
            <a:ext cx="6768704" cy="499215"/>
          </a:xfrm>
        </p:spPr>
        <p:txBody>
          <a:bodyPr>
            <a:noAutofit/>
          </a:bodyPr>
          <a:lstStyle/>
          <a:p>
            <a:r>
              <a:rPr lang="en-US" altLang="en-US" sz="2800" dirty="0">
                <a:solidFill>
                  <a:srgbClr val="FFFFFF"/>
                </a:solidFill>
                <a:latin typeface="+mj-lt"/>
                <a:ea typeface="+mj-ea"/>
                <a:cs typeface="+mj-cs"/>
              </a:rPr>
              <a:t>The Role of Fiscal Institutions</a:t>
            </a:r>
            <a:br>
              <a:rPr lang="en-US" sz="2800" dirty="0">
                <a:solidFill>
                  <a:srgbClr val="FFFFFF"/>
                </a:solidFill>
                <a:latin typeface="+mj-lt"/>
                <a:ea typeface="+mj-ea"/>
                <a:cs typeface="+mj-cs"/>
              </a:rPr>
            </a:br>
            <a:r>
              <a:rPr lang="en-US" sz="2800" dirty="0">
                <a:solidFill>
                  <a:srgbClr val="FFFFFF"/>
                </a:solidFill>
                <a:latin typeface="+mj-lt"/>
                <a:ea typeface="+mj-ea"/>
                <a:cs typeface="+mj-cs"/>
              </a:rPr>
              <a:t>Lessons from micro studies</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p:txBody>
          <a:bodyPr>
            <a:noAutofit/>
          </a:bodyPr>
          <a:lstStyle/>
          <a:p>
            <a:pPr>
              <a:defRPr/>
            </a:pPr>
            <a:r>
              <a:rPr lang="en-US" sz="2400" dirty="0">
                <a:solidFill>
                  <a:srgbClr val="002060"/>
                </a:solidFill>
              </a:rPr>
              <a:t>Institutional design, supported by technology, can create the right incentives</a:t>
            </a:r>
          </a:p>
          <a:p>
            <a:pPr>
              <a:defRPr/>
            </a:pPr>
            <a:r>
              <a:rPr lang="en-US" sz="2400" dirty="0">
                <a:solidFill>
                  <a:srgbClr val="002060"/>
                </a:solidFill>
              </a:rPr>
              <a:t>Wages can help, but not by themselves</a:t>
            </a:r>
          </a:p>
          <a:p>
            <a:pPr>
              <a:defRPr/>
            </a:pPr>
            <a:r>
              <a:rPr lang="en-US" sz="2400" dirty="0">
                <a:solidFill>
                  <a:srgbClr val="002060"/>
                </a:solidFill>
              </a:rPr>
              <a:t>Monitoring and credible sanctions needed to contain corruption</a:t>
            </a:r>
          </a:p>
          <a:p>
            <a:pPr>
              <a:defRPr/>
            </a:pPr>
            <a:r>
              <a:rPr lang="en-US" sz="2400" dirty="0">
                <a:solidFill>
                  <a:srgbClr val="002060"/>
                </a:solidFill>
              </a:rPr>
              <a:t>Transparency particularly effective when supported by free media and civil society participation.  </a:t>
            </a:r>
          </a:p>
        </p:txBody>
      </p:sp>
    </p:spTree>
    <p:extLst>
      <p:ext uri="{BB962C8B-B14F-4D97-AF65-F5344CB8AC3E}">
        <p14:creationId xmlns:p14="http://schemas.microsoft.com/office/powerpoint/2010/main" val="332779560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BA6C5-46E9-2542-86E7-BBA1E556CB5F}"/>
              </a:ext>
            </a:extLst>
          </p:cNvPr>
          <p:cNvSpPr>
            <a:spLocks noGrp="1"/>
          </p:cNvSpPr>
          <p:nvPr>
            <p:ph type="title"/>
          </p:nvPr>
        </p:nvSpPr>
        <p:spPr>
          <a:xfrm>
            <a:off x="1524000" y="-228599"/>
            <a:ext cx="6705600" cy="1751678"/>
          </a:xfrm>
        </p:spPr>
        <p:txBody>
          <a:bodyPr>
            <a:normAutofit/>
          </a:bodyPr>
          <a:lstStyle/>
          <a:p>
            <a:r>
              <a:rPr lang="en-US" sz="2800" dirty="0">
                <a:solidFill>
                  <a:srgbClr val="FFFFFF"/>
                </a:solidFill>
                <a:latin typeface="+mj-lt"/>
                <a:ea typeface="+mj-ea"/>
                <a:cs typeface="+mj-cs"/>
              </a:rPr>
              <a:t>The Role of Fiscal Institutions</a:t>
            </a:r>
            <a:br>
              <a:rPr lang="en-US" sz="2800" dirty="0">
                <a:solidFill>
                  <a:srgbClr val="FFFFFF"/>
                </a:solidFill>
                <a:latin typeface="+mj-lt"/>
                <a:ea typeface="+mj-ea"/>
                <a:cs typeface="+mj-cs"/>
              </a:rPr>
            </a:br>
            <a:r>
              <a:rPr lang="en-US" sz="2800" dirty="0">
                <a:solidFill>
                  <a:srgbClr val="FFFFFF"/>
                </a:solidFill>
                <a:latin typeface="+mj-lt"/>
                <a:ea typeface="+mj-ea"/>
                <a:cs typeface="+mj-cs"/>
              </a:rPr>
              <a:t>Cross-country evidence</a:t>
            </a:r>
          </a:p>
        </p:txBody>
      </p:sp>
      <p:sp>
        <p:nvSpPr>
          <p:cNvPr id="9" name="TextBox 8">
            <a:extLst>
              <a:ext uri="{FF2B5EF4-FFF2-40B4-BE49-F238E27FC236}">
                <a16:creationId xmlns:a16="http://schemas.microsoft.com/office/drawing/2014/main" id="{7E54C763-BC1E-4CE7-9CF8-4473A006E521}"/>
              </a:ext>
            </a:extLst>
          </p:cNvPr>
          <p:cNvSpPr txBox="1"/>
          <p:nvPr/>
        </p:nvSpPr>
        <p:spPr>
          <a:xfrm>
            <a:off x="914401" y="1398913"/>
            <a:ext cx="4419600"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Corruption and Institutions</a:t>
            </a:r>
          </a:p>
        </p:txBody>
      </p:sp>
      <p:sp>
        <p:nvSpPr>
          <p:cNvPr id="10" name="TextBox 9">
            <a:extLst>
              <a:ext uri="{FF2B5EF4-FFF2-40B4-BE49-F238E27FC236}">
                <a16:creationId xmlns:a16="http://schemas.microsoft.com/office/drawing/2014/main" id="{83ADC277-CF6E-428B-9EB2-012384B354C8}"/>
              </a:ext>
            </a:extLst>
          </p:cNvPr>
          <p:cNvSpPr txBox="1"/>
          <p:nvPr/>
        </p:nvSpPr>
        <p:spPr>
          <a:xfrm>
            <a:off x="70089" y="5459087"/>
            <a:ext cx="4900694" cy="369332"/>
          </a:xfrm>
          <a:prstGeom prst="rect">
            <a:avLst/>
          </a:prstGeom>
          <a:noFill/>
        </p:spPr>
        <p:txBody>
          <a:bodyPr wrap="square" rtlCol="0">
            <a:spAutoFit/>
          </a:bodyPr>
          <a:lstStyle/>
          <a:p>
            <a:r>
              <a:rPr lang="en-US" sz="600" dirty="0">
                <a:latin typeface="Arial" panose="020B0604020202020204" pitchFamily="34" charset="0"/>
                <a:cs typeface="Arial" panose="020B0604020202020204" pitchFamily="34" charset="0"/>
              </a:rPr>
              <a:t>Note: Coefficients are only shown if significant at the 5% level. Series are standardized.</a:t>
            </a:r>
          </a:p>
          <a:p>
            <a:r>
              <a:rPr lang="en-US" sz="600" dirty="0">
                <a:latin typeface="Arial" panose="020B0604020202020204" pitchFamily="34" charset="0"/>
                <a:cs typeface="Arial" panose="020B0604020202020204" pitchFamily="34" charset="0"/>
              </a:rPr>
              <a:t>CG - Central Government. PFM - Public financial management. Revenue institutions is an average of limits to discretionary power (RA-FIT), use of third party information (RA-FIT), and the inverted time for tax audit completion (Doing Business). </a:t>
            </a:r>
          </a:p>
        </p:txBody>
      </p:sp>
      <p:pic>
        <p:nvPicPr>
          <p:cNvPr id="12" name="Picture 11">
            <a:extLst>
              <a:ext uri="{FF2B5EF4-FFF2-40B4-BE49-F238E27FC236}">
                <a16:creationId xmlns:a16="http://schemas.microsoft.com/office/drawing/2014/main" id="{D3620C53-4854-4336-8F41-2703CB89C167}"/>
              </a:ext>
            </a:extLst>
          </p:cNvPr>
          <p:cNvPicPr>
            <a:picLocks noChangeAspect="1"/>
          </p:cNvPicPr>
          <p:nvPr/>
        </p:nvPicPr>
        <p:blipFill>
          <a:blip r:embed="rId3"/>
          <a:stretch>
            <a:fillRect/>
          </a:stretch>
        </p:blipFill>
        <p:spPr>
          <a:xfrm>
            <a:off x="6273511" y="3090818"/>
            <a:ext cx="2712077" cy="676365"/>
          </a:xfrm>
          <a:prstGeom prst="rect">
            <a:avLst/>
          </a:prstGeom>
        </p:spPr>
      </p:pic>
      <p:grpSp>
        <p:nvGrpSpPr>
          <p:cNvPr id="7" name="Group 6">
            <a:extLst>
              <a:ext uri="{FF2B5EF4-FFF2-40B4-BE49-F238E27FC236}">
                <a16:creationId xmlns:a16="http://schemas.microsoft.com/office/drawing/2014/main" id="{1223B2EA-C410-4A15-A4B7-F7BBCB7BA5FB}"/>
              </a:ext>
            </a:extLst>
          </p:cNvPr>
          <p:cNvGrpSpPr>
            <a:grpSpLocks/>
          </p:cNvGrpSpPr>
          <p:nvPr/>
        </p:nvGrpSpPr>
        <p:grpSpPr bwMode="auto">
          <a:xfrm>
            <a:off x="624754" y="2122620"/>
            <a:ext cx="5266892" cy="3336467"/>
            <a:chOff x="0" y="0"/>
            <a:chExt cx="5962650" cy="3562350"/>
          </a:xfrm>
        </p:grpSpPr>
        <p:graphicFrame>
          <p:nvGraphicFramePr>
            <p:cNvPr id="8" name="Chart 7">
              <a:extLst>
                <a:ext uri="{FF2B5EF4-FFF2-40B4-BE49-F238E27FC236}">
                  <a16:creationId xmlns:a16="http://schemas.microsoft.com/office/drawing/2014/main" id="{43B2A156-8618-460E-8253-59BF3B7D1667}"/>
                </a:ext>
              </a:extLst>
            </p:cNvPr>
            <p:cNvGraphicFramePr>
              <a:graphicFrameLocks/>
            </p:cNvGraphicFramePr>
            <p:nvPr>
              <p:extLst/>
            </p:nvPr>
          </p:nvGraphicFramePr>
          <p:xfrm>
            <a:off x="0" y="0"/>
            <a:ext cx="5962650" cy="356235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7">
              <a:extLst>
                <a:ext uri="{FF2B5EF4-FFF2-40B4-BE49-F238E27FC236}">
                  <a16:creationId xmlns:a16="http://schemas.microsoft.com/office/drawing/2014/main" id="{280A0DEC-C396-4163-9CD9-42F5E70D096C}"/>
                </a:ext>
              </a:extLst>
            </p:cNvPr>
            <p:cNvSpPr txBox="1"/>
            <p:nvPr/>
          </p:nvSpPr>
          <p:spPr bwMode="auto">
            <a:xfrm>
              <a:off x="4762500" y="133350"/>
              <a:ext cx="838200" cy="1714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750">
                  <a:solidFill>
                    <a:schemeClr val="bg1"/>
                  </a:solidFill>
                  <a:latin typeface="HelveticaNeueLT Std Cn" panose="020B0506030502030204" pitchFamily="34" charset="0"/>
                  <a:cs typeface="Arial" panose="020B0604020202020204" pitchFamily="34" charset="0"/>
                </a:rPr>
                <a:t>More robust</a:t>
              </a:r>
            </a:p>
          </p:txBody>
        </p:sp>
      </p:grpSp>
    </p:spTree>
    <p:extLst>
      <p:ext uri="{BB962C8B-B14F-4D97-AF65-F5344CB8AC3E}">
        <p14:creationId xmlns:p14="http://schemas.microsoft.com/office/powerpoint/2010/main" val="351438945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BA6C5-46E9-2542-86E7-BBA1E556CB5F}"/>
              </a:ext>
            </a:extLst>
          </p:cNvPr>
          <p:cNvSpPr>
            <a:spLocks noGrp="1"/>
          </p:cNvSpPr>
          <p:nvPr>
            <p:ph type="title"/>
          </p:nvPr>
        </p:nvSpPr>
        <p:spPr>
          <a:xfrm>
            <a:off x="1460897" y="-304800"/>
            <a:ext cx="6768703" cy="1905000"/>
          </a:xfrm>
        </p:spPr>
        <p:txBody>
          <a:bodyPr>
            <a:normAutofit/>
          </a:bodyPr>
          <a:lstStyle/>
          <a:p>
            <a:r>
              <a:rPr lang="en-US" sz="2800" dirty="0">
                <a:solidFill>
                  <a:srgbClr val="FFFFFF"/>
                </a:solidFill>
                <a:latin typeface="+mj-lt"/>
                <a:ea typeface="+mj-ea"/>
                <a:cs typeface="+mj-cs"/>
              </a:rPr>
              <a:t>The Role of Fiscal Institutions </a:t>
            </a:r>
            <a:br>
              <a:rPr lang="en-US" sz="2800" dirty="0">
                <a:solidFill>
                  <a:srgbClr val="FFFFFF"/>
                </a:solidFill>
                <a:latin typeface="+mj-lt"/>
                <a:ea typeface="+mj-ea"/>
                <a:cs typeface="+mj-cs"/>
              </a:rPr>
            </a:br>
            <a:r>
              <a:rPr lang="en-US" sz="2800" dirty="0">
                <a:solidFill>
                  <a:srgbClr val="FFFFFF"/>
                </a:solidFill>
                <a:latin typeface="+mj-lt"/>
                <a:ea typeface="+mj-ea"/>
                <a:cs typeface="+mj-cs"/>
              </a:rPr>
              <a:t>Interactions</a:t>
            </a:r>
          </a:p>
        </p:txBody>
      </p:sp>
      <p:sp>
        <p:nvSpPr>
          <p:cNvPr id="4" name="Text Placeholder 3">
            <a:extLst>
              <a:ext uri="{FF2B5EF4-FFF2-40B4-BE49-F238E27FC236}">
                <a16:creationId xmlns:a16="http://schemas.microsoft.com/office/drawing/2014/main" id="{E3366348-800C-A949-810D-5E1167468009}"/>
              </a:ext>
            </a:extLst>
          </p:cNvPr>
          <p:cNvSpPr>
            <a:spLocks noGrp="1"/>
          </p:cNvSpPr>
          <p:nvPr>
            <p:ph type="body" sz="quarter" idx="11"/>
          </p:nvPr>
        </p:nvSpPr>
        <p:spPr>
          <a:xfrm>
            <a:off x="4866261" y="1959654"/>
            <a:ext cx="3823229" cy="3052738"/>
          </a:xfrm>
        </p:spPr>
        <p:txBody>
          <a:bodyPr>
            <a:noAutofit/>
          </a:bodyPr>
          <a:lstStyle/>
          <a:p>
            <a:r>
              <a:rPr lang="en-US" sz="2000" i="1" dirty="0">
                <a:solidFill>
                  <a:schemeClr val="bg1">
                    <a:lumMod val="75000"/>
                  </a:schemeClr>
                </a:solidFill>
              </a:rPr>
              <a:t>Interactions:</a:t>
            </a:r>
          </a:p>
          <a:p>
            <a:pPr lvl="1"/>
            <a:r>
              <a:rPr lang="en-US" sz="2000" dirty="0"/>
              <a:t>Transparency and press freedom</a:t>
            </a:r>
          </a:p>
          <a:p>
            <a:pPr lvl="1"/>
            <a:r>
              <a:rPr lang="en-US" sz="2000" dirty="0"/>
              <a:t>Revenue institutions can compensate for tax complexity</a:t>
            </a:r>
          </a:p>
          <a:p>
            <a:pPr lvl="1"/>
            <a:r>
              <a:rPr lang="en-US" sz="2000" dirty="0"/>
              <a:t>Judicial institutions enhance fiscal institutions (PFM, red tape)</a:t>
            </a:r>
          </a:p>
          <a:p>
            <a:pPr lvl="1"/>
            <a:r>
              <a:rPr lang="en-US" sz="2000" dirty="0"/>
              <a:t>Importance of fiscal institutions depends on past levels of corruption</a:t>
            </a:r>
          </a:p>
        </p:txBody>
      </p:sp>
      <p:sp>
        <p:nvSpPr>
          <p:cNvPr id="9" name="TextBox 8">
            <a:extLst>
              <a:ext uri="{FF2B5EF4-FFF2-40B4-BE49-F238E27FC236}">
                <a16:creationId xmlns:a16="http://schemas.microsoft.com/office/drawing/2014/main" id="{7E54C763-BC1E-4CE7-9CF8-4473A006E521}"/>
              </a:ext>
            </a:extLst>
          </p:cNvPr>
          <p:cNvSpPr txBox="1"/>
          <p:nvPr/>
        </p:nvSpPr>
        <p:spPr>
          <a:xfrm>
            <a:off x="304029" y="1447801"/>
            <a:ext cx="4306960" cy="830997"/>
          </a:xfrm>
          <a:prstGeom prst="rect">
            <a:avLst/>
          </a:prstGeom>
          <a:noFill/>
        </p:spPr>
        <p:txBody>
          <a:bodyPr wrap="square" rtlCol="0">
            <a:spAutoFit/>
          </a:bodyPr>
          <a:lstStyle/>
          <a:p>
            <a:pPr algn="ctr"/>
            <a:r>
              <a:rPr lang="en-US" sz="2400" dirty="0">
                <a:solidFill>
                  <a:schemeClr val="bg1"/>
                </a:solidFill>
                <a:latin typeface="Arial" panose="020B0604020202020204" pitchFamily="34" charset="0"/>
                <a:cs typeface="Arial" panose="020B0604020202020204" pitchFamily="34" charset="0"/>
              </a:rPr>
              <a:t>Relative importance of fiscal institutions</a:t>
            </a:r>
          </a:p>
        </p:txBody>
      </p:sp>
      <p:pic>
        <p:nvPicPr>
          <p:cNvPr id="3" name="Picture 2">
            <a:extLst>
              <a:ext uri="{FF2B5EF4-FFF2-40B4-BE49-F238E27FC236}">
                <a16:creationId xmlns:a16="http://schemas.microsoft.com/office/drawing/2014/main" id="{0A47DFB4-27E8-4FC1-B651-992103B0FCB6}"/>
              </a:ext>
            </a:extLst>
          </p:cNvPr>
          <p:cNvPicPr>
            <a:picLocks noChangeAspect="1"/>
          </p:cNvPicPr>
          <p:nvPr/>
        </p:nvPicPr>
        <p:blipFill>
          <a:blip r:embed="rId3"/>
          <a:stretch>
            <a:fillRect/>
          </a:stretch>
        </p:blipFill>
        <p:spPr>
          <a:xfrm>
            <a:off x="72037" y="2228906"/>
            <a:ext cx="4306960" cy="2860941"/>
          </a:xfrm>
          <a:prstGeom prst="rect">
            <a:avLst/>
          </a:prstGeom>
        </p:spPr>
      </p:pic>
      <p:sp>
        <p:nvSpPr>
          <p:cNvPr id="7" name="TextBox 6">
            <a:extLst>
              <a:ext uri="{FF2B5EF4-FFF2-40B4-BE49-F238E27FC236}">
                <a16:creationId xmlns:a16="http://schemas.microsoft.com/office/drawing/2014/main" id="{A554EFE9-99C8-4008-94FD-B4FD55F815C9}"/>
              </a:ext>
            </a:extLst>
          </p:cNvPr>
          <p:cNvSpPr txBox="1"/>
          <p:nvPr/>
        </p:nvSpPr>
        <p:spPr>
          <a:xfrm>
            <a:off x="284535" y="5279983"/>
            <a:ext cx="3927085" cy="507831"/>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Source: IMF staff estimates.</a:t>
            </a:r>
          </a:p>
          <a:p>
            <a:r>
              <a:rPr lang="en-US" sz="900" dirty="0">
                <a:solidFill>
                  <a:schemeClr val="bg1"/>
                </a:solidFill>
                <a:latin typeface="Arial" panose="020B0604020202020204" pitchFamily="34" charset="0"/>
                <a:cs typeface="Arial" panose="020B0604020202020204" pitchFamily="34" charset="0"/>
              </a:rPr>
              <a:t>Note: Based on regression trees. The results show the top most relevant institutions out of more than 50 variables.</a:t>
            </a:r>
          </a:p>
        </p:txBody>
      </p:sp>
    </p:spTree>
    <p:extLst>
      <p:ext uri="{BB962C8B-B14F-4D97-AF65-F5344CB8AC3E}">
        <p14:creationId xmlns:p14="http://schemas.microsoft.com/office/powerpoint/2010/main" val="1883767166"/>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676400" y="-152400"/>
            <a:ext cx="6768704" cy="1593107"/>
          </a:xfrm>
        </p:spPr>
        <p:txBody>
          <a:bodyPr>
            <a:normAutofit/>
          </a:bodyPr>
          <a:lstStyle/>
          <a:p>
            <a:r>
              <a:rPr lang="en-US" sz="2800" dirty="0">
                <a:solidFill>
                  <a:srgbClr val="FFFFFF"/>
                </a:solidFill>
                <a:latin typeface="+mj-lt"/>
                <a:ea typeface="+mj-ea"/>
                <a:cs typeface="+mj-cs"/>
              </a:rPr>
              <a:t>Fiscal Institutions: Promoting Integrity and Accountability </a:t>
            </a:r>
          </a:p>
        </p:txBody>
      </p:sp>
      <p:sp>
        <p:nvSpPr>
          <p:cNvPr id="7" name="Rectangle: Rounded Corners 6">
            <a:extLst>
              <a:ext uri="{FF2B5EF4-FFF2-40B4-BE49-F238E27FC236}">
                <a16:creationId xmlns:a16="http://schemas.microsoft.com/office/drawing/2014/main" id="{4601B1B2-8712-46AD-9A01-FAFCDC98F691}"/>
              </a:ext>
            </a:extLst>
          </p:cNvPr>
          <p:cNvSpPr/>
          <p:nvPr/>
        </p:nvSpPr>
        <p:spPr>
          <a:xfrm>
            <a:off x="665439" y="2021239"/>
            <a:ext cx="6261140" cy="6925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Appropriate Legal and Regulatory Framework </a:t>
            </a:r>
          </a:p>
          <a:p>
            <a:pPr marL="257175" indent="-257175">
              <a:buFont typeface="Wingdings" panose="05000000000000000000" pitchFamily="2" charset="2"/>
              <a:buChar char="§"/>
            </a:pPr>
            <a:r>
              <a:rPr lang="en-US" sz="1500" dirty="0">
                <a:solidFill>
                  <a:schemeClr val="bg1"/>
                </a:solidFill>
              </a:rPr>
              <a:t>e.g. reduce complexity of  tax laws; simplify regulations</a:t>
            </a:r>
          </a:p>
        </p:txBody>
      </p:sp>
      <p:sp>
        <p:nvSpPr>
          <p:cNvPr id="8" name="Rectangle: Rounded Corners 7">
            <a:extLst>
              <a:ext uri="{FF2B5EF4-FFF2-40B4-BE49-F238E27FC236}">
                <a16:creationId xmlns:a16="http://schemas.microsoft.com/office/drawing/2014/main" id="{1C0AAB9E-1AC2-4F71-A339-827647B8DBBE}"/>
              </a:ext>
            </a:extLst>
          </p:cNvPr>
          <p:cNvSpPr/>
          <p:nvPr/>
        </p:nvSpPr>
        <p:spPr>
          <a:xfrm>
            <a:off x="665439" y="4368490"/>
            <a:ext cx="6261139" cy="5793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Fiscal Transparency and External and Independent  Scrutiny </a:t>
            </a:r>
          </a:p>
          <a:p>
            <a:pPr algn="ctr"/>
            <a:endParaRPr lang="en-US" sz="1350" dirty="0">
              <a:solidFill>
                <a:schemeClr val="bg1"/>
              </a:solidFill>
            </a:endParaRPr>
          </a:p>
        </p:txBody>
      </p:sp>
      <p:sp>
        <p:nvSpPr>
          <p:cNvPr id="9" name="Rectangle: Rounded Corners 8">
            <a:extLst>
              <a:ext uri="{FF2B5EF4-FFF2-40B4-BE49-F238E27FC236}">
                <a16:creationId xmlns:a16="http://schemas.microsoft.com/office/drawing/2014/main" id="{553F4585-74A2-40FB-96F5-2A059517A6F9}"/>
              </a:ext>
            </a:extLst>
          </p:cNvPr>
          <p:cNvSpPr/>
          <p:nvPr/>
        </p:nvSpPr>
        <p:spPr>
          <a:xfrm>
            <a:off x="658351" y="3665671"/>
            <a:ext cx="6261138" cy="692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Integrity of Fiscal Processes and effective Internal Controls </a:t>
            </a:r>
          </a:p>
          <a:p>
            <a:pPr marL="257175" indent="-257175">
              <a:buFont typeface="Wingdings" panose="05000000000000000000" pitchFamily="2" charset="2"/>
              <a:buChar char="§"/>
            </a:pPr>
            <a:r>
              <a:rPr lang="en-US" sz="1500" dirty="0">
                <a:solidFill>
                  <a:schemeClr val="bg1"/>
                </a:solidFill>
              </a:rPr>
              <a:t>e.g. budget systems; procurement; tax administration </a:t>
            </a:r>
          </a:p>
        </p:txBody>
      </p:sp>
      <p:sp>
        <p:nvSpPr>
          <p:cNvPr id="10" name="Rectangle: Rounded Corners 9">
            <a:extLst>
              <a:ext uri="{FF2B5EF4-FFF2-40B4-BE49-F238E27FC236}">
                <a16:creationId xmlns:a16="http://schemas.microsoft.com/office/drawing/2014/main" id="{EF0EB248-0481-465B-B9B2-46E0A6791ACE}"/>
              </a:ext>
            </a:extLst>
          </p:cNvPr>
          <p:cNvSpPr/>
          <p:nvPr/>
        </p:nvSpPr>
        <p:spPr>
          <a:xfrm>
            <a:off x="665439" y="5009433"/>
            <a:ext cx="6261138" cy="692558"/>
          </a:xfrm>
          <a:prstGeom prst="roundRect">
            <a:avLst/>
          </a:prstGeom>
          <a:solidFill>
            <a:schemeClr val="accent3"/>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Continuous improvement of fiscal institutions; keep pace with technological advances (Digitalization) </a:t>
            </a:r>
          </a:p>
        </p:txBody>
      </p:sp>
      <p:sp>
        <p:nvSpPr>
          <p:cNvPr id="11" name="Rectangle: Rounded Corners 10">
            <a:extLst>
              <a:ext uri="{FF2B5EF4-FFF2-40B4-BE49-F238E27FC236}">
                <a16:creationId xmlns:a16="http://schemas.microsoft.com/office/drawing/2014/main" id="{119A93F6-2F19-4FDE-B852-22AE59F62389}"/>
              </a:ext>
            </a:extLst>
          </p:cNvPr>
          <p:cNvSpPr/>
          <p:nvPr/>
        </p:nvSpPr>
        <p:spPr>
          <a:xfrm>
            <a:off x="665439" y="2808715"/>
            <a:ext cx="6261138" cy="692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bg1"/>
                </a:solidFill>
              </a:rPr>
              <a:t>Professional, merit-based, and ethical civil service </a:t>
            </a:r>
          </a:p>
          <a:p>
            <a:pPr marL="257175" indent="-257175">
              <a:buFont typeface="Wingdings" panose="05000000000000000000" pitchFamily="2" charset="2"/>
              <a:buChar char="§"/>
            </a:pPr>
            <a:r>
              <a:rPr lang="en-US" sz="1500" dirty="0">
                <a:solidFill>
                  <a:schemeClr val="bg1"/>
                </a:solidFill>
              </a:rPr>
              <a:t>e.g. set right tone at the top; manage conflict of interests  </a:t>
            </a:r>
          </a:p>
        </p:txBody>
      </p:sp>
    </p:spTree>
    <p:extLst>
      <p:ext uri="{BB962C8B-B14F-4D97-AF65-F5344CB8AC3E}">
        <p14:creationId xmlns:p14="http://schemas.microsoft.com/office/powerpoint/2010/main" val="101312735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828800" y="304801"/>
            <a:ext cx="7162800" cy="685800"/>
          </a:xfrm>
        </p:spPr>
        <p:txBody>
          <a:bodyPr>
            <a:normAutofit/>
          </a:bodyPr>
          <a:lstStyle/>
          <a:p>
            <a:r>
              <a:rPr lang="en-US" sz="3200" dirty="0">
                <a:solidFill>
                  <a:srgbClr val="FFFFFF"/>
                </a:solidFill>
                <a:latin typeface="+mj-lt"/>
                <a:ea typeface="+mj-ea"/>
                <a:cs typeface="+mj-cs"/>
              </a:rPr>
              <a:t>A Global Challenge</a:t>
            </a:r>
          </a:p>
        </p:txBody>
      </p:sp>
      <p:sp>
        <p:nvSpPr>
          <p:cNvPr id="7" name="TextBox 7">
            <a:extLst>
              <a:ext uri="{FF2B5EF4-FFF2-40B4-BE49-F238E27FC236}">
                <a16:creationId xmlns:a16="http://schemas.microsoft.com/office/drawing/2014/main" id="{83D2B50D-E426-47D9-BE97-0522434A934D}"/>
              </a:ext>
            </a:extLst>
          </p:cNvPr>
          <p:cNvSpPr txBox="1"/>
          <p:nvPr/>
        </p:nvSpPr>
        <p:spPr>
          <a:xfrm>
            <a:off x="5257800" y="1557493"/>
            <a:ext cx="3352800" cy="2576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a:solidFill>
                  <a:schemeClr val="bg1"/>
                </a:solidFill>
                <a:latin typeface="Arial" panose="020B0604020202020204" pitchFamily="34" charset="0"/>
                <a:cs typeface="Arial" panose="020B0604020202020204" pitchFamily="34" charset="0"/>
              </a:rPr>
              <a:t>Purpose of Foreign Bribes</a:t>
            </a:r>
          </a:p>
        </p:txBody>
      </p:sp>
      <p:sp>
        <p:nvSpPr>
          <p:cNvPr id="8" name="TextBox 7">
            <a:extLst>
              <a:ext uri="{FF2B5EF4-FFF2-40B4-BE49-F238E27FC236}">
                <a16:creationId xmlns:a16="http://schemas.microsoft.com/office/drawing/2014/main" id="{D07EF3FC-07BA-4EAA-A618-7D61863115FC}"/>
              </a:ext>
            </a:extLst>
          </p:cNvPr>
          <p:cNvSpPr txBox="1"/>
          <p:nvPr/>
        </p:nvSpPr>
        <p:spPr>
          <a:xfrm>
            <a:off x="5257800" y="5791200"/>
            <a:ext cx="1176925" cy="207749"/>
          </a:xfrm>
          <a:prstGeom prst="rect">
            <a:avLst/>
          </a:prstGeom>
          <a:noFill/>
        </p:spPr>
        <p:txBody>
          <a:bodyPr wrap="none" rtlCol="0">
            <a:spAutoFit/>
          </a:bodyPr>
          <a:lstStyle/>
          <a:p>
            <a:r>
              <a:rPr lang="en-US" sz="750" dirty="0">
                <a:solidFill>
                  <a:schemeClr val="bg1"/>
                </a:solidFill>
                <a:latin typeface="Arial" panose="020B0604020202020204" pitchFamily="34" charset="0"/>
                <a:cs typeface="Arial" panose="020B0604020202020204" pitchFamily="34" charset="0"/>
              </a:rPr>
              <a:t>Source: OECD (2014). </a:t>
            </a:r>
          </a:p>
        </p:txBody>
      </p:sp>
      <p:sp>
        <p:nvSpPr>
          <p:cNvPr id="9" name="Content Placeholder 2">
            <a:extLst>
              <a:ext uri="{FF2B5EF4-FFF2-40B4-BE49-F238E27FC236}">
                <a16:creationId xmlns:a16="http://schemas.microsoft.com/office/drawing/2014/main" id="{A9D0F07D-4E65-4591-8372-2B88D29D0B1C}"/>
              </a:ext>
            </a:extLst>
          </p:cNvPr>
          <p:cNvSpPr>
            <a:spLocks noGrp="1"/>
          </p:cNvSpPr>
          <p:nvPr>
            <p:ph type="body" sz="quarter" idx="10"/>
          </p:nvPr>
        </p:nvSpPr>
        <p:spPr>
          <a:xfrm>
            <a:off x="929878" y="1959769"/>
            <a:ext cx="3466142" cy="3645694"/>
          </a:xfrm>
        </p:spPr>
        <p:txBody>
          <a:bodyPr rtlCol="0">
            <a:noAutofit/>
          </a:bodyPr>
          <a:lstStyle/>
          <a:p>
            <a:pPr>
              <a:defRPr/>
            </a:pPr>
            <a:r>
              <a:rPr lang="en-US" sz="1800" dirty="0">
                <a:solidFill>
                  <a:srgbClr val="002060"/>
                </a:solidFill>
              </a:rPr>
              <a:t>Corruption as a global challenge (“Supply side”)</a:t>
            </a:r>
          </a:p>
          <a:p>
            <a:pPr lvl="1">
              <a:defRPr/>
            </a:pPr>
            <a:r>
              <a:rPr lang="en-US" sz="1800" dirty="0"/>
              <a:t>Multinational companies </a:t>
            </a:r>
          </a:p>
          <a:p>
            <a:pPr lvl="1">
              <a:defRPr/>
            </a:pPr>
            <a:r>
              <a:rPr lang="en-US" sz="1800" dirty="0"/>
              <a:t>Opaque offshore financial centers</a:t>
            </a:r>
          </a:p>
          <a:p>
            <a:pPr>
              <a:defRPr/>
            </a:pPr>
            <a:r>
              <a:rPr lang="en-US" sz="1800" dirty="0">
                <a:solidFill>
                  <a:srgbClr val="002060"/>
                </a:solidFill>
              </a:rPr>
              <a:t>Coordinated action can help</a:t>
            </a:r>
          </a:p>
          <a:p>
            <a:pPr lvl="1">
              <a:defRPr/>
            </a:pPr>
            <a:r>
              <a:rPr lang="en-US" sz="1800" dirty="0"/>
              <a:t>Prosecuting firms that bribe foreign officials</a:t>
            </a:r>
          </a:p>
          <a:p>
            <a:pPr lvl="1">
              <a:defRPr/>
            </a:pPr>
            <a:r>
              <a:rPr lang="en-US" sz="1800" dirty="0"/>
              <a:t>Anti-Money Laundering</a:t>
            </a:r>
          </a:p>
          <a:p>
            <a:pPr lvl="1">
              <a:defRPr/>
            </a:pPr>
            <a:r>
              <a:rPr lang="en-US" sz="1800" dirty="0"/>
              <a:t>Exchange of information</a:t>
            </a:r>
          </a:p>
          <a:p>
            <a:pPr>
              <a:defRPr/>
            </a:pPr>
            <a:r>
              <a:rPr lang="en-US" sz="1800" dirty="0">
                <a:solidFill>
                  <a:srgbClr val="002060"/>
                </a:solidFill>
              </a:rPr>
              <a:t>Dissemination of best practices, codes by IFIs</a:t>
            </a:r>
          </a:p>
        </p:txBody>
      </p:sp>
      <p:graphicFrame>
        <p:nvGraphicFramePr>
          <p:cNvPr id="10" name="Chart 9">
            <a:extLst>
              <a:ext uri="{FF2B5EF4-FFF2-40B4-BE49-F238E27FC236}">
                <a16:creationId xmlns:a16="http://schemas.microsoft.com/office/drawing/2014/main" id="{5CF39705-FBE7-4961-98B7-DC4170ADB5AD}"/>
              </a:ext>
            </a:extLst>
          </p:cNvPr>
          <p:cNvGraphicFramePr>
            <a:graphicFrameLocks/>
          </p:cNvGraphicFramePr>
          <p:nvPr>
            <p:extLst>
              <p:ext uri="{D42A27DB-BD31-4B8C-83A1-F6EECF244321}">
                <p14:modId xmlns:p14="http://schemas.microsoft.com/office/powerpoint/2010/main" val="2501097967"/>
              </p:ext>
            </p:extLst>
          </p:nvPr>
        </p:nvGraphicFramePr>
        <p:xfrm>
          <a:off x="4763676" y="2053171"/>
          <a:ext cx="4075524" cy="32473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77076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537096" y="381000"/>
            <a:ext cx="6692504" cy="575415"/>
          </a:xfrm>
        </p:spPr>
        <p:txBody>
          <a:bodyPr>
            <a:normAutofit/>
          </a:bodyPr>
          <a:lstStyle/>
          <a:p>
            <a:r>
              <a:rPr lang="en-US" sz="3200" dirty="0">
                <a:solidFill>
                  <a:srgbClr val="FFFFFF"/>
                </a:solidFill>
                <a:latin typeface="+mj-lt"/>
                <a:ea typeface="+mj-ea"/>
                <a:cs typeface="+mj-cs"/>
              </a:rPr>
              <a:t>Concluding remarks</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533400" y="1600200"/>
            <a:ext cx="7924799" cy="3429000"/>
          </a:xfrm>
        </p:spPr>
        <p:txBody>
          <a:bodyPr>
            <a:noAutofit/>
          </a:bodyPr>
          <a:lstStyle/>
          <a:p>
            <a:pPr marL="342900" lvl="1" indent="-342900">
              <a:spcBef>
                <a:spcPts val="1800"/>
              </a:spcBef>
              <a:buClr>
                <a:schemeClr val="bg2"/>
              </a:buClr>
              <a:buBlip>
                <a:blip r:embed="rId3"/>
              </a:buBlip>
              <a:defRPr/>
            </a:pPr>
            <a:r>
              <a:rPr lang="en-US" altLang="en-US" sz="2400" dirty="0">
                <a:solidFill>
                  <a:srgbClr val="002060"/>
                </a:solidFill>
                <a:ea typeface="+mn-ea"/>
                <a:cs typeface="+mn-cs"/>
              </a:rPr>
              <a:t>Curbing corruption can bring large benefits</a:t>
            </a:r>
          </a:p>
          <a:p>
            <a:pPr marL="342900" lvl="1" indent="-342900">
              <a:spcBef>
                <a:spcPts val="1800"/>
              </a:spcBef>
              <a:buClr>
                <a:schemeClr val="bg2"/>
              </a:buClr>
              <a:buBlip>
                <a:blip r:embed="rId3"/>
              </a:buBlip>
              <a:defRPr/>
            </a:pPr>
            <a:endParaRPr lang="en-US" altLang="en-US" sz="2400" dirty="0">
              <a:solidFill>
                <a:srgbClr val="002060"/>
              </a:solidFill>
              <a:ea typeface="+mn-ea"/>
              <a:cs typeface="+mn-cs"/>
            </a:endParaRPr>
          </a:p>
          <a:p>
            <a:pPr marL="342900" lvl="1" indent="-342900">
              <a:spcBef>
                <a:spcPts val="1800"/>
              </a:spcBef>
              <a:buClr>
                <a:schemeClr val="bg2"/>
              </a:buClr>
              <a:buBlip>
                <a:blip r:embed="rId3"/>
              </a:buBlip>
              <a:defRPr/>
            </a:pPr>
            <a:r>
              <a:rPr lang="en-US" altLang="en-US" sz="2400" dirty="0">
                <a:solidFill>
                  <a:srgbClr val="002060"/>
                </a:solidFill>
                <a:ea typeface="+mn-ea"/>
                <a:cs typeface="+mn-cs"/>
              </a:rPr>
              <a:t>Invest in Good Fiscal Institutions </a:t>
            </a:r>
          </a:p>
          <a:p>
            <a:pPr marL="1599009" lvl="3" indent="-342900">
              <a:spcBef>
                <a:spcPts val="1800"/>
              </a:spcBef>
              <a:buClr>
                <a:schemeClr val="bg2"/>
              </a:buClr>
              <a:buBlip>
                <a:blip r:embed="rId3"/>
              </a:buBlip>
              <a:defRPr/>
            </a:pPr>
            <a:r>
              <a:rPr lang="en-US" altLang="en-US" dirty="0">
                <a:solidFill>
                  <a:srgbClr val="002060"/>
                </a:solidFill>
                <a:ea typeface="+mn-ea"/>
                <a:cs typeface="+mn-cs"/>
              </a:rPr>
              <a:t>essential for Integrity and Accountability </a:t>
            </a:r>
          </a:p>
          <a:p>
            <a:pPr marL="342900" lvl="3" indent="-342900">
              <a:spcBef>
                <a:spcPts val="1800"/>
              </a:spcBef>
              <a:buClr>
                <a:schemeClr val="bg2"/>
              </a:buClr>
              <a:buBlip>
                <a:blip r:embed="rId3"/>
              </a:buBlip>
              <a:defRPr/>
            </a:pPr>
            <a:endParaRPr lang="en-US" altLang="en-US" dirty="0">
              <a:solidFill>
                <a:srgbClr val="002060"/>
              </a:solidFill>
              <a:ea typeface="+mn-ea"/>
              <a:cs typeface="+mn-cs"/>
            </a:endParaRPr>
          </a:p>
          <a:p>
            <a:pPr marL="342900" lvl="1" indent="-342900">
              <a:spcBef>
                <a:spcPts val="1800"/>
              </a:spcBef>
              <a:buClr>
                <a:schemeClr val="bg2"/>
              </a:buClr>
              <a:buBlip>
                <a:blip r:embed="rId3"/>
              </a:buBlip>
              <a:defRPr/>
            </a:pPr>
            <a:r>
              <a:rPr lang="en-US" altLang="en-US" sz="2400" dirty="0">
                <a:solidFill>
                  <a:srgbClr val="002060"/>
                </a:solidFill>
                <a:ea typeface="+mn-ea"/>
                <a:cs typeface="+mn-cs"/>
              </a:rPr>
              <a:t>Strengthen International Cooperation to fight corruption</a:t>
            </a:r>
          </a:p>
        </p:txBody>
      </p:sp>
    </p:spTree>
    <p:extLst>
      <p:ext uri="{BB962C8B-B14F-4D97-AF65-F5344CB8AC3E}">
        <p14:creationId xmlns:p14="http://schemas.microsoft.com/office/powerpoint/2010/main" val="3920186692"/>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C12A67-34D9-4D67-944C-4453B730D8FF}"/>
              </a:ext>
            </a:extLst>
          </p:cNvPr>
          <p:cNvSpPr>
            <a:spLocks noGrp="1"/>
          </p:cNvSpPr>
          <p:nvPr>
            <p:ph type="body" idx="1"/>
          </p:nvPr>
        </p:nvSpPr>
        <p:spPr>
          <a:xfrm>
            <a:off x="722313" y="2906713"/>
            <a:ext cx="7772400" cy="1500187"/>
          </a:xfrm>
        </p:spPr>
        <p:txBody>
          <a:bodyPr/>
          <a:lstStyle/>
          <a:p>
            <a:pPr algn="ctr"/>
            <a:r>
              <a:rPr lang="en-US" sz="7200" dirty="0"/>
              <a:t>Thank you </a:t>
            </a:r>
          </a:p>
        </p:txBody>
      </p:sp>
      <p:sp>
        <p:nvSpPr>
          <p:cNvPr id="4" name="Slide Number Placeholder 3">
            <a:extLst>
              <a:ext uri="{FF2B5EF4-FFF2-40B4-BE49-F238E27FC236}">
                <a16:creationId xmlns:a16="http://schemas.microsoft.com/office/drawing/2014/main" id="{17A0D938-754F-4E1E-A6FF-A1D6510E0B80}"/>
              </a:ext>
            </a:extLst>
          </p:cNvPr>
          <p:cNvSpPr>
            <a:spLocks noGrp="1"/>
          </p:cNvSpPr>
          <p:nvPr>
            <p:ph type="sldNum" sz="quarter" idx="12"/>
          </p:nvPr>
        </p:nvSpPr>
        <p:spPr/>
        <p:txBody>
          <a:bodyPr/>
          <a:lstStyle/>
          <a:p>
            <a:pPr>
              <a:defRPr/>
            </a:pPr>
            <a:fld id="{E3D58F36-EF7E-4C6F-B500-FACBA6294692}" type="slidenum">
              <a:rPr lang="en-US" smtClean="0"/>
              <a:pPr>
                <a:defRPr/>
              </a:pPr>
              <a:t>29</a:t>
            </a:fld>
            <a:endParaRPr lang="en-US" dirty="0"/>
          </a:p>
        </p:txBody>
      </p:sp>
    </p:spTree>
    <p:extLst>
      <p:ext uri="{BB962C8B-B14F-4D97-AF65-F5344CB8AC3E}">
        <p14:creationId xmlns:p14="http://schemas.microsoft.com/office/powerpoint/2010/main" val="263580900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82B8E9-98EE-471A-B158-4AC274A22BFC}"/>
              </a:ext>
            </a:extLst>
          </p:cNvPr>
          <p:cNvSpPr>
            <a:spLocks noGrp="1"/>
          </p:cNvSpPr>
          <p:nvPr>
            <p:ph type="title"/>
          </p:nvPr>
        </p:nvSpPr>
        <p:spPr>
          <a:xfrm>
            <a:off x="914400" y="274638"/>
            <a:ext cx="7772400" cy="639762"/>
          </a:xfrm>
        </p:spPr>
        <p:txBody>
          <a:bodyPr/>
          <a:lstStyle/>
          <a:p>
            <a:pPr algn="ctr"/>
            <a:r>
              <a:rPr lang="en-US" dirty="0"/>
              <a:t>Corruption in Zimbabwe</a:t>
            </a:r>
          </a:p>
        </p:txBody>
      </p:sp>
      <p:sp>
        <p:nvSpPr>
          <p:cNvPr id="7" name="Content Placeholder 6">
            <a:extLst>
              <a:ext uri="{FF2B5EF4-FFF2-40B4-BE49-F238E27FC236}">
                <a16:creationId xmlns:a16="http://schemas.microsoft.com/office/drawing/2014/main" id="{FF22D22A-31B3-4B9E-9788-5FEC7ECF602E}"/>
              </a:ext>
            </a:extLst>
          </p:cNvPr>
          <p:cNvSpPr>
            <a:spLocks noGrp="1"/>
          </p:cNvSpPr>
          <p:nvPr>
            <p:ph sz="half" idx="2"/>
          </p:nvPr>
        </p:nvSpPr>
        <p:spPr>
          <a:xfrm>
            <a:off x="425658" y="1219200"/>
            <a:ext cx="4146342" cy="3951288"/>
          </a:xfrm>
        </p:spPr>
        <p:txBody>
          <a:bodyPr/>
          <a:lstStyle/>
          <a:p>
            <a:pPr>
              <a:buFont typeface="Arial" panose="020B0604020202020204" pitchFamily="34" charset="0"/>
              <a:buChar char="•"/>
            </a:pPr>
            <a:r>
              <a:rPr lang="en-US" sz="2000" b="1" dirty="0"/>
              <a:t>Corruption in the public sector </a:t>
            </a:r>
            <a:r>
              <a:rPr lang="en-US" sz="2000" dirty="0"/>
              <a:t>(TI director declared that US$5m is lost every day to corruption)</a:t>
            </a:r>
          </a:p>
          <a:p>
            <a:pPr>
              <a:buFont typeface="Arial" panose="020B0604020202020204" pitchFamily="34" charset="0"/>
              <a:buChar char="•"/>
            </a:pPr>
            <a:r>
              <a:rPr lang="en-US" sz="2000" b="1" dirty="0"/>
              <a:t>Diamond</a:t>
            </a:r>
            <a:r>
              <a:rPr lang="en-US" sz="2000" dirty="0"/>
              <a:t> (In 2018, Robert Mugabe declared that US$15 billion in diamond-related revenue is unaccounted for)</a:t>
            </a:r>
          </a:p>
          <a:p>
            <a:pPr>
              <a:buFont typeface="Arial" panose="020B0604020202020204" pitchFamily="34" charset="0"/>
              <a:buChar char="•"/>
            </a:pPr>
            <a:r>
              <a:rPr lang="en-US" sz="2000" b="1" dirty="0"/>
              <a:t>Indigenization bills (≠nationalization): </a:t>
            </a:r>
            <a:r>
              <a:rPr lang="en-US" sz="2000" dirty="0"/>
              <a:t>gave government the right to seize a controlling 51% stake in foreign and white-owned businesses</a:t>
            </a:r>
          </a:p>
          <a:p>
            <a:pPr>
              <a:buFont typeface="Arial" panose="020B0604020202020204" pitchFamily="34" charset="0"/>
              <a:buChar char="•"/>
            </a:pPr>
            <a:r>
              <a:rPr lang="en-US" sz="2000" dirty="0"/>
              <a:t>A dozen anti-corruption laws introduced over the past 15 years, often with support from donors, with no tangible results.</a:t>
            </a:r>
          </a:p>
          <a:p>
            <a:endParaRPr lang="en-US" dirty="0"/>
          </a:p>
        </p:txBody>
      </p:sp>
      <p:sp>
        <p:nvSpPr>
          <p:cNvPr id="9" name="Content Placeholder 8">
            <a:extLst>
              <a:ext uri="{FF2B5EF4-FFF2-40B4-BE49-F238E27FC236}">
                <a16:creationId xmlns:a16="http://schemas.microsoft.com/office/drawing/2014/main" id="{8487B2F6-B125-405C-AE04-B8E6E67ABD09}"/>
              </a:ext>
            </a:extLst>
          </p:cNvPr>
          <p:cNvSpPr>
            <a:spLocks noGrp="1"/>
          </p:cNvSpPr>
          <p:nvPr>
            <p:ph sz="quarter" idx="4"/>
          </p:nvPr>
        </p:nvSpPr>
        <p:spPr>
          <a:xfrm>
            <a:off x="4645025" y="1219200"/>
            <a:ext cx="4270375" cy="4906963"/>
          </a:xfrm>
        </p:spPr>
        <p:txBody>
          <a:bodyPr/>
          <a:lstStyle/>
          <a:p>
            <a:pPr>
              <a:buFont typeface="Arial" panose="020B0604020202020204" pitchFamily="34" charset="0"/>
              <a:buChar char="•"/>
            </a:pPr>
            <a:r>
              <a:rPr lang="en-US" sz="2000" dirty="0"/>
              <a:t>In 2000, a promotional lottery organized by the Zimbabwe Banking Corporation, announced that Robert Mugabe won the Z$100,000 first prize jackpot.</a:t>
            </a:r>
          </a:p>
          <a:p>
            <a:pPr marL="0" indent="0">
              <a:buNone/>
            </a:pPr>
            <a:endParaRPr lang="en-US" dirty="0"/>
          </a:p>
        </p:txBody>
      </p:sp>
      <p:sp>
        <p:nvSpPr>
          <p:cNvPr id="4" name="Slide Number Placeholder 3">
            <a:extLst>
              <a:ext uri="{FF2B5EF4-FFF2-40B4-BE49-F238E27FC236}">
                <a16:creationId xmlns:a16="http://schemas.microsoft.com/office/drawing/2014/main" id="{3F01167C-9746-4895-8678-518217C251DD}"/>
              </a:ext>
            </a:extLst>
          </p:cNvPr>
          <p:cNvSpPr>
            <a:spLocks noGrp="1"/>
          </p:cNvSpPr>
          <p:nvPr>
            <p:ph type="sldNum" sz="quarter" idx="12"/>
          </p:nvPr>
        </p:nvSpPr>
        <p:spPr/>
        <p:txBody>
          <a:bodyPr/>
          <a:lstStyle/>
          <a:p>
            <a:pPr>
              <a:defRPr/>
            </a:pPr>
            <a:fld id="{07502BE3-4F2E-48DE-8CE0-673CC43E331D}" type="slidenum">
              <a:rPr lang="en-US" smtClean="0"/>
              <a:pPr>
                <a:defRPr/>
              </a:pPr>
              <a:t>3</a:t>
            </a:fld>
            <a:endParaRPr lang="en-US" dirty="0"/>
          </a:p>
        </p:txBody>
      </p:sp>
      <p:pic>
        <p:nvPicPr>
          <p:cNvPr id="10" name="Picture 9">
            <a:extLst>
              <a:ext uri="{FF2B5EF4-FFF2-40B4-BE49-F238E27FC236}">
                <a16:creationId xmlns:a16="http://schemas.microsoft.com/office/drawing/2014/main" id="{CDCB6C3A-BAD4-4DE2-B9FC-FCEA6353374F}"/>
              </a:ext>
            </a:extLst>
          </p:cNvPr>
          <p:cNvPicPr>
            <a:picLocks noChangeAspect="1"/>
          </p:cNvPicPr>
          <p:nvPr/>
        </p:nvPicPr>
        <p:blipFill>
          <a:blip r:embed="rId2"/>
          <a:stretch>
            <a:fillRect/>
          </a:stretch>
        </p:blipFill>
        <p:spPr>
          <a:xfrm>
            <a:off x="4953000" y="2819400"/>
            <a:ext cx="3881250" cy="3925267"/>
          </a:xfrm>
          <a:prstGeom prst="rect">
            <a:avLst/>
          </a:prstGeom>
        </p:spPr>
      </p:pic>
    </p:spTree>
    <p:extLst>
      <p:ext uri="{BB962C8B-B14F-4D97-AF65-F5344CB8AC3E}">
        <p14:creationId xmlns:p14="http://schemas.microsoft.com/office/powerpoint/2010/main" val="188361599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C2798-58F7-419F-8354-E399CB3A219B}"/>
              </a:ext>
            </a:extLst>
          </p:cNvPr>
          <p:cNvSpPr>
            <a:spLocks noGrp="1"/>
          </p:cNvSpPr>
          <p:nvPr>
            <p:ph type="title"/>
          </p:nvPr>
        </p:nvSpPr>
        <p:spPr>
          <a:xfrm>
            <a:off x="1143000" y="152400"/>
            <a:ext cx="7924800" cy="990600"/>
          </a:xfrm>
        </p:spPr>
        <p:txBody>
          <a:bodyPr/>
          <a:lstStyle/>
          <a:p>
            <a:br>
              <a:rPr lang="en-US" sz="2600" dirty="0"/>
            </a:br>
            <a:r>
              <a:rPr lang="en-US" sz="2600" dirty="0"/>
              <a:t>Diagnostics of the problem exist: 2018 Auditor General’s Report – Some findings</a:t>
            </a:r>
            <a:br>
              <a:rPr lang="en-US" sz="2600" dirty="0"/>
            </a:br>
            <a:endParaRPr lang="en-US" sz="2600" dirty="0"/>
          </a:p>
        </p:txBody>
      </p:sp>
      <p:sp>
        <p:nvSpPr>
          <p:cNvPr id="3" name="Content Placeholder 2">
            <a:extLst>
              <a:ext uri="{FF2B5EF4-FFF2-40B4-BE49-F238E27FC236}">
                <a16:creationId xmlns:a16="http://schemas.microsoft.com/office/drawing/2014/main" id="{47D3DECB-F736-4F01-9E67-BD20A3D8AD31}"/>
              </a:ext>
            </a:extLst>
          </p:cNvPr>
          <p:cNvSpPr>
            <a:spLocks noGrp="1"/>
          </p:cNvSpPr>
          <p:nvPr>
            <p:ph idx="1"/>
          </p:nvPr>
        </p:nvSpPr>
        <p:spPr/>
        <p:txBody>
          <a:bodyPr/>
          <a:lstStyle/>
          <a:p>
            <a:r>
              <a:rPr lang="en-US" sz="2200" dirty="0"/>
              <a:t>As of May 31 2019, 76 SOEs and parastatals out of a total of 179 entities had not yet submitted their financial statements for audit by Government</a:t>
            </a:r>
          </a:p>
          <a:p>
            <a:r>
              <a:rPr lang="en-US" sz="2200" dirty="0"/>
              <a:t>Zimbabwe Electrification Transmission and Distribution Company (ZETDC) —has not yet taken delivery of transformers nine years after making a US$4,9 million payment </a:t>
            </a:r>
          </a:p>
          <a:p>
            <a:r>
              <a:rPr lang="en-US" sz="2200" dirty="0"/>
              <a:t>GMB made an advance payment of $1 million in 2016 for goods and services that were never delivered</a:t>
            </a:r>
          </a:p>
          <a:p>
            <a:r>
              <a:rPr lang="en-US" sz="2200" dirty="0"/>
              <a:t>Air Zimbabwe  could not account for expenditures of about $14 million. Could not provide supporting documentation for operating expenses amounting to $13 million and $654 587 petty cash expenditure. The airline had an unexplained suspense balance of $27 million and could not account for all aircraft</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E030D50A-07BE-4351-B39B-3D0D617628EF}"/>
              </a:ext>
            </a:extLst>
          </p:cNvPr>
          <p:cNvSpPr>
            <a:spLocks noGrp="1"/>
          </p:cNvSpPr>
          <p:nvPr>
            <p:ph type="sldNum" sz="quarter" idx="12"/>
          </p:nvPr>
        </p:nvSpPr>
        <p:spPr/>
        <p:txBody>
          <a:bodyPr/>
          <a:lstStyle/>
          <a:p>
            <a:pPr>
              <a:defRPr/>
            </a:pPr>
            <a:fld id="{07502BE3-4F2E-48DE-8CE0-673CC43E331D}" type="slidenum">
              <a:rPr lang="en-US" smtClean="0"/>
              <a:pPr>
                <a:defRPr/>
              </a:pPr>
              <a:t>4</a:t>
            </a:fld>
            <a:endParaRPr lang="en-US" dirty="0"/>
          </a:p>
        </p:txBody>
      </p:sp>
    </p:spTree>
    <p:extLst>
      <p:ext uri="{BB962C8B-B14F-4D97-AF65-F5344CB8AC3E}">
        <p14:creationId xmlns:p14="http://schemas.microsoft.com/office/powerpoint/2010/main" val="26583033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42DFF-2E7D-48C0-822D-562F068A85AA}"/>
              </a:ext>
            </a:extLst>
          </p:cNvPr>
          <p:cNvSpPr>
            <a:spLocks noGrp="1"/>
          </p:cNvSpPr>
          <p:nvPr>
            <p:ph type="title"/>
          </p:nvPr>
        </p:nvSpPr>
        <p:spPr/>
        <p:txBody>
          <a:bodyPr/>
          <a:lstStyle/>
          <a:p>
            <a:r>
              <a:rPr lang="en-US" sz="2800" dirty="0"/>
              <a:t>Corruption Perceptions Index - TI</a:t>
            </a:r>
          </a:p>
        </p:txBody>
      </p:sp>
      <p:sp>
        <p:nvSpPr>
          <p:cNvPr id="4" name="Slide Number Placeholder 3">
            <a:extLst>
              <a:ext uri="{FF2B5EF4-FFF2-40B4-BE49-F238E27FC236}">
                <a16:creationId xmlns:a16="http://schemas.microsoft.com/office/drawing/2014/main" id="{13E82D74-6642-47BC-A66C-57A28024DB3F}"/>
              </a:ext>
            </a:extLst>
          </p:cNvPr>
          <p:cNvSpPr>
            <a:spLocks noGrp="1"/>
          </p:cNvSpPr>
          <p:nvPr>
            <p:ph type="sldNum" sz="quarter" idx="12"/>
          </p:nvPr>
        </p:nvSpPr>
        <p:spPr/>
        <p:txBody>
          <a:bodyPr/>
          <a:lstStyle/>
          <a:p>
            <a:pPr>
              <a:defRPr/>
            </a:pPr>
            <a:fld id="{07502BE3-4F2E-48DE-8CE0-673CC43E331D}" type="slidenum">
              <a:rPr lang="en-US" smtClean="0"/>
              <a:pPr>
                <a:defRPr/>
              </a:pPr>
              <a:t>5</a:t>
            </a:fld>
            <a:endParaRPr lang="en-US" dirty="0"/>
          </a:p>
        </p:txBody>
      </p:sp>
      <p:graphicFrame>
        <p:nvGraphicFramePr>
          <p:cNvPr id="5" name="Content Placeholder 4">
            <a:extLst>
              <a:ext uri="{FF2B5EF4-FFF2-40B4-BE49-F238E27FC236}">
                <a16:creationId xmlns:a16="http://schemas.microsoft.com/office/drawing/2014/main" id="{2DE076F0-2002-4E65-A494-E3AD84820C31}"/>
              </a:ext>
            </a:extLst>
          </p:cNvPr>
          <p:cNvGraphicFramePr>
            <a:graphicFrameLocks noGrp="1"/>
          </p:cNvGraphicFramePr>
          <p:nvPr>
            <p:ph idx="1"/>
            <p:extLst>
              <p:ext uri="{D42A27DB-BD31-4B8C-83A1-F6EECF244321}">
                <p14:modId xmlns:p14="http://schemas.microsoft.com/office/powerpoint/2010/main" val="247566642"/>
              </p:ext>
            </p:extLst>
          </p:nvPr>
        </p:nvGraphicFramePr>
        <p:xfrm>
          <a:off x="685800" y="1288256"/>
          <a:ext cx="7772400" cy="4967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177105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7C233-0686-46FB-BAFB-933B83D156A4}"/>
              </a:ext>
            </a:extLst>
          </p:cNvPr>
          <p:cNvSpPr>
            <a:spLocks noGrp="1"/>
          </p:cNvSpPr>
          <p:nvPr>
            <p:ph type="title"/>
          </p:nvPr>
        </p:nvSpPr>
        <p:spPr>
          <a:xfrm>
            <a:off x="1371600" y="152400"/>
            <a:ext cx="7391400" cy="990600"/>
          </a:xfrm>
        </p:spPr>
        <p:txBody>
          <a:bodyPr>
            <a:noAutofit/>
          </a:bodyPr>
          <a:lstStyle/>
          <a:p>
            <a:r>
              <a:rPr lang="en-US" dirty="0"/>
              <a:t>How Zimbabwe is dealing with corruption</a:t>
            </a:r>
          </a:p>
        </p:txBody>
      </p:sp>
      <p:sp>
        <p:nvSpPr>
          <p:cNvPr id="3" name="Content Placeholder 2">
            <a:extLst>
              <a:ext uri="{FF2B5EF4-FFF2-40B4-BE49-F238E27FC236}">
                <a16:creationId xmlns:a16="http://schemas.microsoft.com/office/drawing/2014/main" id="{F0D8DF3E-8F48-4B0D-9069-AA455717075F}"/>
              </a:ext>
            </a:extLst>
          </p:cNvPr>
          <p:cNvSpPr>
            <a:spLocks noGrp="1"/>
          </p:cNvSpPr>
          <p:nvPr>
            <p:ph idx="1"/>
          </p:nvPr>
        </p:nvSpPr>
        <p:spPr>
          <a:xfrm>
            <a:off x="457200" y="1295400"/>
            <a:ext cx="8382000" cy="5562600"/>
          </a:xfrm>
        </p:spPr>
        <p:txBody>
          <a:bodyPr>
            <a:normAutofit fontScale="55000" lnSpcReduction="20000"/>
          </a:bodyPr>
          <a:lstStyle/>
          <a:p>
            <a:pPr fontAlgn="base"/>
            <a:r>
              <a:rPr lang="en-US" sz="4200" dirty="0"/>
              <a:t>New Public Entitles Corporate Governance Act</a:t>
            </a:r>
          </a:p>
          <a:p>
            <a:pPr fontAlgn="base"/>
            <a:r>
              <a:rPr lang="en-US" sz="4200" dirty="0"/>
              <a:t>The Act provides for the corporate governance of public entities and aims to  improve the management structures of parastatals and other public entities.</a:t>
            </a:r>
          </a:p>
          <a:p>
            <a:r>
              <a:rPr lang="en-US" sz="4200" dirty="0"/>
              <a:t> An Anti Corruption Unit in the Office of the President – so far prosecutions by the Anti Corruption Commission are politically motivated – victims have been opposition factions and rivalry factions in the ruling ZANU PF</a:t>
            </a:r>
          </a:p>
          <a:p>
            <a:r>
              <a:rPr lang="en-US" sz="4200" dirty="0"/>
              <a:t>The Revenue Authority has a hotline for tip offs and is assisted by huge accounting firms e.g. Deloitte and Touche.</a:t>
            </a:r>
          </a:p>
          <a:p>
            <a:r>
              <a:rPr lang="en-US" sz="4200" dirty="0"/>
              <a:t>TA from the IMF has assisted ZIMRA specifically the customs area.</a:t>
            </a:r>
          </a:p>
          <a:p>
            <a:r>
              <a:rPr lang="en-US" sz="4200" dirty="0"/>
              <a:t>In terms of PFM, what we see is a lack of following procedures but the precolonial British systems that Zimbabwe inherited has assisted in minimizing funds abuse in Ministries.</a:t>
            </a:r>
          </a:p>
          <a:p>
            <a:pPr marL="0" indent="0">
              <a:buNone/>
            </a:pPr>
            <a:endParaRPr lang="en-US" dirty="0"/>
          </a:p>
        </p:txBody>
      </p:sp>
    </p:spTree>
    <p:extLst>
      <p:ext uri="{BB962C8B-B14F-4D97-AF65-F5344CB8AC3E}">
        <p14:creationId xmlns:p14="http://schemas.microsoft.com/office/powerpoint/2010/main" val="117843855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447800" y="491385"/>
            <a:ext cx="6692504" cy="423015"/>
          </a:xfrm>
        </p:spPr>
        <p:txBody>
          <a:bodyPr>
            <a:noAutofit/>
          </a:bodyPr>
          <a:lstStyle/>
          <a:p>
            <a:r>
              <a:rPr lang="en-US" sz="3200" dirty="0">
                <a:solidFill>
                  <a:srgbClr val="FFFFFF"/>
                </a:solidFill>
                <a:latin typeface="+mj-lt"/>
                <a:ea typeface="+mj-ea"/>
                <a:cs typeface="+mj-cs"/>
              </a:rPr>
              <a:t>Governance in the SMP – a Structural Benchmark</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457200" y="1219200"/>
            <a:ext cx="8153400" cy="4413012"/>
          </a:xfrm>
        </p:spPr>
        <p:txBody>
          <a:bodyPr>
            <a:noAutofit/>
          </a:bodyPr>
          <a:lstStyle/>
          <a:p>
            <a:r>
              <a:rPr lang="en-US" sz="2400" dirty="0">
                <a:solidFill>
                  <a:schemeClr val="bg1"/>
                </a:solidFill>
              </a:rPr>
              <a:t>The IMF will field a diagnostic governance assessment mission in July 2019 and September/October 2019. </a:t>
            </a:r>
          </a:p>
          <a:p>
            <a:r>
              <a:rPr lang="en-US" sz="2400" dirty="0">
                <a:solidFill>
                  <a:schemeClr val="bg1"/>
                </a:solidFill>
              </a:rPr>
              <a:t>This assessment is designed to assist the government in developing and publishing Zimbabwe’s assessment and action plan to address governance vulnerabilities by end-December 2019 as agreed in the Staff Monitored Program (SMP), approved by IMF management in May 2019. </a:t>
            </a:r>
          </a:p>
          <a:p>
            <a:r>
              <a:rPr lang="en-US" sz="2400" dirty="0">
                <a:solidFill>
                  <a:schemeClr val="bg1"/>
                </a:solidFill>
              </a:rPr>
              <a:t>Focus will be mainly on the rule of law, anti-corruption institutions and polices, AML-CFT, fiscal governance issues, RBZ’s management of government bank accounts, and quasi-fiscal activities.</a:t>
            </a:r>
            <a:endParaRPr lang="en-US" altLang="en-US" sz="2400" dirty="0"/>
          </a:p>
        </p:txBody>
      </p:sp>
    </p:spTree>
    <p:extLst>
      <p:ext uri="{BB962C8B-B14F-4D97-AF65-F5344CB8AC3E}">
        <p14:creationId xmlns:p14="http://schemas.microsoft.com/office/powerpoint/2010/main" val="132780112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447800" y="491385"/>
            <a:ext cx="7315200" cy="423015"/>
          </a:xfrm>
        </p:spPr>
        <p:txBody>
          <a:bodyPr>
            <a:noAutofit/>
          </a:bodyPr>
          <a:lstStyle/>
          <a:p>
            <a:r>
              <a:rPr lang="en-US" sz="3200" dirty="0">
                <a:solidFill>
                  <a:srgbClr val="FFFFFF"/>
                </a:solidFill>
                <a:latin typeface="+mj-lt"/>
                <a:ea typeface="+mj-ea"/>
                <a:cs typeface="+mj-cs"/>
              </a:rPr>
              <a:t>IMF work on Fiscal Governance</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609600" y="1219200"/>
            <a:ext cx="8001000" cy="4413012"/>
          </a:xfrm>
        </p:spPr>
        <p:txBody>
          <a:bodyPr>
            <a:noAutofit/>
          </a:bodyPr>
          <a:lstStyle/>
          <a:p>
            <a:r>
              <a:rPr lang="en-US" altLang="en-US" sz="2200" b="1" dirty="0">
                <a:solidFill>
                  <a:schemeClr val="bg1"/>
                </a:solidFill>
              </a:rPr>
              <a:t>Transparency</a:t>
            </a:r>
          </a:p>
          <a:p>
            <a:pPr lvl="3"/>
            <a:r>
              <a:rPr lang="en-US" altLang="en-US" sz="2200" dirty="0"/>
              <a:t>Code and manual; recent work on natural resources industries  </a:t>
            </a:r>
          </a:p>
          <a:p>
            <a:pPr lvl="3"/>
            <a:r>
              <a:rPr lang="en-US" altLang="en-US" sz="2200" dirty="0"/>
              <a:t>Fiscal Transparency Evaluations</a:t>
            </a:r>
          </a:p>
          <a:p>
            <a:r>
              <a:rPr lang="en-US" altLang="en-US" sz="2200" b="1" dirty="0">
                <a:solidFill>
                  <a:schemeClr val="bg1"/>
                </a:solidFill>
              </a:rPr>
              <a:t>Governance on public Investment </a:t>
            </a:r>
          </a:p>
          <a:p>
            <a:pPr lvl="3"/>
            <a:r>
              <a:rPr lang="en-US" altLang="en-US" sz="2200" dirty="0"/>
              <a:t>PIMA </a:t>
            </a:r>
          </a:p>
          <a:p>
            <a:r>
              <a:rPr lang="en-US" altLang="en-US" sz="2200" b="1" dirty="0">
                <a:solidFill>
                  <a:schemeClr val="bg1"/>
                </a:solidFill>
              </a:rPr>
              <a:t>Capacity building</a:t>
            </a:r>
          </a:p>
          <a:p>
            <a:pPr lvl="1"/>
            <a:r>
              <a:rPr lang="en-US" altLang="en-US" sz="2200" dirty="0"/>
              <a:t>Tax Administration</a:t>
            </a:r>
          </a:p>
          <a:p>
            <a:pPr lvl="3"/>
            <a:r>
              <a:rPr lang="en-US" altLang="en-US" sz="2200" dirty="0"/>
              <a:t>TADAT; RA-FIT; RA-GAP</a:t>
            </a:r>
          </a:p>
          <a:p>
            <a:r>
              <a:rPr lang="en-US" altLang="en-US" sz="2200" b="1" dirty="0">
                <a:solidFill>
                  <a:schemeClr val="bg1"/>
                </a:solidFill>
              </a:rPr>
              <a:t>Cooperation with other agencies </a:t>
            </a:r>
          </a:p>
          <a:p>
            <a:pPr lvl="3"/>
            <a:r>
              <a:rPr lang="en-US" altLang="en-US" sz="2200" dirty="0"/>
              <a:t>PEFA</a:t>
            </a:r>
          </a:p>
          <a:p>
            <a:pPr lvl="3"/>
            <a:r>
              <a:rPr lang="en-US" altLang="en-US" sz="2200" dirty="0"/>
              <a:t>OECD, World Bank…</a:t>
            </a:r>
          </a:p>
        </p:txBody>
      </p:sp>
    </p:spTree>
    <p:extLst>
      <p:ext uri="{BB962C8B-B14F-4D97-AF65-F5344CB8AC3E}">
        <p14:creationId xmlns:p14="http://schemas.microsoft.com/office/powerpoint/2010/main" val="103311992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2FDC-5665-45DC-A0C7-5CF4E718D2C2}"/>
              </a:ext>
            </a:extLst>
          </p:cNvPr>
          <p:cNvSpPr>
            <a:spLocks noGrp="1"/>
          </p:cNvSpPr>
          <p:nvPr>
            <p:ph type="title"/>
          </p:nvPr>
        </p:nvSpPr>
        <p:spPr>
          <a:xfrm>
            <a:off x="1447800" y="152400"/>
            <a:ext cx="7391400" cy="457200"/>
          </a:xfrm>
        </p:spPr>
        <p:txBody>
          <a:bodyPr/>
          <a:lstStyle/>
          <a:p>
            <a:br>
              <a:rPr lang="en-US" dirty="0"/>
            </a:br>
            <a:r>
              <a:rPr lang="en-US" dirty="0"/>
              <a:t>“</a:t>
            </a:r>
            <a:r>
              <a:rPr lang="en-US" sz="2600" dirty="0"/>
              <a:t>Discretion Plus Monopoly Minus Accountability equals Corruption”</a:t>
            </a:r>
          </a:p>
        </p:txBody>
      </p:sp>
      <p:sp>
        <p:nvSpPr>
          <p:cNvPr id="3" name="Content Placeholder 2">
            <a:extLst>
              <a:ext uri="{FF2B5EF4-FFF2-40B4-BE49-F238E27FC236}">
                <a16:creationId xmlns:a16="http://schemas.microsoft.com/office/drawing/2014/main" id="{DE31CDE8-1BB9-4C3A-8B4E-C7F1179B680C}"/>
              </a:ext>
            </a:extLst>
          </p:cNvPr>
          <p:cNvSpPr>
            <a:spLocks noGrp="1"/>
          </p:cNvSpPr>
          <p:nvPr>
            <p:ph idx="1"/>
          </p:nvPr>
        </p:nvSpPr>
        <p:spPr>
          <a:xfrm>
            <a:off x="533400" y="1295400"/>
            <a:ext cx="8305800" cy="4967288"/>
          </a:xfrm>
        </p:spPr>
        <p:txBody>
          <a:bodyPr/>
          <a:lstStyle/>
          <a:p>
            <a:pPr>
              <a:lnSpc>
                <a:spcPct val="150000"/>
              </a:lnSpc>
            </a:pPr>
            <a:r>
              <a:rPr lang="en-US" sz="2800" dirty="0"/>
              <a:t>Why is International approach in fighting corruption often not successful?</a:t>
            </a:r>
          </a:p>
          <a:p>
            <a:pPr marL="800100" lvl="1" indent="-342900">
              <a:lnSpc>
                <a:spcPct val="150000"/>
              </a:lnSpc>
              <a:buFont typeface="Arial" panose="020B0604020202020204" pitchFamily="34" charset="0"/>
              <a:buChar char="•"/>
            </a:pPr>
            <a:r>
              <a:rPr lang="en-US" sz="2600" dirty="0"/>
              <a:t>Focus in on change in national law and building institutions such as anti-corruption commission</a:t>
            </a:r>
          </a:p>
          <a:p>
            <a:pPr marL="800100" lvl="1" indent="-342900">
              <a:lnSpc>
                <a:spcPct val="150000"/>
              </a:lnSpc>
              <a:buFont typeface="Arial" panose="020B0604020202020204" pitchFamily="34" charset="0"/>
              <a:buChar char="•"/>
            </a:pPr>
            <a:endParaRPr lang="en-US" sz="2600" dirty="0"/>
          </a:p>
          <a:p>
            <a:pPr marL="800100" lvl="1" indent="-342900">
              <a:lnSpc>
                <a:spcPct val="150000"/>
              </a:lnSpc>
              <a:buFont typeface="Arial" panose="020B0604020202020204" pitchFamily="34" charset="0"/>
              <a:buChar char="•"/>
            </a:pPr>
            <a:r>
              <a:rPr lang="en-US" sz="2600" dirty="0"/>
              <a:t>Problem: Italy, despite same laws, North and South of Italy very different corruption levels</a:t>
            </a:r>
          </a:p>
          <a:p>
            <a:pPr marL="800100" lvl="1" indent="-342900">
              <a:lnSpc>
                <a:spcPct val="150000"/>
              </a:lnSpc>
              <a:buFont typeface="Arial" panose="020B0604020202020204" pitchFamily="34" charset="0"/>
              <a:buChar char="•"/>
            </a:pPr>
            <a:endParaRPr lang="en-US" sz="2200" b="1" dirty="0"/>
          </a:p>
          <a:p>
            <a:endParaRPr lang="en-US" dirty="0"/>
          </a:p>
        </p:txBody>
      </p:sp>
      <p:sp>
        <p:nvSpPr>
          <p:cNvPr id="4" name="Slide Number Placeholder 3">
            <a:extLst>
              <a:ext uri="{FF2B5EF4-FFF2-40B4-BE49-F238E27FC236}">
                <a16:creationId xmlns:a16="http://schemas.microsoft.com/office/drawing/2014/main" id="{8EBFE32A-AD29-40B5-8526-FEE91D87D3AE}"/>
              </a:ext>
            </a:extLst>
          </p:cNvPr>
          <p:cNvSpPr>
            <a:spLocks noGrp="1"/>
          </p:cNvSpPr>
          <p:nvPr>
            <p:ph type="sldNum" sz="quarter" idx="12"/>
          </p:nvPr>
        </p:nvSpPr>
        <p:spPr/>
        <p:txBody>
          <a:bodyPr/>
          <a:lstStyle/>
          <a:p>
            <a:pPr>
              <a:defRPr/>
            </a:pPr>
            <a:fld id="{07502BE3-4F2E-48DE-8CE0-673CC43E331D}" type="slidenum">
              <a:rPr lang="en-US" smtClean="0"/>
              <a:pPr>
                <a:defRPr/>
              </a:pPr>
              <a:t>9</a:t>
            </a:fld>
            <a:endParaRPr lang="en-US" dirty="0"/>
          </a:p>
        </p:txBody>
      </p:sp>
    </p:spTree>
    <p:extLst>
      <p:ext uri="{BB962C8B-B14F-4D97-AF65-F5344CB8AC3E}">
        <p14:creationId xmlns:p14="http://schemas.microsoft.com/office/powerpoint/2010/main" val="3867801623"/>
      </p:ext>
    </p:extLst>
  </p:cSld>
  <p:clrMapOvr>
    <a:masterClrMapping/>
  </p:clrMapOvr>
  <p:transition>
    <p:fade/>
  </p:transition>
</p:sld>
</file>

<file path=ppt/theme/theme1.xml><?xml version="1.0" encoding="utf-8"?>
<a:theme xmlns:a="http://schemas.openxmlformats.org/drawingml/2006/main" name="Global">
  <a:themeElements>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fontScheme name="Global">
      <a:majorFont>
        <a:latin typeface="Verdan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4063</Words>
  <Application>Microsoft Office PowerPoint</Application>
  <PresentationFormat>On-screen Show (4:3)</PresentationFormat>
  <Paragraphs>466</Paragraphs>
  <Slides>29</Slides>
  <Notes>20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29</vt:i4>
      </vt:variant>
    </vt:vector>
  </HeadingPairs>
  <TitlesOfParts>
    <vt:vector size="43" baseType="lpstr">
      <vt:lpstr>.HelveticaNeueDeskInterface-Regular</vt:lpstr>
      <vt:lpstr>Arial Unicode MS</vt:lpstr>
      <vt:lpstr>ArialMT</vt:lpstr>
      <vt:lpstr>HelveticaNeueLT Std Cn</vt:lpstr>
      <vt:lpstr>Arial</vt:lpstr>
      <vt:lpstr>Arial</vt:lpstr>
      <vt:lpstr>Arial Black</vt:lpstr>
      <vt:lpstr>Calibri</vt:lpstr>
      <vt:lpstr>Helvetica</vt:lpstr>
      <vt:lpstr>Tahoma</vt:lpstr>
      <vt:lpstr>Times New Roman</vt:lpstr>
      <vt:lpstr>Verdana</vt:lpstr>
      <vt:lpstr>Wingdings</vt:lpstr>
      <vt:lpstr>Global</vt:lpstr>
      <vt:lpstr>Curbing Corruption</vt:lpstr>
      <vt:lpstr>PowerPoint Presentation</vt:lpstr>
      <vt:lpstr>Corruption in Zimbabwe</vt:lpstr>
      <vt:lpstr> Diagnostics of the problem exist: 2018 Auditor General’s Report – Some findings </vt:lpstr>
      <vt:lpstr>Corruption Perceptions Index - TI</vt:lpstr>
      <vt:lpstr>How Zimbabwe is dealing with corruption</vt:lpstr>
      <vt:lpstr>Governance in the SMP – a Structural Benchmark</vt:lpstr>
      <vt:lpstr>IMF work on Fiscal Governance</vt:lpstr>
      <vt:lpstr> “Discretion Plus Monopoly Minus Accountability equals Corruption”</vt:lpstr>
      <vt:lpstr>“Discretion Plus Monopoly Minus Accountability equals Corruption” (Con’t)</vt:lpstr>
      <vt:lpstr>How do you break-out of Corruption Trap: Ideally, need “Big Push”</vt:lpstr>
      <vt:lpstr>“Big push” unlikely in practice in most countries: Must therefore address corruption leakages slowly and step by step</vt:lpstr>
      <vt:lpstr>PowerPoint Presentation</vt:lpstr>
      <vt:lpstr>Corruption</vt:lpstr>
      <vt:lpstr> Corruption and Government</vt:lpstr>
      <vt:lpstr>Fiscal Costs: Leakages in revenues across all income groups</vt:lpstr>
      <vt:lpstr>Management Natural Resources</vt:lpstr>
      <vt:lpstr>State-Owned Enterprises and Corruption</vt:lpstr>
      <vt:lpstr>Fiscal Costs: Corruption affects core policies</vt:lpstr>
      <vt:lpstr>Fiscal Costs: Corruption affects quality of public spending</vt:lpstr>
      <vt:lpstr>The Role of Fiscal Institutions Country cases</vt:lpstr>
      <vt:lpstr>The Role of Fiscal Institutions Georgia and Rwanda</vt:lpstr>
      <vt:lpstr>The Role of Fiscal Institutions Lessons from micro studies</vt:lpstr>
      <vt:lpstr>The Role of Fiscal Institutions Cross-country evidence</vt:lpstr>
      <vt:lpstr>The Role of Fiscal Institutions  Interactions</vt:lpstr>
      <vt:lpstr>Fiscal Institutions: Promoting Integrity and Accountability </vt:lpstr>
      <vt:lpstr>A Global Challenge</vt:lpstr>
      <vt:lpstr>Concluding remarks</vt:lpstr>
      <vt:lpstr>PowerPoint Presentation</vt:lpstr>
    </vt:vector>
  </TitlesOfParts>
  <Company>International Monetary Fund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Mozambique Strategy Meeting with Director on 2015 Article IV, 5th PSI Reivew and a New SCF</dc:title>
  <dc:creator>Yuan Xiao</dc:creator>
  <cp:lastModifiedBy>Imam, Patrick Amir</cp:lastModifiedBy>
  <cp:revision>494</cp:revision>
  <cp:lastPrinted>2019-06-12T14:47:30Z</cp:lastPrinted>
  <dcterms:created xsi:type="dcterms:W3CDTF">2015-09-25T15:41:53Z</dcterms:created>
  <dcterms:modified xsi:type="dcterms:W3CDTF">2019-07-11T08:54:01Z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