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62" r:id="rId2"/>
    <p:sldId id="263" r:id="rId3"/>
    <p:sldId id="261" r:id="rId4"/>
    <p:sldId id="478" r:id="rId5"/>
    <p:sldId id="1172" r:id="rId6"/>
    <p:sldId id="473" r:id="rId7"/>
    <p:sldId id="422" r:id="rId8"/>
    <p:sldId id="441" r:id="rId9"/>
    <p:sldId id="479" r:id="rId10"/>
    <p:sldId id="477" r:id="rId11"/>
    <p:sldId id="460" r:id="rId12"/>
    <p:sldId id="447" r:id="rId13"/>
    <p:sldId id="463" r:id="rId14"/>
    <p:sldId id="452" r:id="rId15"/>
    <p:sldId id="474" r:id="rId16"/>
    <p:sldId id="475" r:id="rId17"/>
    <p:sldId id="476" r:id="rId18"/>
    <p:sldId id="464" r:id="rId19"/>
    <p:sldId id="470" r:id="rId20"/>
    <p:sldId id="465" r:id="rId21"/>
    <p:sldId id="471" r:id="rId22"/>
    <p:sldId id="466" r:id="rId23"/>
    <p:sldId id="430" r:id="rId24"/>
    <p:sldId id="480" r:id="rId25"/>
    <p:sldId id="1175" r:id="rId26"/>
    <p:sldId id="1173" r:id="rId27"/>
    <p:sldId id="1174" r:id="rId28"/>
    <p:sldId id="458" r:id="rId29"/>
    <p:sldId id="330"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6A2BA8-95D2-4C3B-9F38-23C5C37542AB}">
          <p14:sldIdLst>
            <p14:sldId id="262"/>
            <p14:sldId id="263"/>
            <p14:sldId id="261"/>
            <p14:sldId id="478"/>
            <p14:sldId id="1172"/>
            <p14:sldId id="473"/>
            <p14:sldId id="422"/>
            <p14:sldId id="441"/>
            <p14:sldId id="479"/>
            <p14:sldId id="477"/>
            <p14:sldId id="460"/>
            <p14:sldId id="447"/>
            <p14:sldId id="463"/>
            <p14:sldId id="452"/>
            <p14:sldId id="474"/>
            <p14:sldId id="475"/>
            <p14:sldId id="476"/>
            <p14:sldId id="464"/>
            <p14:sldId id="470"/>
            <p14:sldId id="465"/>
            <p14:sldId id="471"/>
            <p14:sldId id="466"/>
            <p14:sldId id="430"/>
            <p14:sldId id="480"/>
            <p14:sldId id="1175"/>
            <p14:sldId id="1173"/>
            <p14:sldId id="1174"/>
          </p14:sldIdLst>
        </p14:section>
        <p14:section name="Default Section" id="{31754463-30FA-824E-9681-17E0926DDDD5}">
          <p14:sldIdLst>
            <p14:sldId id="458"/>
            <p14:sldId id="3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reshi, Mahvash Saeed" initials="QMS" lastIdx="14" clrIdx="0">
    <p:extLst>
      <p:ext uri="{19B8F6BF-5375-455C-9EA6-DF929625EA0E}">
        <p15:presenceInfo xmlns:p15="http://schemas.microsoft.com/office/powerpoint/2012/main" userId="S-1-5-21-2133556540-1006569411-724182803-169592" providerId="AD"/>
      </p:ext>
    </p:extLst>
  </p:cmAuthor>
  <p:cmAuthor id="2" name="Fang, Xiangming" initials="FX" lastIdx="1" clrIdx="1">
    <p:extLst>
      <p:ext uri="{19B8F6BF-5375-455C-9EA6-DF929625EA0E}">
        <p15:presenceInfo xmlns:p15="http://schemas.microsoft.com/office/powerpoint/2012/main" userId="S-1-5-21-2133556540-1006569411-724182803-159505" providerId="AD"/>
      </p:ext>
    </p:extLst>
  </p:cmAuthor>
  <p:cmAuthor id="3" name="Palomba, Geremia" initials="PG" lastIdx="3" clrIdx="2">
    <p:extLst>
      <p:ext uri="{19B8F6BF-5375-455C-9EA6-DF929625EA0E}">
        <p15:presenceInfo xmlns:p15="http://schemas.microsoft.com/office/powerpoint/2012/main" userId="S-1-5-21-2133556540-1006569411-724182803-192903" providerId="AD"/>
      </p:ext>
    </p:extLst>
  </p:cmAuthor>
  <p:cmAuthor id="4" name="Pereira Mendes, Miguel" initials="PMM" lastIdx="2" clrIdx="3">
    <p:extLst>
      <p:ext uri="{19B8F6BF-5375-455C-9EA6-DF929625EA0E}">
        <p15:presenceInfo xmlns:p15="http://schemas.microsoft.com/office/powerpoint/2012/main" userId="S-1-5-21-2133556540-1006569411-724182803-368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904" autoAdjust="0"/>
  </p:normalViewPr>
  <p:slideViewPr>
    <p:cSldViewPr snapToGrid="0">
      <p:cViewPr varScale="1">
        <p:scale>
          <a:sx n="55" d="100"/>
          <a:sy n="55" d="100"/>
        </p:scale>
        <p:origin x="1004" y="3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TA2\AFR\DATA\AREO\Spring_2019-REO\Ch3\Master_charts_no%20lin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10130262265967"/>
          <c:y val="3.5472238354425249E-2"/>
          <c:w val="0.84858252893877484"/>
          <c:h val="0.70221525911319405"/>
        </c:manualLayout>
      </c:layout>
      <c:lineChart>
        <c:grouping val="standard"/>
        <c:varyColors val="0"/>
        <c:ser>
          <c:idx val="0"/>
          <c:order val="0"/>
          <c:tx>
            <c:strRef>
              <c:f>'F3.8'!$D$6</c:f>
              <c:strCache>
                <c:ptCount val="1"/>
                <c:pt idx="0">
                  <c:v>Within RECs (preferential)</c:v>
                </c:pt>
              </c:strCache>
            </c:strRef>
          </c:tx>
          <c:spPr>
            <a:ln w="25400" cap="rnd">
              <a:noFill/>
              <a:round/>
            </a:ln>
            <a:effectLst/>
          </c:spPr>
          <c:marker>
            <c:symbol val="diamond"/>
            <c:size val="14"/>
            <c:spPr>
              <a:solidFill>
                <a:schemeClr val="accent3"/>
              </a:solidFill>
              <a:ln w="9525">
                <a:noFill/>
              </a:ln>
              <a:effectLst/>
            </c:spPr>
          </c:marker>
          <c:cat>
            <c:strRef>
              <c:f>'F3.8'!$C$8:$C$14</c:f>
              <c:strCache>
                <c:ptCount val="5"/>
                <c:pt idx="0">
                  <c:v>AMU</c:v>
                </c:pt>
                <c:pt idx="1">
                  <c:v>COMESA</c:v>
                </c:pt>
                <c:pt idx="2">
                  <c:v>CEMAC</c:v>
                </c:pt>
                <c:pt idx="3">
                  <c:v>ECOWAS</c:v>
                </c:pt>
                <c:pt idx="4">
                  <c:v>SADC</c:v>
                </c:pt>
              </c:strCache>
            </c:strRef>
          </c:cat>
          <c:val>
            <c:numRef>
              <c:f>'F3.8'!$D$8:$D$12</c:f>
              <c:numCache>
                <c:formatCode>General</c:formatCode>
                <c:ptCount val="5"/>
                <c:pt idx="0">
                  <c:v>0.1</c:v>
                </c:pt>
                <c:pt idx="1">
                  <c:v>0</c:v>
                </c:pt>
                <c:pt idx="2">
                  <c:v>0</c:v>
                </c:pt>
                <c:pt idx="3">
                  <c:v>0</c:v>
                </c:pt>
                <c:pt idx="4">
                  <c:v>0</c:v>
                </c:pt>
              </c:numCache>
            </c:numRef>
          </c:val>
          <c:smooth val="0"/>
          <c:extLst>
            <c:ext xmlns:c16="http://schemas.microsoft.com/office/drawing/2014/chart" uri="{C3380CC4-5D6E-409C-BE32-E72D297353CC}">
              <c16:uniqueId val="{00000000-BE43-4C49-8AAD-4D381BBAEF75}"/>
            </c:ext>
          </c:extLst>
        </c:ser>
        <c:ser>
          <c:idx val="1"/>
          <c:order val="1"/>
          <c:tx>
            <c:strRef>
              <c:f>'F3.8'!$F$6</c:f>
              <c:strCache>
                <c:ptCount val="1"/>
                <c:pt idx="0">
                  <c:v>Rest of Africa</c:v>
                </c:pt>
              </c:strCache>
            </c:strRef>
          </c:tx>
          <c:spPr>
            <a:ln w="25400" cap="rnd">
              <a:noFill/>
              <a:round/>
            </a:ln>
            <a:effectLst/>
          </c:spPr>
          <c:marker>
            <c:symbol val="triangle"/>
            <c:size val="12"/>
            <c:spPr>
              <a:solidFill>
                <a:srgbClr val="FF8200"/>
              </a:solidFill>
              <a:ln w="9525">
                <a:noFill/>
              </a:ln>
              <a:effectLst/>
            </c:spPr>
          </c:marker>
          <c:cat>
            <c:strRef>
              <c:f>'F3.8'!$C$8:$C$14</c:f>
              <c:strCache>
                <c:ptCount val="5"/>
                <c:pt idx="0">
                  <c:v>AMU</c:v>
                </c:pt>
                <c:pt idx="1">
                  <c:v>COMESA</c:v>
                </c:pt>
                <c:pt idx="2">
                  <c:v>CEMAC</c:v>
                </c:pt>
                <c:pt idx="3">
                  <c:v>ECOWAS</c:v>
                </c:pt>
                <c:pt idx="4">
                  <c:v>SADC</c:v>
                </c:pt>
              </c:strCache>
            </c:strRef>
          </c:cat>
          <c:val>
            <c:numRef>
              <c:f>'F3.8'!$F$8:$F$12</c:f>
              <c:numCache>
                <c:formatCode>General</c:formatCode>
                <c:ptCount val="5"/>
                <c:pt idx="0">
                  <c:v>14.815</c:v>
                </c:pt>
                <c:pt idx="1">
                  <c:v>11.25</c:v>
                </c:pt>
                <c:pt idx="2">
                  <c:v>18.940000000000001</c:v>
                </c:pt>
                <c:pt idx="3">
                  <c:v>13.54</c:v>
                </c:pt>
                <c:pt idx="4">
                  <c:v>10</c:v>
                </c:pt>
              </c:numCache>
            </c:numRef>
          </c:val>
          <c:smooth val="0"/>
          <c:extLst>
            <c:ext xmlns:c16="http://schemas.microsoft.com/office/drawing/2014/chart" uri="{C3380CC4-5D6E-409C-BE32-E72D297353CC}">
              <c16:uniqueId val="{00000001-BE43-4C49-8AAD-4D381BBAEF75}"/>
            </c:ext>
          </c:extLst>
        </c:ser>
        <c:ser>
          <c:idx val="2"/>
          <c:order val="2"/>
          <c:tx>
            <c:strRef>
              <c:f>'F3.8'!$G$6</c:f>
              <c:strCache>
                <c:ptCount val="1"/>
                <c:pt idx="0">
                  <c:v>Rest of the World</c:v>
                </c:pt>
              </c:strCache>
            </c:strRef>
          </c:tx>
          <c:spPr>
            <a:ln w="25400" cap="rnd">
              <a:noFill/>
              <a:round/>
            </a:ln>
            <a:effectLst/>
          </c:spPr>
          <c:marker>
            <c:symbol val="diamond"/>
            <c:size val="12"/>
            <c:spPr>
              <a:solidFill>
                <a:schemeClr val="accent1"/>
              </a:solidFill>
              <a:ln w="9525">
                <a:noFill/>
              </a:ln>
              <a:effectLst/>
            </c:spPr>
          </c:marker>
          <c:cat>
            <c:strRef>
              <c:f>'F3.8'!$C$8:$C$14</c:f>
              <c:strCache>
                <c:ptCount val="5"/>
                <c:pt idx="0">
                  <c:v>AMU</c:v>
                </c:pt>
                <c:pt idx="1">
                  <c:v>COMESA</c:v>
                </c:pt>
                <c:pt idx="2">
                  <c:v>CEMAC</c:v>
                </c:pt>
                <c:pt idx="3">
                  <c:v>ECOWAS</c:v>
                </c:pt>
                <c:pt idx="4">
                  <c:v>SADC</c:v>
                </c:pt>
              </c:strCache>
            </c:strRef>
          </c:cat>
          <c:val>
            <c:numRef>
              <c:f>'F3.8'!$G$8:$G$12</c:f>
              <c:numCache>
                <c:formatCode>General</c:formatCode>
                <c:ptCount val="5"/>
                <c:pt idx="0">
                  <c:v>13.93</c:v>
                </c:pt>
                <c:pt idx="1">
                  <c:v>11.94</c:v>
                </c:pt>
                <c:pt idx="2">
                  <c:v>17.62</c:v>
                </c:pt>
                <c:pt idx="3">
                  <c:v>12.78</c:v>
                </c:pt>
                <c:pt idx="4">
                  <c:v>10</c:v>
                </c:pt>
              </c:numCache>
            </c:numRef>
          </c:val>
          <c:smooth val="0"/>
          <c:extLst>
            <c:ext xmlns:c16="http://schemas.microsoft.com/office/drawing/2014/chart" uri="{C3380CC4-5D6E-409C-BE32-E72D297353CC}">
              <c16:uniqueId val="{00000002-BE43-4C49-8AAD-4D381BBAEF75}"/>
            </c:ext>
          </c:extLst>
        </c:ser>
        <c:ser>
          <c:idx val="3"/>
          <c:order val="3"/>
          <c:tx>
            <c:strRef>
              <c:f>'F3.8'!$E$6</c:f>
              <c:strCache>
                <c:ptCount val="1"/>
                <c:pt idx="0">
                  <c:v>Within RECs (AHS)</c:v>
                </c:pt>
              </c:strCache>
            </c:strRef>
          </c:tx>
          <c:spPr>
            <a:ln w="25400" cap="rnd">
              <a:noFill/>
              <a:round/>
            </a:ln>
            <a:effectLst/>
          </c:spPr>
          <c:marker>
            <c:symbol val="circle"/>
            <c:size val="10"/>
            <c:spPr>
              <a:solidFill>
                <a:schemeClr val="accent4"/>
              </a:solidFill>
              <a:ln w="9525">
                <a:solidFill>
                  <a:schemeClr val="accent4"/>
                </a:solidFill>
              </a:ln>
              <a:effectLst/>
            </c:spPr>
          </c:marker>
          <c:val>
            <c:numRef>
              <c:f>'F3.8'!$E$8:$E$12</c:f>
              <c:numCache>
                <c:formatCode>General</c:formatCode>
                <c:ptCount val="5"/>
                <c:pt idx="0">
                  <c:v>10.38</c:v>
                </c:pt>
                <c:pt idx="1">
                  <c:v>0</c:v>
                </c:pt>
                <c:pt idx="2">
                  <c:v>0</c:v>
                </c:pt>
                <c:pt idx="3">
                  <c:v>10.685</c:v>
                </c:pt>
                <c:pt idx="4">
                  <c:v>0.02</c:v>
                </c:pt>
              </c:numCache>
            </c:numRef>
          </c:val>
          <c:smooth val="0"/>
          <c:extLst>
            <c:ext xmlns:c16="http://schemas.microsoft.com/office/drawing/2014/chart" uri="{C3380CC4-5D6E-409C-BE32-E72D297353CC}">
              <c16:uniqueId val="{00000003-BE43-4C49-8AAD-4D381BBAEF75}"/>
            </c:ext>
          </c:extLst>
        </c:ser>
        <c:dLbls>
          <c:showLegendKey val="0"/>
          <c:showVal val="0"/>
          <c:showCatName val="0"/>
          <c:showSerName val="0"/>
          <c:showPercent val="0"/>
          <c:showBubbleSize val="0"/>
        </c:dLbls>
        <c:marker val="1"/>
        <c:smooth val="0"/>
        <c:axId val="1186272832"/>
        <c:axId val="1386846224"/>
      </c:lineChart>
      <c:catAx>
        <c:axId val="1186272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386846224"/>
        <c:crosses val="autoZero"/>
        <c:auto val="1"/>
        <c:lblAlgn val="ctr"/>
        <c:lblOffset val="100"/>
        <c:noMultiLvlLbl val="0"/>
      </c:catAx>
      <c:valAx>
        <c:axId val="1386846224"/>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crossAx val="1186272832"/>
        <c:crosses val="autoZero"/>
        <c:crossBetween val="between"/>
      </c:valAx>
      <c:spPr>
        <a:noFill/>
        <a:ln>
          <a:noFill/>
        </a:ln>
        <a:effectLst/>
      </c:spPr>
    </c:plotArea>
    <c:legend>
      <c:legendPos val="b"/>
      <c:layout>
        <c:manualLayout>
          <c:xMode val="edge"/>
          <c:yMode val="edge"/>
          <c:x val="0.13074764672203915"/>
          <c:y val="0.83708731600411612"/>
          <c:w val="0.80606207712612654"/>
          <c:h val="0.1400189391676635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0737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rgbClr val="707372"/>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5234375869244"/>
          <c:y val="6.2520657185978823E-2"/>
          <c:w val="0.84003323060033896"/>
          <c:h val="0.79738541651318107"/>
        </c:manualLayout>
      </c:layout>
      <c:barChart>
        <c:barDir val="col"/>
        <c:grouping val="stacked"/>
        <c:varyColors val="0"/>
        <c:ser>
          <c:idx val="0"/>
          <c:order val="0"/>
          <c:tx>
            <c:strRef>
              <c:f>Data!$A$39</c:f>
              <c:strCache>
                <c:ptCount val="1"/>
                <c:pt idx="0">
                  <c:v>Manufactures</c:v>
                </c:pt>
              </c:strCache>
            </c:strRef>
          </c:tx>
          <c:spPr>
            <a:solidFill>
              <a:schemeClr val="accent2"/>
            </a:solidFill>
            <a:ln>
              <a:noFill/>
            </a:ln>
            <a:effectLst/>
          </c:spPr>
          <c:invertIfNegative val="0"/>
          <c:cat>
            <c:strRef>
              <c:f>Data!$D$38:$H$38</c:f>
              <c:strCache>
                <c:ptCount val="5"/>
                <c:pt idx="0">
                  <c:v>Africa</c:v>
                </c:pt>
                <c:pt idx="1">
                  <c:v>PAFTA</c:v>
                </c:pt>
                <c:pt idx="2">
                  <c:v>LAIA</c:v>
                </c:pt>
                <c:pt idx="3">
                  <c:v>ASEAN</c:v>
                </c:pt>
                <c:pt idx="4">
                  <c:v>NAFTA</c:v>
                </c:pt>
              </c:strCache>
            </c:strRef>
          </c:cat>
          <c:val>
            <c:numRef>
              <c:f>Data!$D$39:$H$39</c:f>
              <c:numCache>
                <c:formatCode>General</c:formatCode>
                <c:ptCount val="5"/>
                <c:pt idx="0">
                  <c:v>5.5507783636363639</c:v>
                </c:pt>
                <c:pt idx="1">
                  <c:v>5.4705372381919792</c:v>
                </c:pt>
                <c:pt idx="2">
                  <c:v>8.1294218795184339</c:v>
                </c:pt>
                <c:pt idx="3">
                  <c:v>11.962422966921572</c:v>
                </c:pt>
                <c:pt idx="4">
                  <c:v>17.781195296546315</c:v>
                </c:pt>
              </c:numCache>
            </c:numRef>
          </c:val>
          <c:extLst>
            <c:ext xmlns:c16="http://schemas.microsoft.com/office/drawing/2014/chart" uri="{C3380CC4-5D6E-409C-BE32-E72D297353CC}">
              <c16:uniqueId val="{00000000-D406-4CD4-9CB9-E1832BCA2466}"/>
            </c:ext>
          </c:extLst>
        </c:ser>
        <c:ser>
          <c:idx val="1"/>
          <c:order val="1"/>
          <c:tx>
            <c:strRef>
              <c:f>Data!$A$40</c:f>
              <c:strCache>
                <c:ptCount val="1"/>
                <c:pt idx="0">
                  <c:v>Food</c:v>
                </c:pt>
              </c:strCache>
            </c:strRef>
          </c:tx>
          <c:spPr>
            <a:solidFill>
              <a:schemeClr val="accent3"/>
            </a:solidFill>
            <a:ln>
              <a:noFill/>
            </a:ln>
            <a:effectLst/>
          </c:spPr>
          <c:invertIfNegative val="0"/>
          <c:cat>
            <c:strRef>
              <c:f>Data!$D$38:$H$38</c:f>
              <c:strCache>
                <c:ptCount val="5"/>
                <c:pt idx="0">
                  <c:v>Africa</c:v>
                </c:pt>
                <c:pt idx="1">
                  <c:v>PAFTA</c:v>
                </c:pt>
                <c:pt idx="2">
                  <c:v>LAIA</c:v>
                </c:pt>
                <c:pt idx="3">
                  <c:v>ASEAN</c:v>
                </c:pt>
                <c:pt idx="4">
                  <c:v>NAFTA</c:v>
                </c:pt>
              </c:strCache>
            </c:strRef>
          </c:cat>
          <c:val>
            <c:numRef>
              <c:f>Data!$D$40:$H$40</c:f>
              <c:numCache>
                <c:formatCode>General</c:formatCode>
                <c:ptCount val="5"/>
                <c:pt idx="0">
                  <c:v>2.1422368181818183</c:v>
                </c:pt>
                <c:pt idx="1">
                  <c:v>1.5875951417674938</c:v>
                </c:pt>
                <c:pt idx="2">
                  <c:v>2.3443609725441545</c:v>
                </c:pt>
                <c:pt idx="3">
                  <c:v>1.5732238556514704</c:v>
                </c:pt>
                <c:pt idx="4">
                  <c:v>1.9629215873368557</c:v>
                </c:pt>
              </c:numCache>
            </c:numRef>
          </c:val>
          <c:extLst>
            <c:ext xmlns:c16="http://schemas.microsoft.com/office/drawing/2014/chart" uri="{C3380CC4-5D6E-409C-BE32-E72D297353CC}">
              <c16:uniqueId val="{00000001-D406-4CD4-9CB9-E1832BCA2466}"/>
            </c:ext>
          </c:extLst>
        </c:ser>
        <c:ser>
          <c:idx val="2"/>
          <c:order val="2"/>
          <c:tx>
            <c:strRef>
              <c:f>Data!$A$41</c:f>
              <c:strCache>
                <c:ptCount val="1"/>
                <c:pt idx="0">
                  <c:v>Minerals</c:v>
                </c:pt>
              </c:strCache>
            </c:strRef>
          </c:tx>
          <c:spPr>
            <a:solidFill>
              <a:schemeClr val="accent1"/>
            </a:solidFill>
            <a:ln>
              <a:noFill/>
            </a:ln>
            <a:effectLst/>
          </c:spPr>
          <c:invertIfNegative val="0"/>
          <c:cat>
            <c:strRef>
              <c:f>Data!$D$38:$H$38</c:f>
              <c:strCache>
                <c:ptCount val="5"/>
                <c:pt idx="0">
                  <c:v>Africa</c:v>
                </c:pt>
                <c:pt idx="1">
                  <c:v>PAFTA</c:v>
                </c:pt>
                <c:pt idx="2">
                  <c:v>LAIA</c:v>
                </c:pt>
                <c:pt idx="3">
                  <c:v>ASEAN</c:v>
                </c:pt>
                <c:pt idx="4">
                  <c:v>NAFTA</c:v>
                </c:pt>
              </c:strCache>
            </c:strRef>
          </c:cat>
          <c:val>
            <c:numRef>
              <c:f>Data!$D$41:$H$41</c:f>
              <c:numCache>
                <c:formatCode>General</c:formatCode>
                <c:ptCount val="5"/>
                <c:pt idx="0">
                  <c:v>5.5017696363636368</c:v>
                </c:pt>
                <c:pt idx="1">
                  <c:v>3.9528302947482143</c:v>
                </c:pt>
                <c:pt idx="2">
                  <c:v>3.1620662226942282</c:v>
                </c:pt>
                <c:pt idx="3">
                  <c:v>6.5138599041355754</c:v>
                </c:pt>
                <c:pt idx="4">
                  <c:v>6.885953837979657</c:v>
                </c:pt>
              </c:numCache>
            </c:numRef>
          </c:val>
          <c:extLst>
            <c:ext xmlns:c16="http://schemas.microsoft.com/office/drawing/2014/chart" uri="{C3380CC4-5D6E-409C-BE32-E72D297353CC}">
              <c16:uniqueId val="{00000002-D406-4CD4-9CB9-E1832BCA2466}"/>
            </c:ext>
          </c:extLst>
        </c:ser>
        <c:dLbls>
          <c:showLegendKey val="0"/>
          <c:showVal val="0"/>
          <c:showCatName val="0"/>
          <c:showSerName val="0"/>
          <c:showPercent val="0"/>
          <c:showBubbleSize val="0"/>
        </c:dLbls>
        <c:gapWidth val="150"/>
        <c:overlap val="100"/>
        <c:axId val="56210063"/>
        <c:axId val="1974599840"/>
      </c:barChart>
      <c:catAx>
        <c:axId val="5621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974599840"/>
        <c:crosses val="autoZero"/>
        <c:auto val="1"/>
        <c:lblAlgn val="ctr"/>
        <c:lblOffset val="100"/>
        <c:noMultiLvlLbl val="0"/>
      </c:catAx>
      <c:valAx>
        <c:axId val="19745998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r>
                  <a:rPr lang="en-US"/>
                  <a:t>Percent</a:t>
                </a:r>
              </a:p>
            </c:rich>
          </c:tx>
          <c:layout>
            <c:manualLayout>
              <c:xMode val="edge"/>
              <c:yMode val="edge"/>
              <c:x val="1.9855334418393063E-3"/>
              <c:y val="0.3122133338073492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56210063"/>
        <c:crosses val="autoZero"/>
        <c:crossBetween val="between"/>
      </c:valAx>
      <c:spPr>
        <a:noFill/>
        <a:ln>
          <a:solidFill>
            <a:srgbClr val="A6A6A6"/>
          </a:solidFill>
        </a:ln>
        <a:effectLst/>
      </c:spPr>
    </c:plotArea>
    <c:legend>
      <c:legendPos val="t"/>
      <c:layout>
        <c:manualLayout>
          <c:xMode val="edge"/>
          <c:yMode val="edge"/>
          <c:x val="0.18246381165370451"/>
          <c:y val="9.171096215409108E-2"/>
          <c:w val="0.56913003326768807"/>
          <c:h val="0.105604256366301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4345706172872E-2"/>
          <c:y val="5.7172376479255882E-2"/>
          <c:w val="0.84517992677476639"/>
          <c:h val="0.76562955672207644"/>
        </c:manualLayout>
      </c:layout>
      <c:lineChart>
        <c:grouping val="standard"/>
        <c:varyColors val="0"/>
        <c:ser>
          <c:idx val="0"/>
          <c:order val="0"/>
          <c:tx>
            <c:strRef>
              <c:f>Data!$A$45</c:f>
              <c:strCache>
                <c:ptCount val="1"/>
                <c:pt idx="0">
                  <c:v>Cumulative GDP share</c:v>
                </c:pt>
              </c:strCache>
            </c:strRef>
          </c:tx>
          <c:spPr>
            <a:ln w="28575" cap="rnd">
              <a:solidFill>
                <a:schemeClr val="accent2"/>
              </a:solidFill>
              <a:round/>
            </a:ln>
            <a:effectLst/>
          </c:spPr>
          <c:marker>
            <c:symbol val="none"/>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Data!$D$45:$BD$45</c:f>
              <c:numCache>
                <c:formatCode>General</c:formatCode>
                <c:ptCount val="53"/>
                <c:pt idx="0">
                  <c:v>18.59451</c:v>
                </c:pt>
                <c:pt idx="1">
                  <c:v>36.809799999999996</c:v>
                </c:pt>
                <c:pt idx="2">
                  <c:v>46.713328999999995</c:v>
                </c:pt>
                <c:pt idx="3">
                  <c:v>51.379025999999996</c:v>
                </c:pt>
                <c:pt idx="4">
                  <c:v>54.732422</c:v>
                </c:pt>
                <c:pt idx="5">
                  <c:v>57.525700000000001</c:v>
                </c:pt>
                <c:pt idx="6">
                  <c:v>60.282319999999999</c:v>
                </c:pt>
                <c:pt idx="7">
                  <c:v>62.706716999999998</c:v>
                </c:pt>
                <c:pt idx="8">
                  <c:v>65.064775999999995</c:v>
                </c:pt>
                <c:pt idx="9">
                  <c:v>67.261381999999998</c:v>
                </c:pt>
                <c:pt idx="10">
                  <c:v>69.221604999999997</c:v>
                </c:pt>
                <c:pt idx="11">
                  <c:v>70.590017000000003</c:v>
                </c:pt>
                <c:pt idx="12">
                  <c:v>71.957649000000004</c:v>
                </c:pt>
                <c:pt idx="13">
                  <c:v>73.31690900000001</c:v>
                </c:pt>
                <c:pt idx="14">
                  <c:v>74.382488000000009</c:v>
                </c:pt>
                <c:pt idx="15">
                  <c:v>75.439406000000005</c:v>
                </c:pt>
                <c:pt idx="16">
                  <c:v>76.231424099999998</c:v>
                </c:pt>
                <c:pt idx="17">
                  <c:v>76.902525499999996</c:v>
                </c:pt>
                <c:pt idx="18">
                  <c:v>77.510651699999997</c:v>
                </c:pt>
                <c:pt idx="19">
                  <c:v>78.114671999999999</c:v>
                </c:pt>
                <c:pt idx="20">
                  <c:v>78.715719699999994</c:v>
                </c:pt>
                <c:pt idx="21">
                  <c:v>79.303869199999994</c:v>
                </c:pt>
                <c:pt idx="22">
                  <c:v>79.889882299999996</c:v>
                </c:pt>
                <c:pt idx="23">
                  <c:v>80.45675949999999</c:v>
                </c:pt>
                <c:pt idx="24">
                  <c:v>80.996657299999995</c:v>
                </c:pt>
                <c:pt idx="25">
                  <c:v>81.5198903</c:v>
                </c:pt>
                <c:pt idx="26">
                  <c:v>82.039337700000004</c:v>
                </c:pt>
                <c:pt idx="27">
                  <c:v>82.5528762</c:v>
                </c:pt>
                <c:pt idx="28">
                  <c:v>82.990769900000004</c:v>
                </c:pt>
                <c:pt idx="29">
                  <c:v>83.422186300000007</c:v>
                </c:pt>
                <c:pt idx="30">
                  <c:v>83.825482600000001</c:v>
                </c:pt>
                <c:pt idx="31">
                  <c:v>84.210253199999997</c:v>
                </c:pt>
                <c:pt idx="32">
                  <c:v>84.590622499999995</c:v>
                </c:pt>
                <c:pt idx="33">
                  <c:v>84.951612400000002</c:v>
                </c:pt>
                <c:pt idx="34">
                  <c:v>85.298382200000006</c:v>
                </c:pt>
                <c:pt idx="35">
                  <c:v>85.625282400000003</c:v>
                </c:pt>
                <c:pt idx="36">
                  <c:v>85.940184600000009</c:v>
                </c:pt>
                <c:pt idx="37">
                  <c:v>86.210011800000004</c:v>
                </c:pt>
                <c:pt idx="38">
                  <c:v>86.4044758</c:v>
                </c:pt>
                <c:pt idx="39">
                  <c:v>86.589685700000004</c:v>
                </c:pt>
                <c:pt idx="40">
                  <c:v>86.762059300000004</c:v>
                </c:pt>
                <c:pt idx="41">
                  <c:v>86.906668500000009</c:v>
                </c:pt>
                <c:pt idx="42">
                  <c:v>87.039768200000012</c:v>
                </c:pt>
                <c:pt idx="43">
                  <c:v>87.147686800000017</c:v>
                </c:pt>
                <c:pt idx="44">
                  <c:v>87.247433900000019</c:v>
                </c:pt>
                <c:pt idx="45">
                  <c:v>87.334498900000014</c:v>
                </c:pt>
                <c:pt idx="46">
                  <c:v>87.391549300000008</c:v>
                </c:pt>
                <c:pt idx="47">
                  <c:v>87.444240800000003</c:v>
                </c:pt>
                <c:pt idx="48">
                  <c:v>87.495381500000008</c:v>
                </c:pt>
                <c:pt idx="49">
                  <c:v>87.541732100000004</c:v>
                </c:pt>
                <c:pt idx="50">
                  <c:v>87.582848100000007</c:v>
                </c:pt>
                <c:pt idx="51">
                  <c:v>87.603526800000012</c:v>
                </c:pt>
                <c:pt idx="52">
                  <c:v>87.613958600000018</c:v>
                </c:pt>
              </c:numCache>
            </c:numRef>
          </c:val>
          <c:smooth val="0"/>
          <c:extLst>
            <c:ext xmlns:c16="http://schemas.microsoft.com/office/drawing/2014/chart" uri="{C3380CC4-5D6E-409C-BE32-E72D297353CC}">
              <c16:uniqueId val="{00000000-3E80-4714-8BD6-7890F3C27EA1}"/>
            </c:ext>
          </c:extLst>
        </c:ser>
        <c:ser>
          <c:idx val="1"/>
          <c:order val="1"/>
          <c:tx>
            <c:strRef>
              <c:f>Data!$A$46</c:f>
              <c:strCache>
                <c:ptCount val="1"/>
                <c:pt idx="0">
                  <c:v>Cumulative trade share</c:v>
                </c:pt>
              </c:strCache>
            </c:strRef>
          </c:tx>
          <c:spPr>
            <a:ln w="28575" cap="rnd">
              <a:solidFill>
                <a:schemeClr val="accent3"/>
              </a:solidFill>
              <a:round/>
            </a:ln>
            <a:effectLst/>
          </c:spPr>
          <c:marker>
            <c:symbol val="none"/>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Data!$D$46:$BD$46</c:f>
              <c:numCache>
                <c:formatCode>General</c:formatCode>
                <c:ptCount val="53"/>
                <c:pt idx="0">
                  <c:v>4.9530985000000003</c:v>
                </c:pt>
                <c:pt idx="1">
                  <c:v>8.6390054999999997</c:v>
                </c:pt>
                <c:pt idx="2">
                  <c:v>11.213704499999999</c:v>
                </c:pt>
                <c:pt idx="3">
                  <c:v>14.011758499999999</c:v>
                </c:pt>
                <c:pt idx="4">
                  <c:v>15.8967405</c:v>
                </c:pt>
                <c:pt idx="5">
                  <c:v>16.692077600000001</c:v>
                </c:pt>
                <c:pt idx="6">
                  <c:v>18.0258486</c:v>
                </c:pt>
                <c:pt idx="7">
                  <c:v>20.805417599999998</c:v>
                </c:pt>
                <c:pt idx="8">
                  <c:v>23.0697206</c:v>
                </c:pt>
                <c:pt idx="9">
                  <c:v>25.036112600000003</c:v>
                </c:pt>
                <c:pt idx="10">
                  <c:v>26.269371249999999</c:v>
                </c:pt>
                <c:pt idx="11">
                  <c:v>29.96238825</c:v>
                </c:pt>
                <c:pt idx="12">
                  <c:v>31.500106249999998</c:v>
                </c:pt>
                <c:pt idx="13">
                  <c:v>32.859937950000003</c:v>
                </c:pt>
                <c:pt idx="14">
                  <c:v>35.256634449999993</c:v>
                </c:pt>
                <c:pt idx="15">
                  <c:v>39.791530449999996</c:v>
                </c:pt>
                <c:pt idx="16">
                  <c:v>41.507503449999994</c:v>
                </c:pt>
                <c:pt idx="17">
                  <c:v>42.393752299999989</c:v>
                </c:pt>
                <c:pt idx="18">
                  <c:v>43.226035199999991</c:v>
                </c:pt>
                <c:pt idx="19">
                  <c:v>43.638970799999996</c:v>
                </c:pt>
                <c:pt idx="20">
                  <c:v>48.811743299999989</c:v>
                </c:pt>
                <c:pt idx="21">
                  <c:v>48.983288499999986</c:v>
                </c:pt>
                <c:pt idx="22">
                  <c:v>49.236673649999986</c:v>
                </c:pt>
                <c:pt idx="23">
                  <c:v>52.214638149999992</c:v>
                </c:pt>
                <c:pt idx="24">
                  <c:v>55.85546914999999</c:v>
                </c:pt>
                <c:pt idx="25">
                  <c:v>56.809430249999991</c:v>
                </c:pt>
                <c:pt idx="26">
                  <c:v>56.931614649999986</c:v>
                </c:pt>
                <c:pt idx="27">
                  <c:v>57.258571999999987</c:v>
                </c:pt>
                <c:pt idx="28">
                  <c:v>62.995564499999986</c:v>
                </c:pt>
                <c:pt idx="29">
                  <c:v>64.079284949999987</c:v>
                </c:pt>
                <c:pt idx="30">
                  <c:v>64.266148249999986</c:v>
                </c:pt>
                <c:pt idx="31">
                  <c:v>64.808829500000002</c:v>
                </c:pt>
                <c:pt idx="32">
                  <c:v>65.34174689999999</c:v>
                </c:pt>
                <c:pt idx="33">
                  <c:v>65.942511399999987</c:v>
                </c:pt>
                <c:pt idx="34">
                  <c:v>66.735424949999995</c:v>
                </c:pt>
                <c:pt idx="35">
                  <c:v>67.185765799999999</c:v>
                </c:pt>
                <c:pt idx="36">
                  <c:v>67.669998699999994</c:v>
                </c:pt>
                <c:pt idx="37">
                  <c:v>68.074590199999989</c:v>
                </c:pt>
                <c:pt idx="38">
                  <c:v>69.013163199999994</c:v>
                </c:pt>
                <c:pt idx="39">
                  <c:v>70.921364699999984</c:v>
                </c:pt>
                <c:pt idx="40">
                  <c:v>71.324480149999985</c:v>
                </c:pt>
                <c:pt idx="41">
                  <c:v>71.380583449999989</c:v>
                </c:pt>
                <c:pt idx="42">
                  <c:v>71.549238799999983</c:v>
                </c:pt>
                <c:pt idx="43">
                  <c:v>72.598091199999985</c:v>
                </c:pt>
                <c:pt idx="44">
                  <c:v>72.711040799999978</c:v>
                </c:pt>
                <c:pt idx="45">
                  <c:v>72.787707499999982</c:v>
                </c:pt>
                <c:pt idx="46">
                  <c:v>72.804297199999979</c:v>
                </c:pt>
                <c:pt idx="47">
                  <c:v>73.001890649999979</c:v>
                </c:pt>
                <c:pt idx="48">
                  <c:v>73.119771499999985</c:v>
                </c:pt>
                <c:pt idx="49">
                  <c:v>73.182975449999986</c:v>
                </c:pt>
                <c:pt idx="50">
                  <c:v>73.340152049999972</c:v>
                </c:pt>
                <c:pt idx="51">
                  <c:v>73.477098599999977</c:v>
                </c:pt>
                <c:pt idx="52">
                  <c:v>73.499538199999975</c:v>
                </c:pt>
              </c:numCache>
            </c:numRef>
          </c:val>
          <c:smooth val="0"/>
          <c:extLst>
            <c:ext xmlns:c16="http://schemas.microsoft.com/office/drawing/2014/chart" uri="{C3380CC4-5D6E-409C-BE32-E72D297353CC}">
              <c16:uniqueId val="{00000001-3E80-4714-8BD6-7890F3C27EA1}"/>
            </c:ext>
          </c:extLst>
        </c:ser>
        <c:dLbls>
          <c:showLegendKey val="0"/>
          <c:showVal val="0"/>
          <c:showCatName val="0"/>
          <c:showSerName val="0"/>
          <c:showPercent val="0"/>
          <c:showBubbleSize val="0"/>
        </c:dLbls>
        <c:marker val="1"/>
        <c:smooth val="0"/>
        <c:axId val="487598207"/>
        <c:axId val="571582031"/>
      </c:lineChart>
      <c:lineChart>
        <c:grouping val="stacked"/>
        <c:varyColors val="0"/>
        <c:ser>
          <c:idx val="2"/>
          <c:order val="2"/>
          <c:tx>
            <c:strRef>
              <c:f>Data!$A$47</c:f>
              <c:strCache>
                <c:ptCount val="1"/>
                <c:pt idx="0">
                  <c:v>Trade-to-GDP ratio</c:v>
                </c:pt>
              </c:strCache>
            </c:strRef>
          </c:tx>
          <c:spPr>
            <a:ln w="25400" cap="rnd">
              <a:noFill/>
              <a:round/>
            </a:ln>
            <a:effectLst/>
          </c:spPr>
          <c:marker>
            <c:symbol val="circle"/>
            <c:size val="4"/>
            <c:spPr>
              <a:solidFill>
                <a:schemeClr val="accent1"/>
              </a:solidFill>
              <a:ln w="9525">
                <a:noFill/>
              </a:ln>
              <a:effectLst/>
            </c:spPr>
          </c:marker>
          <c:cat>
            <c:strRef>
              <c:f>Data!$D$44:$BD$44</c:f>
              <c:strCache>
                <c:ptCount val="53"/>
                <c:pt idx="0">
                  <c:v>NGA</c:v>
                </c:pt>
                <c:pt idx="1">
                  <c:v>EGY</c:v>
                </c:pt>
                <c:pt idx="2">
                  <c:v>DZA</c:v>
                </c:pt>
                <c:pt idx="3">
                  <c:v>MAR</c:v>
                </c:pt>
                <c:pt idx="4">
                  <c:v>AGO</c:v>
                </c:pt>
                <c:pt idx="5">
                  <c:v>SDN</c:v>
                </c:pt>
                <c:pt idx="6">
                  <c:v>ETH</c:v>
                </c:pt>
                <c:pt idx="7">
                  <c:v>KEN</c:v>
                </c:pt>
                <c:pt idx="8">
                  <c:v>TZA</c:v>
                </c:pt>
                <c:pt idx="9">
                  <c:v>TUN</c:v>
                </c:pt>
                <c:pt idx="10">
                  <c:v>GHA</c:v>
                </c:pt>
                <c:pt idx="11">
                  <c:v>CIV</c:v>
                </c:pt>
                <c:pt idx="12">
                  <c:v>UGA</c:v>
                </c:pt>
                <c:pt idx="13">
                  <c:v>CMR</c:v>
                </c:pt>
                <c:pt idx="14">
                  <c:v>COD</c:v>
                </c:pt>
                <c:pt idx="15">
                  <c:v>ZMB</c:v>
                </c:pt>
                <c:pt idx="16">
                  <c:v>SEN</c:v>
                </c:pt>
                <c:pt idx="17">
                  <c:v>LBY</c:v>
                </c:pt>
                <c:pt idx="18">
                  <c:v>MLI</c:v>
                </c:pt>
                <c:pt idx="19">
                  <c:v>MDG</c:v>
                </c:pt>
                <c:pt idx="20">
                  <c:v>BWA</c:v>
                </c:pt>
                <c:pt idx="21">
                  <c:v>GAB</c:v>
                </c:pt>
                <c:pt idx="22">
                  <c:v>GNQ</c:v>
                </c:pt>
                <c:pt idx="23">
                  <c:v>MOZ</c:v>
                </c:pt>
                <c:pt idx="24">
                  <c:v>ZWE</c:v>
                </c:pt>
                <c:pt idx="25">
                  <c:v>BFA</c:v>
                </c:pt>
                <c:pt idx="26">
                  <c:v>TCD</c:v>
                </c:pt>
                <c:pt idx="27">
                  <c:v>COG</c:v>
                </c:pt>
                <c:pt idx="28">
                  <c:v>NAM</c:v>
                </c:pt>
                <c:pt idx="29">
                  <c:v>MUS</c:v>
                </c:pt>
                <c:pt idx="30">
                  <c:v>SSD</c:v>
                </c:pt>
                <c:pt idx="31">
                  <c:v>GIN</c:v>
                </c:pt>
                <c:pt idx="32">
                  <c:v>BEN</c:v>
                </c:pt>
                <c:pt idx="33">
                  <c:v>RWA</c:v>
                </c:pt>
                <c:pt idx="34">
                  <c:v>MWI</c:v>
                </c:pt>
                <c:pt idx="35">
                  <c:v>NER</c:v>
                </c:pt>
                <c:pt idx="36">
                  <c:v>SOM</c:v>
                </c:pt>
                <c:pt idx="37">
                  <c:v>MRT</c:v>
                </c:pt>
                <c:pt idx="38">
                  <c:v>TGO</c:v>
                </c:pt>
                <c:pt idx="39">
                  <c:v>SWZ</c:v>
                </c:pt>
                <c:pt idx="40">
                  <c:v>SLE</c:v>
                </c:pt>
                <c:pt idx="41">
                  <c:v>ERI</c:v>
                </c:pt>
                <c:pt idx="42">
                  <c:v>BDI</c:v>
                </c:pt>
                <c:pt idx="43">
                  <c:v>LSO</c:v>
                </c:pt>
                <c:pt idx="44">
                  <c:v>LBR</c:v>
                </c:pt>
                <c:pt idx="45">
                  <c:v>GMB</c:v>
                </c:pt>
                <c:pt idx="46">
                  <c:v>CPV</c:v>
                </c:pt>
                <c:pt idx="47">
                  <c:v>DJI</c:v>
                </c:pt>
                <c:pt idx="48">
                  <c:v>CAF</c:v>
                </c:pt>
                <c:pt idx="49">
                  <c:v>GNB</c:v>
                </c:pt>
                <c:pt idx="50">
                  <c:v>SYC</c:v>
                </c:pt>
                <c:pt idx="51">
                  <c:v>COM</c:v>
                </c:pt>
                <c:pt idx="52">
                  <c:v>STP</c:v>
                </c:pt>
              </c:strCache>
            </c:strRef>
          </c:cat>
          <c:val>
            <c:numRef>
              <c:f>Data!$D$47:$BD$47</c:f>
              <c:numCache>
                <c:formatCode>General</c:formatCode>
                <c:ptCount val="53"/>
                <c:pt idx="0">
                  <c:v>0.2663742416444424</c:v>
                </c:pt>
                <c:pt idx="1">
                  <c:v>0.2023523644147307</c:v>
                </c:pt>
                <c:pt idx="2">
                  <c:v>0.2599779331185883</c:v>
                </c:pt>
                <c:pt idx="3">
                  <c:v>0.59970761067424661</c:v>
                </c:pt>
                <c:pt idx="4">
                  <c:v>0.56211136412162477</c:v>
                </c:pt>
                <c:pt idx="5">
                  <c:v>0.28473252572783664</c:v>
                </c:pt>
                <c:pt idx="6">
                  <c:v>0.48384289455927915</c:v>
                </c:pt>
                <c:pt idx="7">
                  <c:v>1.146499108850572</c:v>
                </c:pt>
                <c:pt idx="8">
                  <c:v>0.96024018058920491</c:v>
                </c:pt>
                <c:pt idx="9">
                  <c:v>0.89519558810273658</c:v>
                </c:pt>
                <c:pt idx="10">
                  <c:v>0.62914201598491604</c:v>
                </c:pt>
                <c:pt idx="11">
                  <c:v>2.6987610456499946</c:v>
                </c:pt>
                <c:pt idx="12">
                  <c:v>1.1243653263450986</c:v>
                </c:pt>
                <c:pt idx="13">
                  <c:v>1.0004205965010373</c:v>
                </c:pt>
                <c:pt idx="14">
                  <c:v>2.2491964462512866</c:v>
                </c:pt>
                <c:pt idx="15">
                  <c:v>4.2906791255329173</c:v>
                </c:pt>
                <c:pt idx="16">
                  <c:v>2.1665830616749795</c:v>
                </c:pt>
                <c:pt idx="17">
                  <c:v>1.3205885876560532</c:v>
                </c:pt>
                <c:pt idx="18">
                  <c:v>1.3686022736728001</c:v>
                </c:pt>
                <c:pt idx="19">
                  <c:v>0.68364523510219777</c:v>
                </c:pt>
                <c:pt idx="20">
                  <c:v>8.6062595364727308</c:v>
                </c:pt>
                <c:pt idx="21">
                  <c:v>0.29166937997906994</c:v>
                </c:pt>
                <c:pt idx="22">
                  <c:v>0.43238820087810326</c:v>
                </c:pt>
                <c:pt idx="23">
                  <c:v>5.2532797226630388</c:v>
                </c:pt>
                <c:pt idx="24">
                  <c:v>6.7435559100259352</c:v>
                </c:pt>
                <c:pt idx="25">
                  <c:v>1.8232051495222972</c:v>
                </c:pt>
                <c:pt idx="26">
                  <c:v>0.23521996644896095</c:v>
                </c:pt>
                <c:pt idx="27">
                  <c:v>0.6366754391345536</c:v>
                </c:pt>
                <c:pt idx="28">
                  <c:v>13.101336009173002</c:v>
                </c:pt>
                <c:pt idx="29">
                  <c:v>2.5120056863855895</c:v>
                </c:pt>
                <c:pt idx="30">
                  <c:v>0.46333998105115276</c:v>
                </c:pt>
                <c:pt idx="31">
                  <c:v>1.4104020681413809</c:v>
                </c:pt>
                <c:pt idx="32">
                  <c:v>1.40105260860958</c:v>
                </c:pt>
                <c:pt idx="33">
                  <c:v>1.6642141511438411</c:v>
                </c:pt>
                <c:pt idx="34">
                  <c:v>2.286570370314831</c:v>
                </c:pt>
                <c:pt idx="35">
                  <c:v>1.3776095884921455</c:v>
                </c:pt>
                <c:pt idx="36">
                  <c:v>1.537724728503008</c:v>
                </c:pt>
                <c:pt idx="37">
                  <c:v>1.499446682914102</c:v>
                </c:pt>
                <c:pt idx="38">
                  <c:v>4.8264614530195811</c:v>
                </c:pt>
                <c:pt idx="39">
                  <c:v>10.302913073221248</c:v>
                </c:pt>
                <c:pt idx="40">
                  <c:v>2.3386147878793504</c:v>
                </c:pt>
                <c:pt idx="41">
                  <c:v>0.38796494275606253</c:v>
                </c:pt>
                <c:pt idx="42">
                  <c:v>1.2671354631152436</c:v>
                </c:pt>
                <c:pt idx="43">
                  <c:v>9.7189214834143502</c:v>
                </c:pt>
                <c:pt idx="44">
                  <c:v>1.1323597377768375</c:v>
                </c:pt>
                <c:pt idx="45">
                  <c:v>0.88056854074542013</c:v>
                </c:pt>
                <c:pt idx="46">
                  <c:v>0.29079024862227082</c:v>
                </c:pt>
                <c:pt idx="47">
                  <c:v>3.7500061679777574</c:v>
                </c:pt>
                <c:pt idx="48">
                  <c:v>2.305030044563332</c:v>
                </c:pt>
                <c:pt idx="49">
                  <c:v>1.3636058648647484</c:v>
                </c:pt>
                <c:pt idx="50">
                  <c:v>3.8227599961085708</c:v>
                </c:pt>
                <c:pt idx="51">
                  <c:v>6.6225899113580633</c:v>
                </c:pt>
                <c:pt idx="52">
                  <c:v>2.1510765160375009</c:v>
                </c:pt>
              </c:numCache>
            </c:numRef>
          </c:val>
          <c:smooth val="0"/>
          <c:extLst>
            <c:ext xmlns:c16="http://schemas.microsoft.com/office/drawing/2014/chart" uri="{C3380CC4-5D6E-409C-BE32-E72D297353CC}">
              <c16:uniqueId val="{00000002-3E80-4714-8BD6-7890F3C27EA1}"/>
            </c:ext>
          </c:extLst>
        </c:ser>
        <c:dLbls>
          <c:showLegendKey val="0"/>
          <c:showVal val="0"/>
          <c:showCatName val="0"/>
          <c:showSerName val="0"/>
          <c:showPercent val="0"/>
          <c:showBubbleSize val="0"/>
        </c:dLbls>
        <c:marker val="1"/>
        <c:smooth val="0"/>
        <c:axId val="771756927"/>
        <c:axId val="645109439"/>
      </c:lineChart>
      <c:catAx>
        <c:axId val="48759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571582031"/>
        <c:crosses val="autoZero"/>
        <c:auto val="1"/>
        <c:lblAlgn val="ctr"/>
        <c:lblOffset val="100"/>
        <c:tickLblSkip val="1"/>
        <c:noMultiLvlLbl val="0"/>
      </c:catAx>
      <c:valAx>
        <c:axId val="57158203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Cumulative share</a:t>
                </a:r>
              </a:p>
            </c:rich>
          </c:tx>
          <c:layout>
            <c:manualLayout>
              <c:xMode val="edge"/>
              <c:yMode val="edge"/>
              <c:x val="9.2525235705333243E-4"/>
              <c:y val="0.247905972873121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487598207"/>
        <c:crosses val="autoZero"/>
        <c:crossBetween val="between"/>
      </c:valAx>
      <c:valAx>
        <c:axId val="645109439"/>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Relative regional trade integration </a:t>
                </a:r>
              </a:p>
            </c:rich>
          </c:tx>
          <c:layout>
            <c:manualLayout>
              <c:xMode val="edge"/>
              <c:yMode val="edge"/>
              <c:x val="0.94794343459822483"/>
              <c:y val="0.1624501798386312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771756927"/>
        <c:crosses val="max"/>
        <c:crossBetween val="between"/>
      </c:valAx>
      <c:catAx>
        <c:axId val="771756927"/>
        <c:scaling>
          <c:orientation val="minMax"/>
        </c:scaling>
        <c:delete val="1"/>
        <c:axPos val="b"/>
        <c:numFmt formatCode="General" sourceLinked="1"/>
        <c:majorTickMark val="out"/>
        <c:minorTickMark val="none"/>
        <c:tickLblPos val="nextTo"/>
        <c:crossAx val="645109439"/>
        <c:crosses val="autoZero"/>
        <c:auto val="1"/>
        <c:lblAlgn val="ctr"/>
        <c:lblOffset val="100"/>
        <c:noMultiLvlLbl val="0"/>
      </c:catAx>
      <c:spPr>
        <a:noFill/>
        <a:ln>
          <a:solidFill>
            <a:srgbClr val="A6A6A6"/>
          </a:solidFill>
        </a:ln>
        <a:effectLst/>
      </c:spPr>
    </c:plotArea>
    <c:legend>
      <c:legendPos val="t"/>
      <c:layout>
        <c:manualLayout>
          <c:xMode val="edge"/>
          <c:yMode val="edge"/>
          <c:x val="5.8008401308259808E-2"/>
          <c:y val="6.7676436278798477E-2"/>
          <c:w val="0.23573058479080511"/>
          <c:h val="0.198936277469832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80869058034413"/>
          <c:y val="6.1624583375116962E-2"/>
          <c:w val="0.83531097683418831"/>
          <c:h val="0.75831152558765913"/>
        </c:manualLayout>
      </c:layout>
      <c:barChart>
        <c:barDir val="col"/>
        <c:grouping val="clustered"/>
        <c:varyColors val="0"/>
        <c:ser>
          <c:idx val="0"/>
          <c:order val="0"/>
          <c:spPr>
            <a:solidFill>
              <a:schemeClr val="accent2"/>
            </a:solidFill>
            <a:ln>
              <a:noFill/>
            </a:ln>
            <a:effectLst/>
          </c:spPr>
          <c:invertIfNegative val="0"/>
          <c:cat>
            <c:strRef>
              <c:f>Data!$A$108:$A$112</c:f>
              <c:strCache>
                <c:ptCount val="5"/>
                <c:pt idx="0">
                  <c:v>Africa</c:v>
                </c:pt>
                <c:pt idx="1">
                  <c:v>Latin America</c:v>
                </c:pt>
                <c:pt idx="2">
                  <c:v>Developing Asia</c:v>
                </c:pt>
                <c:pt idx="3">
                  <c:v>Advanced economies</c:v>
                </c:pt>
                <c:pt idx="4">
                  <c:v>Midddle East</c:v>
                </c:pt>
              </c:strCache>
            </c:strRef>
          </c:cat>
          <c:val>
            <c:numLit>
              <c:formatCode>General</c:formatCode>
              <c:ptCount val="5"/>
              <c:pt idx="0">
                <c:v>273.75450000000001</c:v>
              </c:pt>
              <c:pt idx="1">
                <c:v>185.66489999999999</c:v>
              </c:pt>
              <c:pt idx="2">
                <c:v>147.45079999999999</c:v>
              </c:pt>
              <c:pt idx="3">
                <c:v>119.19540000000001</c:v>
              </c:pt>
              <c:pt idx="4">
                <c:v>136.21850000000001</c:v>
              </c:pt>
            </c:numLit>
          </c:val>
          <c:extLst>
            <c:ext xmlns:c16="http://schemas.microsoft.com/office/drawing/2014/chart" uri="{C3380CC4-5D6E-409C-BE32-E72D297353CC}">
              <c16:uniqueId val="{00000000-CC55-414A-8453-4603214E1D1A}"/>
            </c:ext>
          </c:extLst>
        </c:ser>
        <c:dLbls>
          <c:showLegendKey val="0"/>
          <c:showVal val="0"/>
          <c:showCatName val="0"/>
          <c:showSerName val="0"/>
          <c:showPercent val="0"/>
          <c:showBubbleSize val="0"/>
        </c:dLbls>
        <c:gapWidth val="219"/>
        <c:overlap val="-27"/>
        <c:axId val="2017166367"/>
        <c:axId val="1844809855"/>
      </c:barChart>
      <c:catAx>
        <c:axId val="201716636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844809855"/>
        <c:crosses val="autoZero"/>
        <c:auto val="1"/>
        <c:lblAlgn val="ctr"/>
        <c:lblOffset val="100"/>
        <c:noMultiLvlLbl val="0"/>
      </c:catAx>
      <c:valAx>
        <c:axId val="1844809855"/>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r>
                  <a:rPr lang="en-US"/>
                  <a:t>Percent </a:t>
                </a:r>
              </a:p>
            </c:rich>
          </c:tx>
          <c:layout>
            <c:manualLayout>
              <c:xMode val="edge"/>
              <c:yMode val="edge"/>
              <c:x val="2.5975586751614066E-3"/>
              <c:y val="0.3171653902136691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17166367"/>
        <c:crosses val="autoZero"/>
        <c:crossBetween val="between"/>
      </c:valAx>
      <c:spPr>
        <a:noFill/>
        <a:ln>
          <a:solidFill>
            <a:schemeClr val="bg1">
              <a:lumMod val="6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130262265967"/>
          <c:y val="3.5472238354425249E-2"/>
          <c:w val="0.84858252893877484"/>
          <c:h val="0.84614102761698751"/>
        </c:manualLayout>
      </c:layout>
      <c:lineChart>
        <c:grouping val="standard"/>
        <c:varyColors val="0"/>
        <c:ser>
          <c:idx val="0"/>
          <c:order val="0"/>
          <c:tx>
            <c:strRef>
              <c:f>Data!$A$78</c:f>
              <c:strCache>
                <c:ptCount val="1"/>
                <c:pt idx="0">
                  <c:v>Within RECs (preferential)</c:v>
                </c:pt>
              </c:strCache>
            </c:strRef>
          </c:tx>
          <c:spPr>
            <a:ln w="25400" cap="rnd">
              <a:noFill/>
              <a:round/>
            </a:ln>
            <a:effectLst/>
          </c:spPr>
          <c:marker>
            <c:symbol val="diamond"/>
            <c:size val="12"/>
            <c:spPr>
              <a:solidFill>
                <a:schemeClr val="accent1"/>
              </a:solidFill>
              <a:ln w="9525">
                <a:noFill/>
              </a:ln>
              <a:effectLst/>
            </c:spPr>
          </c:marker>
          <c:cat>
            <c:strRef>
              <c:f>Data!$D$77:$H$77</c:f>
              <c:strCache>
                <c:ptCount val="5"/>
                <c:pt idx="0">
                  <c:v>AMU</c:v>
                </c:pt>
                <c:pt idx="1">
                  <c:v>COMESA</c:v>
                </c:pt>
                <c:pt idx="2">
                  <c:v>CEMAC</c:v>
                </c:pt>
                <c:pt idx="3">
                  <c:v>ECOWAS</c:v>
                </c:pt>
                <c:pt idx="4">
                  <c:v>SADC</c:v>
                </c:pt>
              </c:strCache>
            </c:strRef>
          </c:cat>
          <c:val>
            <c:numRef>
              <c:f>Data!$D$78:$H$78</c:f>
              <c:numCache>
                <c:formatCode>General</c:formatCode>
                <c:ptCount val="5"/>
                <c:pt idx="0">
                  <c:v>0.1</c:v>
                </c:pt>
                <c:pt idx="1">
                  <c:v>0</c:v>
                </c:pt>
                <c:pt idx="2">
                  <c:v>0</c:v>
                </c:pt>
                <c:pt idx="3">
                  <c:v>0</c:v>
                </c:pt>
                <c:pt idx="4">
                  <c:v>0</c:v>
                </c:pt>
              </c:numCache>
            </c:numRef>
          </c:val>
          <c:smooth val="0"/>
          <c:extLst>
            <c:ext xmlns:c16="http://schemas.microsoft.com/office/drawing/2014/chart" uri="{C3380CC4-5D6E-409C-BE32-E72D297353CC}">
              <c16:uniqueId val="{00000000-552D-4073-8CB0-5F189BD04390}"/>
            </c:ext>
          </c:extLst>
        </c:ser>
        <c:ser>
          <c:idx val="1"/>
          <c:order val="1"/>
          <c:tx>
            <c:strRef>
              <c:f>Data!$A$79</c:f>
              <c:strCache>
                <c:ptCount val="1"/>
                <c:pt idx="0">
                  <c:v>Rest of Africa</c:v>
                </c:pt>
              </c:strCache>
            </c:strRef>
          </c:tx>
          <c:spPr>
            <a:ln w="25400" cap="rnd">
              <a:noFill/>
              <a:round/>
            </a:ln>
            <a:effectLst/>
          </c:spPr>
          <c:marker>
            <c:symbol val="triangle"/>
            <c:size val="12"/>
            <c:spPr>
              <a:solidFill>
                <a:schemeClr val="tx1"/>
              </a:solidFill>
              <a:ln w="9525">
                <a:noFill/>
              </a:ln>
              <a:effectLst/>
            </c:spPr>
          </c:marker>
          <c:cat>
            <c:strRef>
              <c:f>Data!$D$77:$H$77</c:f>
              <c:strCache>
                <c:ptCount val="5"/>
                <c:pt idx="0">
                  <c:v>AMU</c:v>
                </c:pt>
                <c:pt idx="1">
                  <c:v>COMESA</c:v>
                </c:pt>
                <c:pt idx="2">
                  <c:v>CEMAC</c:v>
                </c:pt>
                <c:pt idx="3">
                  <c:v>ECOWAS</c:v>
                </c:pt>
                <c:pt idx="4">
                  <c:v>SADC</c:v>
                </c:pt>
              </c:strCache>
            </c:strRef>
          </c:cat>
          <c:val>
            <c:numRef>
              <c:f>Data!$D$79:$H$79</c:f>
              <c:numCache>
                <c:formatCode>General</c:formatCode>
                <c:ptCount val="5"/>
                <c:pt idx="0">
                  <c:v>14.815</c:v>
                </c:pt>
                <c:pt idx="1">
                  <c:v>11.25</c:v>
                </c:pt>
                <c:pt idx="2">
                  <c:v>18.940000000000001</c:v>
                </c:pt>
                <c:pt idx="3">
                  <c:v>13.54</c:v>
                </c:pt>
                <c:pt idx="4">
                  <c:v>10</c:v>
                </c:pt>
              </c:numCache>
            </c:numRef>
          </c:val>
          <c:smooth val="0"/>
          <c:extLst>
            <c:ext xmlns:c16="http://schemas.microsoft.com/office/drawing/2014/chart" uri="{C3380CC4-5D6E-409C-BE32-E72D297353CC}">
              <c16:uniqueId val="{00000001-552D-4073-8CB0-5F189BD04390}"/>
            </c:ext>
          </c:extLst>
        </c:ser>
        <c:ser>
          <c:idx val="2"/>
          <c:order val="2"/>
          <c:tx>
            <c:strRef>
              <c:f>Data!$A$80</c:f>
              <c:strCache>
                <c:ptCount val="1"/>
                <c:pt idx="0">
                  <c:v>Rest of the world</c:v>
                </c:pt>
              </c:strCache>
            </c:strRef>
          </c:tx>
          <c:spPr>
            <a:ln w="25400" cap="rnd">
              <a:noFill/>
              <a:round/>
            </a:ln>
            <a:effectLst/>
          </c:spPr>
          <c:marker>
            <c:symbol val="diamond"/>
            <c:size val="12"/>
            <c:spPr>
              <a:solidFill>
                <a:schemeClr val="accent2"/>
              </a:solidFill>
              <a:ln w="9525">
                <a:noFill/>
              </a:ln>
              <a:effectLst/>
            </c:spPr>
          </c:marker>
          <c:cat>
            <c:strRef>
              <c:f>Data!$D$77:$H$77</c:f>
              <c:strCache>
                <c:ptCount val="5"/>
                <c:pt idx="0">
                  <c:v>AMU</c:v>
                </c:pt>
                <c:pt idx="1">
                  <c:v>COMESA</c:v>
                </c:pt>
                <c:pt idx="2">
                  <c:v>CEMAC</c:v>
                </c:pt>
                <c:pt idx="3">
                  <c:v>ECOWAS</c:v>
                </c:pt>
                <c:pt idx="4">
                  <c:v>SADC</c:v>
                </c:pt>
              </c:strCache>
            </c:strRef>
          </c:cat>
          <c:val>
            <c:numRef>
              <c:f>Data!$D$80:$H$80</c:f>
              <c:numCache>
                <c:formatCode>General</c:formatCode>
                <c:ptCount val="5"/>
                <c:pt idx="0">
                  <c:v>13.93</c:v>
                </c:pt>
                <c:pt idx="1">
                  <c:v>11.94</c:v>
                </c:pt>
                <c:pt idx="2">
                  <c:v>17.62</c:v>
                </c:pt>
                <c:pt idx="3">
                  <c:v>12.78</c:v>
                </c:pt>
                <c:pt idx="4">
                  <c:v>10</c:v>
                </c:pt>
              </c:numCache>
            </c:numRef>
          </c:val>
          <c:smooth val="0"/>
          <c:extLst>
            <c:ext xmlns:c16="http://schemas.microsoft.com/office/drawing/2014/chart" uri="{C3380CC4-5D6E-409C-BE32-E72D297353CC}">
              <c16:uniqueId val="{00000002-552D-4073-8CB0-5F189BD04390}"/>
            </c:ext>
          </c:extLst>
        </c:ser>
        <c:ser>
          <c:idx val="3"/>
          <c:order val="3"/>
          <c:tx>
            <c:strRef>
              <c:f>Data!$A$81</c:f>
              <c:strCache>
                <c:ptCount val="1"/>
                <c:pt idx="0">
                  <c:v>Within RECs (AHS)</c:v>
                </c:pt>
              </c:strCache>
            </c:strRef>
          </c:tx>
          <c:spPr>
            <a:ln w="25400" cap="rnd">
              <a:noFill/>
              <a:round/>
            </a:ln>
            <a:effectLst/>
          </c:spPr>
          <c:marker>
            <c:symbol val="circle"/>
            <c:size val="12"/>
            <c:spPr>
              <a:solidFill>
                <a:schemeClr val="tx2"/>
              </a:solidFill>
              <a:ln w="9525">
                <a:noFill/>
              </a:ln>
              <a:effectLst/>
            </c:spPr>
          </c:marker>
          <c:cat>
            <c:strRef>
              <c:f>Data!$D$77:$H$77</c:f>
              <c:strCache>
                <c:ptCount val="5"/>
                <c:pt idx="0">
                  <c:v>AMU</c:v>
                </c:pt>
                <c:pt idx="1">
                  <c:v>COMESA</c:v>
                </c:pt>
                <c:pt idx="2">
                  <c:v>CEMAC</c:v>
                </c:pt>
                <c:pt idx="3">
                  <c:v>ECOWAS</c:v>
                </c:pt>
                <c:pt idx="4">
                  <c:v>SADC</c:v>
                </c:pt>
              </c:strCache>
            </c:strRef>
          </c:cat>
          <c:val>
            <c:numRef>
              <c:f>Data!$D$81:$H$81</c:f>
              <c:numCache>
                <c:formatCode>General</c:formatCode>
                <c:ptCount val="5"/>
                <c:pt idx="0">
                  <c:v>10.38</c:v>
                </c:pt>
                <c:pt idx="1">
                  <c:v>0</c:v>
                </c:pt>
                <c:pt idx="2">
                  <c:v>0</c:v>
                </c:pt>
                <c:pt idx="3">
                  <c:v>10.685</c:v>
                </c:pt>
                <c:pt idx="4">
                  <c:v>0.02</c:v>
                </c:pt>
              </c:numCache>
            </c:numRef>
          </c:val>
          <c:smooth val="0"/>
          <c:extLst>
            <c:ext xmlns:c16="http://schemas.microsoft.com/office/drawing/2014/chart" uri="{C3380CC4-5D6E-409C-BE32-E72D297353CC}">
              <c16:uniqueId val="{00000003-552D-4073-8CB0-5F189BD04390}"/>
            </c:ext>
          </c:extLst>
        </c:ser>
        <c:dLbls>
          <c:showLegendKey val="0"/>
          <c:showVal val="0"/>
          <c:showCatName val="0"/>
          <c:showSerName val="0"/>
          <c:showPercent val="0"/>
          <c:showBubbleSize val="0"/>
        </c:dLbls>
        <c:marker val="1"/>
        <c:smooth val="0"/>
        <c:axId val="1186272832"/>
        <c:axId val="1386846224"/>
      </c:lineChart>
      <c:catAx>
        <c:axId val="118627283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386846224"/>
        <c:crosses val="autoZero"/>
        <c:auto val="1"/>
        <c:lblAlgn val="ctr"/>
        <c:lblOffset val="100"/>
        <c:noMultiLvlLbl val="0"/>
      </c:catAx>
      <c:valAx>
        <c:axId val="138684622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86272832"/>
        <c:crosses val="autoZero"/>
        <c:crossBetween val="between"/>
      </c:valAx>
      <c:spPr>
        <a:noFill/>
        <a:ln>
          <a:solidFill>
            <a:schemeClr val="bg1">
              <a:lumMod val="65000"/>
            </a:schemeClr>
          </a:solidFill>
        </a:ln>
        <a:effectLst/>
      </c:spPr>
    </c:plotArea>
    <c:legend>
      <c:legendPos val="t"/>
      <c:layout>
        <c:manualLayout>
          <c:xMode val="edge"/>
          <c:yMode val="edge"/>
          <c:x val="0.14196064024557045"/>
          <c:y val="0.58897299620554833"/>
          <c:w val="0.82657996243177456"/>
          <c:h val="0.1745368106859712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59828043947644"/>
          <c:y val="5.0344910761655405E-2"/>
          <c:w val="0.81001439437603961"/>
          <c:h val="0.76099416048940438"/>
        </c:manualLayout>
      </c:layout>
      <c:barChart>
        <c:barDir val="col"/>
        <c:grouping val="clustered"/>
        <c:varyColors val="0"/>
        <c:ser>
          <c:idx val="0"/>
          <c:order val="0"/>
          <c:tx>
            <c:strRef>
              <c:f>Data!$A$90</c:f>
              <c:strCache>
                <c:ptCount val="1"/>
                <c:pt idx="0">
                  <c:v>p50</c:v>
                </c:pt>
              </c:strCache>
            </c:strRef>
          </c:tx>
          <c:spPr>
            <a:solidFill>
              <a:schemeClr val="accent1"/>
            </a:solidFill>
            <a:ln>
              <a:noFill/>
            </a:ln>
            <a:effectLst/>
          </c:spPr>
          <c:invertIfNegative val="0"/>
          <c:cat>
            <c:strRef>
              <c:f>Data!$D$89:$G$89</c:f>
              <c:strCache>
                <c:ptCount val="4"/>
                <c:pt idx="0">
                  <c:v>Africa</c:v>
                </c:pt>
                <c:pt idx="1">
                  <c:v>Latin America</c:v>
                </c:pt>
                <c:pt idx="2">
                  <c:v>Middle East</c:v>
                </c:pt>
                <c:pt idx="3">
                  <c:v>Developing Asia</c:v>
                </c:pt>
              </c:strCache>
            </c:strRef>
          </c:cat>
          <c:val>
            <c:numRef>
              <c:f>Data!$D$90:$G$90</c:f>
              <c:numCache>
                <c:formatCode>General</c:formatCode>
                <c:ptCount val="4"/>
                <c:pt idx="0">
                  <c:v>-18.321256986792701</c:v>
                </c:pt>
                <c:pt idx="1">
                  <c:v>-11.206892641032862</c:v>
                </c:pt>
                <c:pt idx="2">
                  <c:v>-9.9087131844970084</c:v>
                </c:pt>
                <c:pt idx="3">
                  <c:v>-2.1827031052524704</c:v>
                </c:pt>
              </c:numCache>
            </c:numRef>
          </c:val>
          <c:extLst>
            <c:ext xmlns:c16="http://schemas.microsoft.com/office/drawing/2014/chart" uri="{C3380CC4-5D6E-409C-BE32-E72D297353CC}">
              <c16:uniqueId val="{00000000-6EA7-4A08-98CB-A5C3222168E5}"/>
            </c:ext>
          </c:extLst>
        </c:ser>
        <c:dLbls>
          <c:showLegendKey val="0"/>
          <c:showVal val="0"/>
          <c:showCatName val="0"/>
          <c:showSerName val="0"/>
          <c:showPercent val="0"/>
          <c:showBubbleSize val="0"/>
        </c:dLbls>
        <c:gapWidth val="150"/>
        <c:axId val="725023056"/>
        <c:axId val="127631967"/>
        <c:extLst>
          <c:ext xmlns:c15="http://schemas.microsoft.com/office/drawing/2012/chart" uri="{02D57815-91ED-43cb-92C2-25804820EDAC}">
            <c15:filteredBarSeries>
              <c15:ser>
                <c:idx val="1"/>
                <c:order val="1"/>
                <c:tx>
                  <c:strRef>
                    <c:extLst>
                      <c:ext uri="{02D57815-91ED-43cb-92C2-25804820EDAC}">
                        <c15:formulaRef>
                          <c15:sqref>'F3.10'!$A$34</c15:sqref>
                        </c15:formulaRef>
                      </c:ext>
                    </c:extLst>
                    <c:strCache>
                      <c:ptCount val="1"/>
                    </c:strCache>
                  </c:strRef>
                </c:tx>
                <c:spPr>
                  <a:solidFill>
                    <a:schemeClr val="accent2"/>
                  </a:solidFill>
                  <a:ln>
                    <a:noFill/>
                  </a:ln>
                  <a:effectLst/>
                </c:spPr>
                <c:invertIfNegative val="0"/>
                <c:cat>
                  <c:numRef>
                    <c:extLst>
                      <c:ext uri="{02D57815-91ED-43cb-92C2-25804820EDAC}">
                        <c15:formulaRef>
                          <c15:sqref>'F3.10'!$I$28:$M$28</c15:sqref>
                        </c15:formulaRef>
                      </c:ext>
                    </c:extLst>
                    <c:numCache>
                      <c:formatCode>General</c:formatCode>
                      <c:ptCount val="5"/>
                    </c:numCache>
                  </c:numRef>
                </c:cat>
                <c:val>
                  <c:numRef>
                    <c:extLst>
                      <c:ext uri="{02D57815-91ED-43cb-92C2-25804820EDAC}">
                        <c15:formulaRef>
                          <c15:sqref>'F3.10'!$I$34:$M$34</c15:sqref>
                        </c15:formulaRef>
                      </c:ext>
                    </c:extLst>
                    <c:numCache>
                      <c:formatCode>General</c:formatCode>
                      <c:ptCount val="5"/>
                    </c:numCache>
                  </c:numRef>
                </c:val>
                <c:extLst>
                  <c:ext xmlns:c16="http://schemas.microsoft.com/office/drawing/2014/chart" uri="{C3380CC4-5D6E-409C-BE32-E72D297353CC}">
                    <c16:uniqueId val="{00000003-6EA7-4A08-98CB-A5C3222168E5}"/>
                  </c:ext>
                </c:extLst>
              </c15:ser>
            </c15:filteredBarSeries>
          </c:ext>
        </c:extLst>
      </c:barChart>
      <c:lineChart>
        <c:grouping val="standard"/>
        <c:varyColors val="0"/>
        <c:ser>
          <c:idx val="2"/>
          <c:order val="2"/>
          <c:tx>
            <c:strRef>
              <c:f>Data!$A$91</c:f>
              <c:strCache>
                <c:ptCount val="1"/>
                <c:pt idx="0">
                  <c:v>p25</c:v>
                </c:pt>
              </c:strCache>
            </c:strRef>
          </c:tx>
          <c:spPr>
            <a:ln w="25400" cap="rnd">
              <a:noFill/>
              <a:round/>
            </a:ln>
            <a:effectLst/>
          </c:spPr>
          <c:marker>
            <c:symbol val="dash"/>
            <c:size val="14"/>
            <c:spPr>
              <a:solidFill>
                <a:schemeClr val="accent3"/>
              </a:solidFill>
              <a:ln w="25400">
                <a:solidFill>
                  <a:srgbClr val="A6A6A6"/>
                </a:solidFill>
              </a:ln>
              <a:effectLst/>
            </c:spPr>
          </c:marker>
          <c:cat>
            <c:strRef>
              <c:f>Data!$D$89:$G$89</c:f>
              <c:strCache>
                <c:ptCount val="4"/>
                <c:pt idx="0">
                  <c:v>Africa</c:v>
                </c:pt>
                <c:pt idx="1">
                  <c:v>Latin America</c:v>
                </c:pt>
                <c:pt idx="2">
                  <c:v>Middle East</c:v>
                </c:pt>
                <c:pt idx="3">
                  <c:v>Developing Asia</c:v>
                </c:pt>
              </c:strCache>
            </c:strRef>
          </c:cat>
          <c:val>
            <c:numRef>
              <c:f>Data!$D$91:$G$91</c:f>
              <c:numCache>
                <c:formatCode>General</c:formatCode>
                <c:ptCount val="4"/>
                <c:pt idx="0">
                  <c:v>8.4633149736954802</c:v>
                </c:pt>
                <c:pt idx="1">
                  <c:v>5.6975571851593063</c:v>
                </c:pt>
                <c:pt idx="2">
                  <c:v>5.2972953119807311</c:v>
                </c:pt>
                <c:pt idx="3">
                  <c:v>8.7914304500184581</c:v>
                </c:pt>
              </c:numCache>
            </c:numRef>
          </c:val>
          <c:smooth val="0"/>
          <c:extLst>
            <c:ext xmlns:c16="http://schemas.microsoft.com/office/drawing/2014/chart" uri="{C3380CC4-5D6E-409C-BE32-E72D297353CC}">
              <c16:uniqueId val="{00000001-6EA7-4A08-98CB-A5C3222168E5}"/>
            </c:ext>
          </c:extLst>
        </c:ser>
        <c:ser>
          <c:idx val="3"/>
          <c:order val="3"/>
          <c:tx>
            <c:strRef>
              <c:f>Data!$A$92</c:f>
              <c:strCache>
                <c:ptCount val="1"/>
                <c:pt idx="0">
                  <c:v>p75</c:v>
                </c:pt>
              </c:strCache>
            </c:strRef>
          </c:tx>
          <c:spPr>
            <a:ln w="25400" cap="rnd">
              <a:noFill/>
              <a:round/>
            </a:ln>
            <a:effectLst/>
          </c:spPr>
          <c:marker>
            <c:symbol val="dash"/>
            <c:size val="14"/>
            <c:spPr>
              <a:solidFill>
                <a:schemeClr val="accent4"/>
              </a:solidFill>
              <a:ln w="25400">
                <a:solidFill>
                  <a:srgbClr val="A6A6A6"/>
                </a:solidFill>
              </a:ln>
              <a:effectLst/>
            </c:spPr>
          </c:marker>
          <c:cat>
            <c:strRef>
              <c:f>Data!$D$89:$G$89</c:f>
              <c:strCache>
                <c:ptCount val="4"/>
                <c:pt idx="0">
                  <c:v>Africa</c:v>
                </c:pt>
                <c:pt idx="1">
                  <c:v>Latin America</c:v>
                </c:pt>
                <c:pt idx="2">
                  <c:v>Middle East</c:v>
                </c:pt>
                <c:pt idx="3">
                  <c:v>Developing Asia</c:v>
                </c:pt>
              </c:strCache>
            </c:strRef>
          </c:cat>
          <c:val>
            <c:numRef>
              <c:f>Data!$D$92:$G$92</c:f>
              <c:numCache>
                <c:formatCode>General</c:formatCode>
                <c:ptCount val="4"/>
                <c:pt idx="0">
                  <c:v>-23.3402141409614</c:v>
                </c:pt>
                <c:pt idx="1">
                  <c:v>-18.8274594550149</c:v>
                </c:pt>
                <c:pt idx="2">
                  <c:v>-14.296029960860601</c:v>
                </c:pt>
                <c:pt idx="3">
                  <c:v>-16.704525893429402</c:v>
                </c:pt>
              </c:numCache>
            </c:numRef>
          </c:val>
          <c:smooth val="0"/>
          <c:extLst>
            <c:ext xmlns:c16="http://schemas.microsoft.com/office/drawing/2014/chart" uri="{C3380CC4-5D6E-409C-BE32-E72D297353CC}">
              <c16:uniqueId val="{00000002-6EA7-4A08-98CB-A5C3222168E5}"/>
            </c:ext>
          </c:extLst>
        </c:ser>
        <c:dLbls>
          <c:showLegendKey val="0"/>
          <c:showVal val="0"/>
          <c:showCatName val="0"/>
          <c:showSerName val="0"/>
          <c:showPercent val="0"/>
          <c:showBubbleSize val="0"/>
        </c:dLbls>
        <c:marker val="1"/>
        <c:smooth val="0"/>
        <c:axId val="725023056"/>
        <c:axId val="127631967"/>
      </c:lineChart>
      <c:catAx>
        <c:axId val="725023056"/>
        <c:scaling>
          <c:orientation val="minMax"/>
        </c:scaling>
        <c:delete val="0"/>
        <c:axPos val="b"/>
        <c:numFmt formatCode="General" sourceLinked="1"/>
        <c:majorTickMark val="none"/>
        <c:minorTickMark val="none"/>
        <c:tickLblPos val="low"/>
        <c:spPr>
          <a:noFill/>
          <a:ln w="9525" cap="flat" cmpd="sng" algn="ctr">
            <a:solidFill>
              <a:srgbClr val="A6A6A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27631967"/>
        <c:crosses val="autoZero"/>
        <c:auto val="1"/>
        <c:lblAlgn val="ctr"/>
        <c:lblOffset val="100"/>
        <c:noMultiLvlLbl val="0"/>
      </c:catAx>
      <c:valAx>
        <c:axId val="127631967"/>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r>
                  <a:rPr lang="en-US"/>
                  <a:t>Difference from advanced economies</a:t>
                </a:r>
              </a:p>
            </c:rich>
          </c:tx>
          <c:layout>
            <c:manualLayout>
              <c:xMode val="edge"/>
              <c:yMode val="edge"/>
              <c:x val="7.7155791675890129E-4"/>
              <c:y val="6.758304070842761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0;\–0" sourceLinked="0"/>
        <c:majorTickMark val="in"/>
        <c:minorTickMark val="none"/>
        <c:tickLblPos val="nextTo"/>
        <c:spPr>
          <a:noFill/>
          <a:ln>
            <a:solidFill>
              <a:srgbClr val="A6A6A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725023056"/>
        <c:crosses val="autoZero"/>
        <c:crossBetween val="between"/>
        <c:majorUnit val="10"/>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172936716244"/>
          <c:y val="6.4509210654223784E-2"/>
          <c:w val="0.78944804278497449"/>
          <c:h val="0.75139824291747614"/>
        </c:manualLayout>
      </c:layout>
      <c:barChart>
        <c:barDir val="col"/>
        <c:grouping val="stacked"/>
        <c:varyColors val="0"/>
        <c:ser>
          <c:idx val="0"/>
          <c:order val="0"/>
          <c:tx>
            <c:strRef>
              <c:f>Data!$A$137</c:f>
              <c:strCache>
                <c:ptCount val="1"/>
                <c:pt idx="0">
                  <c:v>Series1</c:v>
                </c:pt>
              </c:strCache>
            </c:strRef>
          </c:tx>
          <c:spPr>
            <a:solidFill>
              <a:schemeClr val="accent2"/>
            </a:solidFill>
            <a:ln>
              <a:noFill/>
            </a:ln>
            <a:effectLst/>
          </c:spPr>
          <c:invertIfNegative val="0"/>
          <c:cat>
            <c:strRef>
              <c:f>Data!$D$136:$E$136</c:f>
              <c:strCache>
                <c:ptCount val="2"/>
                <c:pt idx="0">
                  <c:v>Limited reform scenario</c:v>
                </c:pt>
                <c:pt idx="1">
                  <c:v>Comprehensive reform scenario</c:v>
                </c:pt>
              </c:strCache>
            </c:strRef>
          </c:cat>
          <c:val>
            <c:numRef>
              <c:f>Data!$D$137:$E$137</c:f>
              <c:numCache>
                <c:formatCode>General</c:formatCode>
                <c:ptCount val="2"/>
                <c:pt idx="0">
                  <c:v>13.355358586669622</c:v>
                </c:pt>
                <c:pt idx="1">
                  <c:v>34.067171975641422</c:v>
                </c:pt>
              </c:numCache>
            </c:numRef>
          </c:val>
          <c:extLst>
            <c:ext xmlns:c16="http://schemas.microsoft.com/office/drawing/2014/chart" uri="{C3380CC4-5D6E-409C-BE32-E72D297353CC}">
              <c16:uniqueId val="{00000000-BFA5-4126-8CB7-CB1F6A0D794C}"/>
            </c:ext>
          </c:extLst>
        </c:ser>
        <c:dLbls>
          <c:showLegendKey val="0"/>
          <c:showVal val="0"/>
          <c:showCatName val="0"/>
          <c:showSerName val="0"/>
          <c:showPercent val="0"/>
          <c:showBubbleSize val="0"/>
        </c:dLbls>
        <c:gapWidth val="219"/>
        <c:overlap val="100"/>
        <c:axId val="721657087"/>
        <c:axId val="862303039"/>
      </c:barChart>
      <c:catAx>
        <c:axId val="721657087"/>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862303039"/>
        <c:crosses val="autoZero"/>
        <c:auto val="1"/>
        <c:lblAlgn val="ctr"/>
        <c:lblOffset val="100"/>
        <c:noMultiLvlLbl val="0"/>
      </c:catAx>
      <c:valAx>
        <c:axId val="862303039"/>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r>
                  <a:rPr lang="en-US"/>
                  <a:t>Difference with no reform scenario </a:t>
                </a:r>
              </a:p>
            </c:rich>
          </c:tx>
          <c:layout>
            <c:manualLayout>
              <c:xMode val="edge"/>
              <c:yMode val="edge"/>
              <c:x val="2.0702099737532806E-3"/>
              <c:y val="0.132101803246816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in"/>
        <c:minorTickMark val="none"/>
        <c:tickLblPos val="nextTo"/>
        <c:spPr>
          <a:noFill/>
          <a:ln>
            <a:solidFill>
              <a:srgbClr val="B3B3B3"/>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721657087"/>
        <c:crosses val="autoZero"/>
        <c:crossBetween val="between"/>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Zimbabwe's imports and exports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Exports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Sheet1!$B$2:$G$3</c:f>
              <c:multiLvlStrCache>
                <c:ptCount val="6"/>
                <c:lvl>
                  <c:pt idx="0">
                    <c:v>2016</c:v>
                  </c:pt>
                  <c:pt idx="1">
                    <c:v>2016</c:v>
                  </c:pt>
                  <c:pt idx="2">
                    <c:v>2017</c:v>
                  </c:pt>
                  <c:pt idx="3">
                    <c:v>2017</c:v>
                  </c:pt>
                  <c:pt idx="4">
                    <c:v>2018</c:v>
                  </c:pt>
                  <c:pt idx="5">
                    <c:v>2018</c:v>
                  </c:pt>
                </c:lvl>
                <c:lvl>
                  <c:pt idx="0">
                    <c:v>Africa</c:v>
                  </c:pt>
                  <c:pt idx="1">
                    <c:v>World </c:v>
                  </c:pt>
                  <c:pt idx="2">
                    <c:v>Africa</c:v>
                  </c:pt>
                  <c:pt idx="3">
                    <c:v>World </c:v>
                  </c:pt>
                  <c:pt idx="4">
                    <c:v>Africa</c:v>
                  </c:pt>
                  <c:pt idx="5">
                    <c:v>World </c:v>
                  </c:pt>
                </c:lvl>
              </c:multiLvlStrCache>
            </c:multiLvlStrRef>
          </c:cat>
          <c:val>
            <c:numRef>
              <c:f>Sheet1!$B$4:$G$4</c:f>
              <c:numCache>
                <c:formatCode>_("$"* #,##0_);_("$"* \(#,##0\);_("$"* "-"??_);_(@_)</c:formatCode>
                <c:ptCount val="6"/>
                <c:pt idx="0">
                  <c:v>2645043</c:v>
                </c:pt>
                <c:pt idx="1">
                  <c:v>2832310</c:v>
                </c:pt>
                <c:pt idx="2">
                  <c:v>2660834</c:v>
                </c:pt>
                <c:pt idx="3">
                  <c:v>3480382</c:v>
                </c:pt>
                <c:pt idx="4">
                  <c:v>2607716</c:v>
                </c:pt>
                <c:pt idx="5">
                  <c:v>4037203</c:v>
                </c:pt>
              </c:numCache>
            </c:numRef>
          </c:val>
          <c:extLst>
            <c:ext xmlns:c16="http://schemas.microsoft.com/office/drawing/2014/chart" uri="{C3380CC4-5D6E-409C-BE32-E72D297353CC}">
              <c16:uniqueId val="{00000000-BFF7-4F28-8608-0AE2C696A914}"/>
            </c:ext>
          </c:extLst>
        </c:ser>
        <c:ser>
          <c:idx val="1"/>
          <c:order val="1"/>
          <c:tx>
            <c:strRef>
              <c:f>Sheet1!$A$5</c:f>
              <c:strCache>
                <c:ptCount val="1"/>
                <c:pt idx="0">
                  <c:v>Imports</c:v>
                </c:pt>
              </c:strCache>
            </c:strRef>
          </c:tx>
          <c:spPr>
            <a:solidFill>
              <a:schemeClr val="accent2"/>
            </a:solidFill>
            <a:ln>
              <a:noFill/>
            </a:ln>
            <a:effectLst/>
          </c:spPr>
          <c:invertIfNegative val="0"/>
          <c:cat>
            <c:multiLvlStrRef>
              <c:f>Sheet1!$B$2:$G$3</c:f>
              <c:multiLvlStrCache>
                <c:ptCount val="6"/>
                <c:lvl>
                  <c:pt idx="0">
                    <c:v>2016</c:v>
                  </c:pt>
                  <c:pt idx="1">
                    <c:v>2016</c:v>
                  </c:pt>
                  <c:pt idx="2">
                    <c:v>2017</c:v>
                  </c:pt>
                  <c:pt idx="3">
                    <c:v>2017</c:v>
                  </c:pt>
                  <c:pt idx="4">
                    <c:v>2018</c:v>
                  </c:pt>
                  <c:pt idx="5">
                    <c:v>2018</c:v>
                  </c:pt>
                </c:lvl>
                <c:lvl>
                  <c:pt idx="0">
                    <c:v>Africa</c:v>
                  </c:pt>
                  <c:pt idx="1">
                    <c:v>World </c:v>
                  </c:pt>
                  <c:pt idx="2">
                    <c:v>Africa</c:v>
                  </c:pt>
                  <c:pt idx="3">
                    <c:v>World </c:v>
                  </c:pt>
                  <c:pt idx="4">
                    <c:v>Africa</c:v>
                  </c:pt>
                  <c:pt idx="5">
                    <c:v>World </c:v>
                  </c:pt>
                </c:lvl>
              </c:multiLvlStrCache>
            </c:multiLvlStrRef>
          </c:cat>
          <c:val>
            <c:numRef>
              <c:f>Sheet1!$B$5:$G$5</c:f>
              <c:numCache>
                <c:formatCode>_("$"* #,##0_);_("$"* \(#,##0\);_("$"* "-"??_);_(@_)</c:formatCode>
                <c:ptCount val="6"/>
                <c:pt idx="0">
                  <c:v>2747009</c:v>
                </c:pt>
                <c:pt idx="1">
                  <c:v>5211577</c:v>
                </c:pt>
                <c:pt idx="2">
                  <c:v>2506584</c:v>
                </c:pt>
                <c:pt idx="3">
                  <c:v>4962103</c:v>
                </c:pt>
                <c:pt idx="4">
                  <c:v>3129226</c:v>
                </c:pt>
                <c:pt idx="5">
                  <c:v>6258856</c:v>
                </c:pt>
              </c:numCache>
            </c:numRef>
          </c:val>
          <c:extLst>
            <c:ext xmlns:c16="http://schemas.microsoft.com/office/drawing/2014/chart" uri="{C3380CC4-5D6E-409C-BE32-E72D297353CC}">
              <c16:uniqueId val="{00000001-BFF7-4F28-8608-0AE2C696A914}"/>
            </c:ext>
          </c:extLst>
        </c:ser>
        <c:dLbls>
          <c:showLegendKey val="0"/>
          <c:showVal val="0"/>
          <c:showCatName val="0"/>
          <c:showSerName val="0"/>
          <c:showPercent val="0"/>
          <c:showBubbleSize val="0"/>
        </c:dLbls>
        <c:gapWidth val="219"/>
        <c:overlap val="-27"/>
        <c:axId val="969354144"/>
        <c:axId val="385305904"/>
      </c:barChart>
      <c:catAx>
        <c:axId val="96935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5305904"/>
        <c:crosses val="autoZero"/>
        <c:auto val="1"/>
        <c:lblAlgn val="ctr"/>
        <c:lblOffset val="100"/>
        <c:noMultiLvlLbl val="0"/>
      </c:catAx>
      <c:valAx>
        <c:axId val="3853059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935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4-06T10:10:06.276" idx="2">
    <p:pos x="7680" y="930"/>
    <p:text>make sure the map is the latest</p:text>
    <p:extLst>
      <p:ext uri="{C676402C-5697-4E1C-873F-D02D1690AC5C}">
        <p15:threadingInfo xmlns:p15="http://schemas.microsoft.com/office/powerpoint/2012/main" timeZoneBias="240"/>
      </p:ext>
    </p:extLst>
  </p:cm>
  <p:cm authorId="4" dt="2019-04-08T17:56:23.798" idx="1">
    <p:pos x="7680" y="1026"/>
    <p:text>Done</p:text>
    <p:extLst>
      <p:ext uri="{C676402C-5697-4E1C-873F-D02D1690AC5C}">
        <p15:threadingInfo xmlns:p15="http://schemas.microsoft.com/office/powerpoint/2012/main" timeZoneBias="240">
          <p15:parentCm authorId="3"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idx="1"/>
          </p:nvPr>
        </p:nvSpPr>
        <p:spPr>
          <a:xfrm>
            <a:off x="4143737" y="0"/>
            <a:ext cx="3169810" cy="481370"/>
          </a:xfrm>
          <a:prstGeom prst="rect">
            <a:avLst/>
          </a:prstGeom>
        </p:spPr>
        <p:txBody>
          <a:bodyPr vert="horz" lIns="94704" tIns="47352" rIns="94704" bIns="47352" rtlCol="0"/>
          <a:lstStyle>
            <a:lvl1pPr algn="r">
              <a:defRPr sz="1200"/>
            </a:lvl1pPr>
          </a:lstStyle>
          <a:p>
            <a:fld id="{7FE677F1-BFC6-4027-B9D5-43CA07D8E0C3}" type="datetimeFigureOut">
              <a:rPr lang="en-US" smtClean="0"/>
              <a:t>6/24/2019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704" tIns="47352" rIns="94704" bIns="47352" rtlCol="0" anchor="ctr"/>
          <a:lstStyle/>
          <a:p>
            <a:endParaRPr lang="en-US"/>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704" tIns="47352" rIns="94704" bIns="47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1"/>
            <a:ext cx="3169810" cy="481370"/>
          </a:xfrm>
          <a:prstGeom prst="rect">
            <a:avLst/>
          </a:prstGeom>
        </p:spPr>
        <p:txBody>
          <a:bodyPr vert="horz" lIns="94704" tIns="47352" rIns="94704" bIns="47352" rtlCol="0" anchor="b"/>
          <a:lstStyle>
            <a:lvl1pPr algn="r">
              <a:defRPr sz="1200"/>
            </a:lvl1pPr>
          </a:lstStyle>
          <a:p>
            <a:fld id="{3F2C3D9E-556B-4FC9-8BBA-C02DE84C9EBF}" type="slidenum">
              <a:rPr lang="en-US" smtClean="0"/>
              <a:t>‹#›</a:t>
            </a:fld>
            <a:endParaRPr lang="en-US"/>
          </a:p>
        </p:txBody>
      </p:sp>
    </p:spTree>
    <p:extLst>
      <p:ext uri="{BB962C8B-B14F-4D97-AF65-F5344CB8AC3E}">
        <p14:creationId xmlns:p14="http://schemas.microsoft.com/office/powerpoint/2010/main" val="311672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a:t>
            </a:fld>
            <a:endParaRPr lang="en-US" dirty="0"/>
          </a:p>
        </p:txBody>
      </p:sp>
    </p:spTree>
    <p:extLst>
      <p:ext uri="{BB962C8B-B14F-4D97-AF65-F5344CB8AC3E}">
        <p14:creationId xmlns:p14="http://schemas.microsoft.com/office/powerpoint/2010/main" val="116056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13</a:t>
            </a:fld>
            <a:endParaRPr lang="en-US" dirty="0"/>
          </a:p>
        </p:txBody>
      </p:sp>
    </p:spTree>
    <p:extLst>
      <p:ext uri="{BB962C8B-B14F-4D97-AF65-F5344CB8AC3E}">
        <p14:creationId xmlns:p14="http://schemas.microsoft.com/office/powerpoint/2010/main" val="33328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Empirical analysis for African countries shows that </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Tariff reductions may boost intraregional trade in the region While An extensive reduction in tariffs, as planned under the AfCFTA, may have sizable effect on trade flows : </a:t>
            </a:r>
            <a:r>
              <a:rPr lang="en-US" sz="1200" b="1" kern="1200" dirty="0">
                <a:solidFill>
                  <a:schemeClr val="tx1"/>
                </a:solidFill>
                <a:effectLst/>
                <a:latin typeface="+mn-lt"/>
                <a:ea typeface="+mn-ea"/>
                <a:cs typeface="+mn-cs"/>
              </a:rPr>
              <a:t>eliminating tariffs on 90 percent of currently taxed intraregional trade flows would increase intraregional trade by about US$16 billion or about 16 percent from recent</a:t>
            </a:r>
            <a:r>
              <a:rPr lang="en-US" sz="1200" kern="1200" dirty="0">
                <a:solidFill>
                  <a:schemeClr val="tx1"/>
                </a:solidFill>
                <a:effectLst/>
                <a:latin typeface="+mn-lt"/>
                <a:ea typeface="+mn-ea"/>
                <a:cs typeface="+mn-cs"/>
              </a:rPr>
              <a:t>.</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However, better logistics and infrastructure could be even more effective (greater normalized elasticity) in boosting trade than tariffs. Other factors like easier access to credit and a more supportive business environment, are also associated with higher intraregional trade flows.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Provide some idea of magnitude: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Trade logistics is one of the most important impediments to intraregional trade. Bringing the quality of logistics to the global average level (an improvement of about 19 percent) would lower the cost of cross-border movement of goods and increase intraregional trade by over 12 percent.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infrastructure, the effect is a more limited and ringing the quality of infrastructure to the global average (an improvement in infrastructure quality of about 40 percent) would spur a 7 percent increase in intraregional trade flows. </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Note: Looking at logistics, customs-related services—including clearance procedures, and to some extent, activities of typically regulated sectors such as brokerage services— are particularly important  average levels </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14</a:t>
            </a:fld>
            <a:endParaRPr lang="en-US" dirty="0"/>
          </a:p>
        </p:txBody>
      </p:sp>
    </p:spTree>
    <p:extLst>
      <p:ext uri="{BB962C8B-B14F-4D97-AF65-F5344CB8AC3E}">
        <p14:creationId xmlns:p14="http://schemas.microsoft.com/office/powerpoint/2010/main" val="35353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a:p>
            <a:pPr marL="342900"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Tariff reductions have smaller effects on trade if the quality of infrastructure is below a minimal threshold</a:t>
            </a:r>
          </a:p>
          <a:p>
            <a:pPr marL="342900"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This effect is particularly strong in landlocked countries</a:t>
            </a:r>
          </a:p>
          <a:p>
            <a:pPr marL="342900"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 these countries, logistical services have a greater effect on trade than in other countries and basic services enhance the impact of tariff reductions greatly</a:t>
            </a:r>
          </a:p>
          <a:p>
            <a:endParaRPr lang="en-US" dirty="0"/>
          </a:p>
          <a:p>
            <a:endParaRPr lang="en-US" dirty="0"/>
          </a:p>
          <a:p>
            <a:r>
              <a:rPr lang="en-US" dirty="0"/>
              <a:t>Note: Estimate panel regression models – 124 countries covering </a:t>
            </a:r>
            <a:r>
              <a:rPr lang="en-US" sz="1200" kern="1200" dirty="0">
                <a:solidFill>
                  <a:schemeClr val="tx1"/>
                </a:solidFill>
                <a:effectLst/>
                <a:latin typeface="+mn-lt"/>
                <a:ea typeface="+mn-ea"/>
                <a:cs typeface="+mn-cs"/>
              </a:rPr>
              <a:t>period 1990-2017 –</a:t>
            </a:r>
            <a:r>
              <a:rPr lang="en-US" dirty="0"/>
              <a:t> fixed effects – all variables are in logs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15</a:t>
            </a:fld>
            <a:endParaRPr lang="en-US" dirty="0"/>
          </a:p>
        </p:txBody>
      </p:sp>
    </p:spTree>
    <p:extLst>
      <p:ext uri="{BB962C8B-B14F-4D97-AF65-F5344CB8AC3E}">
        <p14:creationId xmlns:p14="http://schemas.microsoft.com/office/powerpoint/2010/main" val="360757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16</a:t>
            </a:fld>
            <a:endParaRPr lang="en-US" dirty="0"/>
          </a:p>
        </p:txBody>
      </p:sp>
    </p:spTree>
    <p:extLst>
      <p:ext uri="{BB962C8B-B14F-4D97-AF65-F5344CB8AC3E}">
        <p14:creationId xmlns:p14="http://schemas.microsoft.com/office/powerpoint/2010/main" val="156277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18</a:t>
            </a:fld>
            <a:endParaRPr lang="en-US" dirty="0"/>
          </a:p>
        </p:txBody>
      </p:sp>
    </p:spTree>
    <p:extLst>
      <p:ext uri="{BB962C8B-B14F-4D97-AF65-F5344CB8AC3E}">
        <p14:creationId xmlns:p14="http://schemas.microsoft.com/office/powerpoint/2010/main" val="386309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CGE models show that smaller countries, more diversified and manufacturing-oriented economies, and existing trade hubs are likely to benefit more from regional trade integration than more agriculture-oriented and natural-resource-exporting economies.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Using a DSGE model, the chapter shows that complementary structural reforms that boost efficiency in those sectors where developing countries have competitive advantages (for example, agriculture) may amplify the positive effect of deeper trade and increase GDP by 15-30 </a:t>
            </a:r>
            <a:r>
              <a:rPr lang="en-US" sz="1200" kern="1200" dirty="0" err="1">
                <a:solidFill>
                  <a:schemeClr val="tx1"/>
                </a:solidFill>
                <a:effectLst/>
                <a:latin typeface="+mn-lt"/>
                <a:ea typeface="+mn-ea"/>
                <a:cs typeface="+mn-cs"/>
              </a:rPr>
              <a:t>percenrt</a:t>
            </a:r>
            <a:r>
              <a:rPr lang="en-US" sz="1200" kern="1200" dirty="0">
                <a:solidFill>
                  <a:schemeClr val="tx1"/>
                </a:solidFill>
                <a:effectLst/>
                <a:latin typeface="+mn-lt"/>
                <a:ea typeface="+mn-ea"/>
                <a:cs typeface="+mn-cs"/>
              </a:rPr>
              <a:t> more than trade alone could do. </a:t>
            </a:r>
          </a:p>
          <a:p>
            <a:endParaRPr lang="en-US" dirty="0"/>
          </a:p>
        </p:txBody>
      </p:sp>
      <p:sp>
        <p:nvSpPr>
          <p:cNvPr id="4" name="Slide Number Placeholder 3"/>
          <p:cNvSpPr>
            <a:spLocks noGrp="1"/>
          </p:cNvSpPr>
          <p:nvPr>
            <p:ph type="sldNum" sz="quarter" idx="10"/>
          </p:nvPr>
        </p:nvSpPr>
        <p:spPr/>
        <p:txBody>
          <a:bodyPr/>
          <a:lstStyle/>
          <a:p>
            <a:fld id="{799CA862-3DDC-4B61-BB15-6B053025599B}" type="slidenum">
              <a:rPr lang="en-US" smtClean="0"/>
              <a:t>19</a:t>
            </a:fld>
            <a:endParaRPr lang="en-US" dirty="0"/>
          </a:p>
        </p:txBody>
      </p:sp>
    </p:spTree>
    <p:extLst>
      <p:ext uri="{BB962C8B-B14F-4D97-AF65-F5344CB8AC3E}">
        <p14:creationId xmlns:p14="http://schemas.microsoft.com/office/powerpoint/2010/main" val="132902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20</a:t>
            </a:fld>
            <a:endParaRPr lang="en-US" dirty="0"/>
          </a:p>
        </p:txBody>
      </p:sp>
    </p:spTree>
    <p:extLst>
      <p:ext uri="{BB962C8B-B14F-4D97-AF65-F5344CB8AC3E}">
        <p14:creationId xmlns:p14="http://schemas.microsoft.com/office/powerpoint/2010/main" val="381602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anose="020B0604020202020204" pitchFamily="34" charset="0"/>
              <a:buChar char="•"/>
            </a:pPr>
            <a:r>
              <a:rPr lang="en-US" sz="1200" dirty="0"/>
              <a:t>Panel regression: 114-124 countries (advanced and developing, 27-32 African), 2000-14.</a:t>
            </a:r>
          </a:p>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21</a:t>
            </a:fld>
            <a:endParaRPr lang="en-US" dirty="0"/>
          </a:p>
        </p:txBody>
      </p:sp>
    </p:spTree>
    <p:extLst>
      <p:ext uri="{BB962C8B-B14F-4D97-AF65-F5344CB8AC3E}">
        <p14:creationId xmlns:p14="http://schemas.microsoft.com/office/powerpoint/2010/main" val="203597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22</a:t>
            </a:fld>
            <a:endParaRPr lang="en-US" dirty="0"/>
          </a:p>
        </p:txBody>
      </p:sp>
    </p:spTree>
    <p:extLst>
      <p:ext uri="{BB962C8B-B14F-4D97-AF65-F5344CB8AC3E}">
        <p14:creationId xmlns:p14="http://schemas.microsoft.com/office/powerpoint/2010/main" val="170667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Overall customs revenues in Africa are relatively low and only a small portion of such revenue depends on regional trade. Over 2010–15, customs revenue averaged about 2.5 percent of GDP (16 percent of total tax revenue) and overall regional imports, including zero-rated imports within RECs, averaged about 17 percent of total imports.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 picture was radically different only two decades ago before many African countries joined the World Trade Organization (WTO) and signed several trade agreements </a:t>
            </a:r>
          </a:p>
          <a:p>
            <a:pPr marL="171450" indent="-171450">
              <a:buFontTx/>
              <a:buChar char="-"/>
            </a:pPr>
            <a:endParaRPr lang="en-US" sz="1200" kern="1200" dirty="0">
              <a:solidFill>
                <a:schemeClr val="tx1"/>
              </a:solidFill>
              <a:effectLst/>
              <a:latin typeface="+mn-lt"/>
              <a:ea typeface="+mn-ea"/>
              <a:cs typeface="+mn-cs"/>
            </a:endParaRPr>
          </a:p>
          <a:p>
            <a:endParaRPr lang="en-US" dirty="0"/>
          </a:p>
          <a:p>
            <a:pPr marL="171450" indent="-171450">
              <a:buFontTx/>
              <a:buChar char="-"/>
            </a:pPr>
            <a:r>
              <a:rPr lang="en-US" sz="1200" kern="1200" dirty="0">
                <a:solidFill>
                  <a:schemeClr val="tx1"/>
                </a:solidFill>
                <a:effectLst/>
                <a:latin typeface="+mn-lt"/>
                <a:ea typeface="+mn-ea"/>
                <a:cs typeface="+mn-cs"/>
              </a:rPr>
              <a:t>The chapter applies the effectively applied average tariff rate to countries’ import data by individual product. Assuming the elimination of all tariffs on intraregional imports, and accounting for VAT losses due to smaller tax bases, the average estimated revenue loss is low at about 0.3 percent of GDP.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However, revenue losses in some countries could be large, exceeding 1 to 2 percent of GDP (e.g.,  Zimbabwe, Democratic Republic of Congo, Sierra Leone).  This represents an upper bound for possible revenue losses as the AfCFTA requires eliminating tariffs on only 90 percent of trade items.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Using growth and trade diversion elasticities to tariffs from the literature, the analysis also shows that the dynamic effects from trade diversion and GDP growth from tariff reduction may lead to larger, although still limited, revenue losses.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On average, the revenue loss would amount to about 0.5–0.8 percent of GDP, depending on the assumed elasticities. However, in a few countries revenue losses may be as large as 3-5 percent of GDP (e.g., Zimbabwe, Zambia). </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23</a:t>
            </a:fld>
            <a:endParaRPr lang="en-US" dirty="0"/>
          </a:p>
        </p:txBody>
      </p:sp>
    </p:spTree>
    <p:extLst>
      <p:ext uri="{BB962C8B-B14F-4D97-AF65-F5344CB8AC3E}">
        <p14:creationId xmlns:p14="http://schemas.microsoft.com/office/powerpoint/2010/main" val="359232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2</a:t>
            </a:fld>
            <a:endParaRPr lang="en-US" dirty="0"/>
          </a:p>
        </p:txBody>
      </p:sp>
    </p:spTree>
    <p:extLst>
      <p:ext uri="{BB962C8B-B14F-4D97-AF65-F5344CB8AC3E}">
        <p14:creationId xmlns:p14="http://schemas.microsoft.com/office/powerpoint/2010/main" val="5793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2C3D9E-556B-4FC9-8BBA-C02DE84C9EBF}" type="slidenum">
              <a:rPr lang="en-US" smtClean="0"/>
              <a:t>25</a:t>
            </a:fld>
            <a:endParaRPr lang="en-US"/>
          </a:p>
        </p:txBody>
      </p:sp>
    </p:spTree>
    <p:extLst>
      <p:ext uri="{BB962C8B-B14F-4D97-AF65-F5344CB8AC3E}">
        <p14:creationId xmlns:p14="http://schemas.microsoft.com/office/powerpoint/2010/main" val="345693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26</a:t>
            </a:fld>
            <a:endParaRPr lang="en-US" dirty="0"/>
          </a:p>
        </p:txBody>
      </p:sp>
    </p:spTree>
    <p:extLst>
      <p:ext uri="{BB962C8B-B14F-4D97-AF65-F5344CB8AC3E}">
        <p14:creationId xmlns:p14="http://schemas.microsoft.com/office/powerpoint/2010/main" val="414040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27</a:t>
            </a:fld>
            <a:endParaRPr lang="en-US" dirty="0"/>
          </a:p>
        </p:txBody>
      </p:sp>
    </p:spTree>
    <p:extLst>
      <p:ext uri="{BB962C8B-B14F-4D97-AF65-F5344CB8AC3E}">
        <p14:creationId xmlns:p14="http://schemas.microsoft.com/office/powerpoint/2010/main" val="240055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28</a:t>
            </a:fld>
            <a:endParaRPr lang="en-US" dirty="0"/>
          </a:p>
        </p:txBody>
      </p:sp>
    </p:spTree>
    <p:extLst>
      <p:ext uri="{BB962C8B-B14F-4D97-AF65-F5344CB8AC3E}">
        <p14:creationId xmlns:p14="http://schemas.microsoft.com/office/powerpoint/2010/main" val="355724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2C3D9E-556B-4FC9-8BBA-C02DE84C9EBF}" type="slidenum">
              <a:rPr lang="en-US" smtClean="0"/>
              <a:t>29</a:t>
            </a:fld>
            <a:endParaRPr lang="en-US"/>
          </a:p>
        </p:txBody>
      </p:sp>
    </p:spTree>
    <p:extLst>
      <p:ext uri="{BB962C8B-B14F-4D97-AF65-F5344CB8AC3E}">
        <p14:creationId xmlns:p14="http://schemas.microsoft.com/office/powerpoint/2010/main" val="119457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of </a:t>
            </a:r>
            <a:r>
              <a:rPr lang="en-US" sz="1200" b="1" i="0" u="none" strike="noStrike" kern="1200" baseline="0" dirty="0">
                <a:solidFill>
                  <a:schemeClr val="tx1"/>
                </a:solidFill>
                <a:latin typeface="+mn-lt"/>
                <a:ea typeface="+mn-ea"/>
                <a:cs typeface="+mn-cs"/>
              </a:rPr>
              <a:t>April 2019, 22 ratifications were completed and sufficient for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AfCFTA</a:t>
            </a:r>
            <a:r>
              <a:rPr lang="en-US" sz="1200" b="0" i="0" u="none" strike="noStrike" kern="1200" baseline="0" dirty="0">
                <a:solidFill>
                  <a:schemeClr val="tx1"/>
                </a:solidFill>
                <a:latin typeface="+mn-lt"/>
                <a:ea typeface="+mn-ea"/>
                <a:cs typeface="+mn-cs"/>
              </a:rPr>
              <a:t> to take effect. The most notable recent ratifications are Ethiopia and Egypt (the first non-SSA to ratify)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AfCFTA</a:t>
            </a:r>
            <a:r>
              <a:rPr lang="en-US" sz="1200" b="0" i="0" u="none" strike="noStrike" kern="1200" baseline="0" dirty="0">
                <a:solidFill>
                  <a:schemeClr val="tx1"/>
                </a:solidFill>
                <a:latin typeface="+mn-lt"/>
                <a:ea typeface="+mn-ea"/>
                <a:cs typeface="+mn-cs"/>
              </a:rPr>
              <a:t> envisages agreement on specific tariff reductions, liberalization procedures for trade of services and rules of origin during 2019. Negotiations are ongoing. In addition, countries envision a second round of negotiations to start in 2020 on intellectual property rights and competition policy </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3</a:t>
            </a:fld>
            <a:endParaRPr lang="en-US" dirty="0"/>
          </a:p>
        </p:txBody>
      </p:sp>
    </p:spTree>
    <p:extLst>
      <p:ext uri="{BB962C8B-B14F-4D97-AF65-F5344CB8AC3E}">
        <p14:creationId xmlns:p14="http://schemas.microsoft.com/office/powerpoint/2010/main" val="199739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Intraregional trade in goods in Africa represents about 12-14 percent of total imports.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As a share of total African imports, intraregional trade rose from approximately 5 percent in 1990 to about 12 percent in 2017.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These statistics underestimate actual intraregional trade flows though, as they do not capture widespread informal cross-border trade.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share of intraregional trade is surpassed only by trade with China and the EU, as if Africa is the third largest trade partner.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About 40 percent of regional trade is in manufactured goods.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Africa’s trade in service also rose but plays a relatively small role in trade.</a:t>
            </a:r>
            <a:r>
              <a:rPr lang="en-US" sz="1200" kern="1200" dirty="0">
                <a:solidFill>
                  <a:schemeClr val="tx1"/>
                </a:solidFill>
                <a:effectLst/>
                <a:latin typeface="+mn-lt"/>
                <a:ea typeface="+mn-ea"/>
                <a:cs typeface="+mn-cs"/>
              </a:rPr>
              <a:t> Total imports (and exports) of services more than tripled from US$27 billion (US$20 billion) in 1990 to about US$90 billion (US$89 billion) in 2017 </a:t>
            </a:r>
          </a:p>
        </p:txBody>
      </p:sp>
      <p:sp>
        <p:nvSpPr>
          <p:cNvPr id="4" name="Slide Number Placeholder 3"/>
          <p:cNvSpPr>
            <a:spLocks noGrp="1"/>
          </p:cNvSpPr>
          <p:nvPr>
            <p:ph type="sldNum" sz="quarter" idx="10"/>
          </p:nvPr>
        </p:nvSpPr>
        <p:spPr/>
        <p:txBody>
          <a:bodyPr/>
          <a:lstStyle/>
          <a:p>
            <a:fld id="{A5D5AB63-E42C-4819-B91B-74E9FC351979}" type="slidenum">
              <a:rPr lang="en-US" smtClean="0"/>
              <a:t>6</a:t>
            </a:fld>
            <a:endParaRPr lang="en-US" dirty="0"/>
          </a:p>
        </p:txBody>
      </p:sp>
    </p:spTree>
    <p:extLst>
      <p:ext uri="{BB962C8B-B14F-4D97-AF65-F5344CB8AC3E}">
        <p14:creationId xmlns:p14="http://schemas.microsoft.com/office/powerpoint/2010/main" val="18793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Trade with the rest of the world is heavily oriented toward minerals, which on average account (e.g., crude oil, copper), for about 75 percent of total exports during 2007–17, compared to 16 percent for manufactured goods. </a:t>
            </a:r>
          </a:p>
          <a:p>
            <a:pPr marL="171450" indent="-171450">
              <a:buFontTx/>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Intraregional exports include higher-value-added products, with manufactured goods accounting, on average, for about 40 percent of intraregional trade (e.g., trucks, motor vehicles), minerals for 44 percent (e.g., copper), and agricultural products for 16 percent (e.g., maize), over the same period</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7</a:t>
            </a:fld>
            <a:endParaRPr lang="en-US" dirty="0"/>
          </a:p>
        </p:txBody>
      </p:sp>
    </p:spTree>
    <p:extLst>
      <p:ext uri="{BB962C8B-B14F-4D97-AF65-F5344CB8AC3E}">
        <p14:creationId xmlns:p14="http://schemas.microsoft.com/office/powerpoint/2010/main" val="182753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As regional trade has expanded, sub-regional trade hubs have emerged, including South Africa, Côte d’Ivoire, Senegal, and Kenya.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South Africa alone is the source of about 35 percent of all intraregional imports in Africa (and about 40 percent of intraregional manufacturing imports).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However, as shown in the chart, some of the largest African economies remain poorly integrated with the region. Nigeria, Egypt, and Algeria, which collectively represent about half of the region’s total GDP, account for a limited share of regional trade (about 11 percent).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This suggests ample room for further expansion</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8</a:t>
            </a:fld>
            <a:endParaRPr lang="en-US" dirty="0"/>
          </a:p>
        </p:txBody>
      </p:sp>
    </p:spTree>
    <p:extLst>
      <p:ext uri="{BB962C8B-B14F-4D97-AF65-F5344CB8AC3E}">
        <p14:creationId xmlns:p14="http://schemas.microsoft.com/office/powerpoint/2010/main" val="398819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The expansion of regional trade flows within Africa in recent decades occurred along with the creation and expansion of several RECs, which apply near-zero preferential tariffs to trade within the RECs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 2017, 75 percent of intraregional trade took place in five RECs, with Southern Africa Development Community (SADC) alone accounting for half of such trade flows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Tariffs are virtually zero within RECs, while tariff applied to other African countries are similar to the rest of the world</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Moreover, factors other than tariffs make transacting goods particularly costly for African countries (see right figure). In this respect, African countries have among the highest non-tariff trade costs in the world. (note:  factors may include trade facilitation services, ranging from logistics and transport infrastructure to border processes and customs practices and business and regulatory environments. </a:t>
            </a:r>
            <a:endParaRPr lang="en-US" dirty="0"/>
          </a:p>
        </p:txBody>
      </p:sp>
      <p:sp>
        <p:nvSpPr>
          <p:cNvPr id="4" name="Slide Number Placeholder 3"/>
          <p:cNvSpPr>
            <a:spLocks noGrp="1"/>
          </p:cNvSpPr>
          <p:nvPr>
            <p:ph type="sldNum" sz="quarter" idx="10"/>
          </p:nvPr>
        </p:nvSpPr>
        <p:spPr/>
        <p:txBody>
          <a:bodyPr/>
          <a:lstStyle/>
          <a:p>
            <a:fld id="{A5D5AB63-E42C-4819-B91B-74E9FC351979}" type="slidenum">
              <a:rPr lang="en-US" smtClean="0"/>
              <a:t>9</a:t>
            </a:fld>
            <a:endParaRPr lang="en-US" dirty="0"/>
          </a:p>
        </p:txBody>
      </p:sp>
    </p:spTree>
    <p:extLst>
      <p:ext uri="{BB962C8B-B14F-4D97-AF65-F5344CB8AC3E}">
        <p14:creationId xmlns:p14="http://schemas.microsoft.com/office/powerpoint/2010/main" val="283027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5AB63-E42C-4819-B91B-74E9FC351979}" type="slidenum">
              <a:rPr lang="en-US" smtClean="0"/>
              <a:t>11</a:t>
            </a:fld>
            <a:endParaRPr lang="en-US" dirty="0"/>
          </a:p>
        </p:txBody>
      </p:sp>
    </p:spTree>
    <p:extLst>
      <p:ext uri="{BB962C8B-B14F-4D97-AF65-F5344CB8AC3E}">
        <p14:creationId xmlns:p14="http://schemas.microsoft.com/office/powerpoint/2010/main" val="98091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Estimates from gravity model suggest that African countries are, on average, expected to trade less than countries in other regions.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 other words, specific features of African economies, besides size and level of development, imply low levels of trade compared to other regions. These features include structural factors to African economies, and policy-induced factors such as tariffs, poor quality of logistics and infrastructure, and limited availability of credit. </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Note: the chapter relies on a gravity model, using COMTRADE bilateral goods data at the 1-digit industry level in 200-2015, the database covers 148 countries, yielding almost 900,000 observations. Importer-industry-time and exporter-industry-time fixed effects are used, </a:t>
            </a: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as well as distance, contiguous border, common language, colonial history, and the presence of a preferential trade agreement variables.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AB63-E42C-4819-B91B-74E9FC351979}" type="slidenum">
              <a:rPr lang="en-US" smtClean="0"/>
              <a:t>12</a:t>
            </a:fld>
            <a:endParaRPr lang="en-US" dirty="0"/>
          </a:p>
        </p:txBody>
      </p:sp>
    </p:spTree>
    <p:extLst>
      <p:ext uri="{BB962C8B-B14F-4D97-AF65-F5344CB8AC3E}">
        <p14:creationId xmlns:p14="http://schemas.microsoft.com/office/powerpoint/2010/main" val="41045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BF3C4-B961-4856-A9F1-9AE4D12C4AF6}"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418155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3C6877-CD43-409D-A929-262FA0D04142}" type="datetime1">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314699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31E51-7ADD-45A9-B980-03694D0D9920}"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92381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9CBF65-5FF4-4B74-8BFC-769F2569E7F1}"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2924573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190903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76308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91420275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09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6373D-CE91-40FC-8C6E-6603A285CEE4}"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396239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FF6E-598B-45F7-B924-B378AE3514C0}"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12A18-B4BC-4CAC-89C0-976B61104C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9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097BA-0462-4402-899A-7680E2CEEF2B}" type="datetime1">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3691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257C63-A99F-4DA6-BB17-DDB63AC82CB7}" type="datetime1">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364651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900CD5-B6C2-4E1C-AAF3-6AB0B3F047F2}" type="datetime1">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324713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9CEDE7-3FAB-4600-9B28-CA7815EE2682}" type="datetime1">
              <a:rPr lang="en-US" smtClean="0"/>
              <a:t>6/24/2019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D12A18-B4BC-4CAC-89C0-976B61104C40}" type="slidenum">
              <a:rPr lang="en-US" smtClean="0"/>
              <a:t>‹#›</a:t>
            </a:fld>
            <a:endParaRPr lang="en-US"/>
          </a:p>
        </p:txBody>
      </p:sp>
    </p:spTree>
    <p:extLst>
      <p:ext uri="{BB962C8B-B14F-4D97-AF65-F5344CB8AC3E}">
        <p14:creationId xmlns:p14="http://schemas.microsoft.com/office/powerpoint/2010/main" val="279559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BD4CA8-AE82-48E3-9570-2DB1DFB53A7B}" type="datetime1">
              <a:rPr lang="en-US" smtClean="0"/>
              <a:t>6/24/2019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D12A18-B4BC-4CAC-89C0-976B61104C40}" type="slidenum">
              <a:rPr lang="en-US" smtClean="0"/>
              <a:t>‹#›</a:t>
            </a:fld>
            <a:endParaRPr lang="en-US"/>
          </a:p>
        </p:txBody>
      </p:sp>
    </p:spTree>
    <p:extLst>
      <p:ext uri="{BB962C8B-B14F-4D97-AF65-F5344CB8AC3E}">
        <p14:creationId xmlns:p14="http://schemas.microsoft.com/office/powerpoint/2010/main" val="366413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0FF0FD-D48D-417C-AA5C-3D2B6BDF3FEA}" type="datetime1">
              <a:rPr lang="en-US" smtClean="0"/>
              <a:t>6/24/2019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D12A18-B4BC-4CAC-89C0-976B61104C4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5952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67E6-9672-4A98-A15F-FD818A71039B}"/>
              </a:ext>
            </a:extLst>
          </p:cNvPr>
          <p:cNvSpPr>
            <a:spLocks noGrp="1"/>
          </p:cNvSpPr>
          <p:nvPr>
            <p:ph type="ctrTitle"/>
          </p:nvPr>
        </p:nvSpPr>
        <p:spPr>
          <a:xfrm>
            <a:off x="1097280" y="582305"/>
            <a:ext cx="10058400" cy="3566160"/>
          </a:xfrm>
        </p:spPr>
        <p:txBody>
          <a:bodyPr>
            <a:noAutofit/>
          </a:bodyPr>
          <a:lstStyle/>
          <a:p>
            <a:pPr>
              <a:lnSpc>
                <a:spcPct val="150000"/>
              </a:lnSpc>
            </a:pPr>
            <a:r>
              <a:rPr lang="en-GB" sz="3600" b="1" dirty="0">
                <a:latin typeface="Sylfaen" panose="010A0502050306030303" pitchFamily="18" charset="0"/>
              </a:rPr>
              <a:t>Is the African Continental Free Trade Area a Game Changer for the Continent?</a:t>
            </a:r>
            <a:br>
              <a:rPr lang="en-GB" sz="3600" b="1" dirty="0">
                <a:latin typeface="Sylfaen" panose="010A0502050306030303" pitchFamily="18" charset="0"/>
              </a:rPr>
            </a:br>
            <a:br>
              <a:rPr lang="en-GB" sz="2800" b="1" dirty="0">
                <a:latin typeface="Sylfaen" panose="010A0502050306030303" pitchFamily="18" charset="0"/>
              </a:rPr>
            </a:br>
            <a:endParaRPr lang="en-US" sz="2800" b="1" dirty="0">
              <a:latin typeface="Sylfaen" panose="010A0502050306030303" pitchFamily="18" charset="0"/>
            </a:endParaRPr>
          </a:p>
        </p:txBody>
      </p:sp>
      <p:sp>
        <p:nvSpPr>
          <p:cNvPr id="3" name="Subtitle 2">
            <a:extLst>
              <a:ext uri="{FF2B5EF4-FFF2-40B4-BE49-F238E27FC236}">
                <a16:creationId xmlns:a16="http://schemas.microsoft.com/office/drawing/2014/main" id="{BAD86CA3-5506-4DDC-A769-91721F62DC7A}"/>
              </a:ext>
            </a:extLst>
          </p:cNvPr>
          <p:cNvSpPr>
            <a:spLocks noGrp="1"/>
          </p:cNvSpPr>
          <p:nvPr>
            <p:ph type="subTitle" idx="1"/>
          </p:nvPr>
        </p:nvSpPr>
        <p:spPr>
          <a:xfrm>
            <a:off x="1100051" y="3740724"/>
            <a:ext cx="10058400" cy="1452647"/>
          </a:xfrm>
        </p:spPr>
        <p:txBody>
          <a:bodyPr>
            <a:normAutofit fontScale="70000" lnSpcReduction="20000"/>
          </a:bodyPr>
          <a:lstStyle/>
          <a:p>
            <a:r>
              <a:rPr lang="en-US" sz="3600" dirty="0"/>
              <a:t>International Monetary Fund</a:t>
            </a:r>
          </a:p>
          <a:p>
            <a:r>
              <a:rPr lang="en-US" dirty="0"/>
              <a:t>Patrick Imam</a:t>
            </a:r>
          </a:p>
          <a:p>
            <a:r>
              <a:rPr lang="en-US" dirty="0"/>
              <a:t>IMF Resident Representative</a:t>
            </a:r>
          </a:p>
          <a:p>
            <a:r>
              <a:rPr lang="en-US" dirty="0"/>
              <a:t>June 2019</a:t>
            </a:r>
          </a:p>
        </p:txBody>
      </p:sp>
      <p:sp>
        <p:nvSpPr>
          <p:cNvPr id="4" name="Rectangle 3">
            <a:extLst>
              <a:ext uri="{FF2B5EF4-FFF2-40B4-BE49-F238E27FC236}">
                <a16:creationId xmlns:a16="http://schemas.microsoft.com/office/drawing/2014/main" id="{8EA11139-3249-4CC8-9D18-AC09D3640C14}"/>
              </a:ext>
            </a:extLst>
          </p:cNvPr>
          <p:cNvSpPr/>
          <p:nvPr/>
        </p:nvSpPr>
        <p:spPr>
          <a:xfrm>
            <a:off x="406284" y="5729716"/>
            <a:ext cx="11440391" cy="369332"/>
          </a:xfrm>
          <a:prstGeom prst="rect">
            <a:avLst/>
          </a:prstGeom>
        </p:spPr>
        <p:txBody>
          <a:bodyPr wrap="square">
            <a:spAutoFit/>
          </a:bodyPr>
          <a:lstStyle/>
          <a:p>
            <a:r>
              <a:rPr lang="en-US" b="1" dirty="0">
                <a:latin typeface="arial" panose="020B0604020202020204" pitchFamily="34" charset="0"/>
              </a:rPr>
              <a:t>The views expressed do not necessarily reflect the views of the IMF or the Executive Board of the IMF.</a:t>
            </a:r>
            <a:endParaRPr lang="en-US" b="1" dirty="0"/>
          </a:p>
        </p:txBody>
      </p:sp>
    </p:spTree>
    <p:extLst>
      <p:ext uri="{BB962C8B-B14F-4D97-AF65-F5344CB8AC3E}">
        <p14:creationId xmlns:p14="http://schemas.microsoft.com/office/powerpoint/2010/main" val="263179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E388CAC-0C3D-407B-9CDF-3AC2B053A2D7}"/>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Potential Impact of The AfCFTA on Trade</a:t>
            </a:r>
            <a:endParaRPr lang="en-US" sz="3800" b="0" dirty="0"/>
          </a:p>
        </p:txBody>
      </p:sp>
    </p:spTree>
    <p:extLst>
      <p:ext uri="{BB962C8B-B14F-4D97-AF65-F5344CB8AC3E}">
        <p14:creationId xmlns:p14="http://schemas.microsoft.com/office/powerpoint/2010/main" val="7160987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Some room for further regional trade integration</a:t>
            </a:r>
          </a:p>
        </p:txBody>
      </p:sp>
    </p:spTree>
    <p:extLst>
      <p:ext uri="{BB962C8B-B14F-4D97-AF65-F5344CB8AC3E}">
        <p14:creationId xmlns:p14="http://schemas.microsoft.com/office/powerpoint/2010/main" val="35318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AEC0-4AF3-4BB4-9308-6426EB5CCEA0}"/>
              </a:ext>
            </a:extLst>
          </p:cNvPr>
          <p:cNvSpPr>
            <a:spLocks noGrp="1"/>
          </p:cNvSpPr>
          <p:nvPr>
            <p:ph type="title"/>
          </p:nvPr>
        </p:nvSpPr>
        <p:spPr>
          <a:xfrm>
            <a:off x="609600" y="193277"/>
            <a:ext cx="10972800" cy="1143000"/>
          </a:xfrm>
        </p:spPr>
        <p:txBody>
          <a:bodyPr>
            <a:normAutofit fontScale="90000"/>
          </a:bodyPr>
          <a:lstStyle/>
          <a:p>
            <a:r>
              <a:rPr lang="en-US" dirty="0"/>
              <a:t>Structural and Policy-Induced Factors Imply Low Levels of Trade In Africa</a:t>
            </a:r>
          </a:p>
        </p:txBody>
      </p:sp>
      <p:graphicFrame>
        <p:nvGraphicFramePr>
          <p:cNvPr id="6" name="Chart 5">
            <a:extLst>
              <a:ext uri="{FF2B5EF4-FFF2-40B4-BE49-F238E27FC236}">
                <a16:creationId xmlns:a16="http://schemas.microsoft.com/office/drawing/2014/main" id="{ABC7B2EE-380C-4C64-8A08-B2C61DB4B1C3}"/>
              </a:ext>
            </a:extLst>
          </p:cNvPr>
          <p:cNvGraphicFramePr>
            <a:graphicFrameLocks/>
          </p:cNvGraphicFramePr>
          <p:nvPr>
            <p:extLst/>
          </p:nvPr>
        </p:nvGraphicFramePr>
        <p:xfrm>
          <a:off x="2977825" y="2103210"/>
          <a:ext cx="5759775" cy="366196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358B5293-0F4E-4F59-9305-F4E4CA49BCF1}"/>
              </a:ext>
            </a:extLst>
          </p:cNvPr>
          <p:cNvSpPr txBox="1"/>
          <p:nvPr/>
        </p:nvSpPr>
        <p:spPr>
          <a:xfrm>
            <a:off x="2977825" y="1450468"/>
            <a:ext cx="6119801" cy="4709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baseline="0" dirty="0">
                <a:latin typeface="Arial Narrow" panose="020B0606020202030204" pitchFamily="34" charset="0"/>
              </a:rPr>
              <a:t>Role of Country Features in Affecting </a:t>
            </a:r>
            <a:r>
              <a:rPr lang="en-US" sz="1600" b="1" dirty="0">
                <a:latin typeface="Arial Narrow" panose="020B0606020202030204" pitchFamily="34" charset="0"/>
              </a:rPr>
              <a:t>Regions' Trade Flows</a:t>
            </a:r>
          </a:p>
          <a:p>
            <a:r>
              <a:rPr lang="en-US" sz="1600" b="0" i="1" dirty="0">
                <a:latin typeface="Arial Narrow" panose="020B0606020202030204" pitchFamily="34" charset="0"/>
              </a:rPr>
              <a:t>(Median and interquartile range of country fixed effects from the gravity model)</a:t>
            </a:r>
            <a:endParaRPr lang="en-US" sz="1600" b="1" dirty="0">
              <a:latin typeface="Arial Narrow" panose="020B0606020202030204" pitchFamily="34" charset="0"/>
            </a:endParaRPr>
          </a:p>
          <a:p>
            <a:endParaRPr lang="en-US" sz="1600" b="1" dirty="0">
              <a:latin typeface="Arial Narrow" panose="020B0606020202030204" pitchFamily="34" charset="0"/>
            </a:endParaRPr>
          </a:p>
          <a:p>
            <a:endParaRPr lang="en-US" sz="1600" b="1" dirty="0">
              <a:latin typeface="Arial Narrow" panose="020B0606020202030204" pitchFamily="34" charset="0"/>
            </a:endParaRPr>
          </a:p>
        </p:txBody>
      </p:sp>
      <p:sp>
        <p:nvSpPr>
          <p:cNvPr id="8" name="TextBox 33">
            <a:extLst>
              <a:ext uri="{FF2B5EF4-FFF2-40B4-BE49-F238E27FC236}">
                <a16:creationId xmlns:a16="http://schemas.microsoft.com/office/drawing/2014/main" id="{2A926B70-9ADD-4522-8BEF-4F61029AA323}"/>
              </a:ext>
            </a:extLst>
          </p:cNvPr>
          <p:cNvSpPr txBox="1"/>
          <p:nvPr/>
        </p:nvSpPr>
        <p:spPr>
          <a:xfrm>
            <a:off x="3190407" y="5677892"/>
            <a:ext cx="2608227" cy="44412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IMF staff estimates.</a:t>
            </a:r>
          </a:p>
        </p:txBody>
      </p:sp>
    </p:spTree>
    <p:extLst>
      <p:ext uri="{BB962C8B-B14F-4D97-AF65-F5344CB8AC3E}">
        <p14:creationId xmlns:p14="http://schemas.microsoft.com/office/powerpoint/2010/main" val="312013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Addressing non-tariff bottlenecks key to deepen regional trade integration</a:t>
            </a:r>
          </a:p>
        </p:txBody>
      </p:sp>
    </p:spTree>
    <p:extLst>
      <p:ext uri="{BB962C8B-B14F-4D97-AF65-F5344CB8AC3E}">
        <p14:creationId xmlns:p14="http://schemas.microsoft.com/office/powerpoint/2010/main" val="242004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29CA-20E7-4F78-AC46-7A921D0CC0CB}"/>
              </a:ext>
            </a:extLst>
          </p:cNvPr>
          <p:cNvSpPr>
            <a:spLocks noGrp="1"/>
          </p:cNvSpPr>
          <p:nvPr>
            <p:ph type="title"/>
          </p:nvPr>
        </p:nvSpPr>
        <p:spPr/>
        <p:txBody>
          <a:bodyPr>
            <a:normAutofit fontScale="90000"/>
          </a:bodyPr>
          <a:lstStyle/>
          <a:p>
            <a:pPr algn="ctr"/>
            <a:r>
              <a:rPr lang="en-US" dirty="0"/>
              <a:t>Tariff Reductions Increase Regional Trade, but Non-Tariff Bottlenecks Matter Even More</a:t>
            </a:r>
          </a:p>
        </p:txBody>
      </p:sp>
      <p:pic>
        <p:nvPicPr>
          <p:cNvPr id="3" name="Picture 2">
            <a:extLst>
              <a:ext uri="{FF2B5EF4-FFF2-40B4-BE49-F238E27FC236}">
                <a16:creationId xmlns:a16="http://schemas.microsoft.com/office/drawing/2014/main" id="{C1ACABB6-458A-48CA-9ED4-3E6B5B9EFBE3}"/>
              </a:ext>
            </a:extLst>
          </p:cNvPr>
          <p:cNvPicPr>
            <a:picLocks noChangeAspect="1"/>
          </p:cNvPicPr>
          <p:nvPr/>
        </p:nvPicPr>
        <p:blipFill>
          <a:blip r:embed="rId3"/>
          <a:stretch>
            <a:fillRect/>
          </a:stretch>
        </p:blipFill>
        <p:spPr>
          <a:xfrm>
            <a:off x="904581" y="2283202"/>
            <a:ext cx="4458542" cy="3344109"/>
          </a:xfrm>
          <a:prstGeom prst="rect">
            <a:avLst/>
          </a:prstGeom>
        </p:spPr>
      </p:pic>
      <p:sp>
        <p:nvSpPr>
          <p:cNvPr id="10" name="TextBox 2">
            <a:extLst>
              <a:ext uri="{FF2B5EF4-FFF2-40B4-BE49-F238E27FC236}">
                <a16:creationId xmlns:a16="http://schemas.microsoft.com/office/drawing/2014/main" id="{D4E87654-EA0E-400C-B4EC-6FC3BF456787}"/>
              </a:ext>
            </a:extLst>
          </p:cNvPr>
          <p:cNvSpPr txBox="1"/>
          <p:nvPr/>
        </p:nvSpPr>
        <p:spPr>
          <a:xfrm>
            <a:off x="1083754" y="1916938"/>
            <a:ext cx="3198314" cy="36145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chemeClr val="dk1"/>
                </a:solidFill>
                <a:latin typeface="Arial Narrow" panose="020B0606020202030204" pitchFamily="34" charset="0"/>
                <a:ea typeface="+mn-ea"/>
                <a:cs typeface="+mn-cs"/>
              </a:rPr>
              <a:t>Elasticity of Intraregional Trade</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0" i="1" dirty="0">
                <a:solidFill>
                  <a:schemeClr val="dk1"/>
                </a:solidFill>
                <a:latin typeface="Arial Narrow" panose="020B0606020202030204" pitchFamily="34" charset="0"/>
                <a:ea typeface="+mn-ea"/>
                <a:cs typeface="+mn-cs"/>
              </a:rPr>
              <a:t> (Tariff equivalent)</a:t>
            </a:r>
            <a:endParaRPr lang="en-US" sz="1600" b="0" i="1" dirty="0">
              <a:latin typeface="Arial Narrow" panose="020B0606020202030204" pitchFamily="34" charset="0"/>
            </a:endParaRPr>
          </a:p>
        </p:txBody>
      </p:sp>
      <p:sp>
        <p:nvSpPr>
          <p:cNvPr id="11" name="TextBox 33">
            <a:extLst>
              <a:ext uri="{FF2B5EF4-FFF2-40B4-BE49-F238E27FC236}">
                <a16:creationId xmlns:a16="http://schemas.microsoft.com/office/drawing/2014/main" id="{01834134-6C71-48B4-B515-0CCC26DD8688}"/>
              </a:ext>
            </a:extLst>
          </p:cNvPr>
          <p:cNvSpPr txBox="1"/>
          <p:nvPr/>
        </p:nvSpPr>
        <p:spPr>
          <a:xfrm>
            <a:off x="904581" y="5627311"/>
            <a:ext cx="4726785" cy="30362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UNCTAD Trade Analysis Information System; and IMF staff estimates.</a:t>
            </a:r>
          </a:p>
        </p:txBody>
      </p:sp>
      <p:pic>
        <p:nvPicPr>
          <p:cNvPr id="7" name="Picture 6">
            <a:extLst>
              <a:ext uri="{FF2B5EF4-FFF2-40B4-BE49-F238E27FC236}">
                <a16:creationId xmlns:a16="http://schemas.microsoft.com/office/drawing/2014/main" id="{09412D07-551C-47A5-BD7E-2402561E607F}"/>
              </a:ext>
            </a:extLst>
          </p:cNvPr>
          <p:cNvPicPr>
            <a:picLocks noChangeAspect="1"/>
          </p:cNvPicPr>
          <p:nvPr/>
        </p:nvPicPr>
        <p:blipFill>
          <a:blip r:embed="rId4"/>
          <a:stretch>
            <a:fillRect/>
          </a:stretch>
        </p:blipFill>
        <p:spPr>
          <a:xfrm>
            <a:off x="6379829" y="1905317"/>
            <a:ext cx="4557521" cy="3813120"/>
          </a:xfrm>
          <a:prstGeom prst="rect">
            <a:avLst/>
          </a:prstGeom>
        </p:spPr>
      </p:pic>
    </p:spTree>
    <p:extLst>
      <p:ext uri="{BB962C8B-B14F-4D97-AF65-F5344CB8AC3E}">
        <p14:creationId xmlns:p14="http://schemas.microsoft.com/office/powerpoint/2010/main" val="70931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C312-D9FB-4D9E-870F-77D6485176D6}"/>
              </a:ext>
            </a:extLst>
          </p:cNvPr>
          <p:cNvSpPr>
            <a:spLocks noGrp="1"/>
          </p:cNvSpPr>
          <p:nvPr>
            <p:ph type="title"/>
          </p:nvPr>
        </p:nvSpPr>
        <p:spPr>
          <a:xfrm>
            <a:off x="406400" y="249238"/>
            <a:ext cx="10972800" cy="1143000"/>
          </a:xfrm>
        </p:spPr>
        <p:txBody>
          <a:bodyPr>
            <a:noAutofit/>
          </a:bodyPr>
          <a:lstStyle/>
          <a:p>
            <a:pPr algn="ctr"/>
            <a:r>
              <a:rPr lang="en-US" sz="3700" dirty="0"/>
              <a:t>Poor Infrastructure and Logistics Affect the Impact of Tariff Reductions on Trade</a:t>
            </a:r>
          </a:p>
        </p:txBody>
      </p:sp>
      <p:sp>
        <p:nvSpPr>
          <p:cNvPr id="7" name="TextBox 44">
            <a:extLst>
              <a:ext uri="{FF2B5EF4-FFF2-40B4-BE49-F238E27FC236}">
                <a16:creationId xmlns:a16="http://schemas.microsoft.com/office/drawing/2014/main" id="{3F29A817-8740-480E-A3CC-345CDF7A0DF8}"/>
              </a:ext>
            </a:extLst>
          </p:cNvPr>
          <p:cNvSpPr txBox="1"/>
          <p:nvPr/>
        </p:nvSpPr>
        <p:spPr>
          <a:xfrm>
            <a:off x="872183" y="1845642"/>
            <a:ext cx="5188603" cy="462930"/>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baseline="0" dirty="0">
                <a:latin typeface="Arial Narrow" panose="020B0606020202030204" pitchFamily="34" charset="0"/>
              </a:rPr>
              <a:t>Infrastructure and Trade Logistics Gaps in Africa</a:t>
            </a:r>
            <a:endParaRPr lang="en-US" sz="1600" b="1" dirty="0">
              <a:latin typeface="Arial Narrow" panose="020B0606020202030204" pitchFamily="34" charset="0"/>
            </a:endParaRPr>
          </a:p>
        </p:txBody>
      </p:sp>
      <p:pic>
        <p:nvPicPr>
          <p:cNvPr id="3" name="Picture 2">
            <a:extLst>
              <a:ext uri="{FF2B5EF4-FFF2-40B4-BE49-F238E27FC236}">
                <a16:creationId xmlns:a16="http://schemas.microsoft.com/office/drawing/2014/main" id="{961ABFE1-3F1B-4DF9-9C22-9D0DE4777ADC}"/>
              </a:ext>
            </a:extLst>
          </p:cNvPr>
          <p:cNvPicPr>
            <a:picLocks noChangeAspect="1"/>
          </p:cNvPicPr>
          <p:nvPr/>
        </p:nvPicPr>
        <p:blipFill>
          <a:blip r:embed="rId3"/>
          <a:stretch>
            <a:fillRect/>
          </a:stretch>
        </p:blipFill>
        <p:spPr>
          <a:xfrm>
            <a:off x="734165" y="2454230"/>
            <a:ext cx="10653242" cy="3745848"/>
          </a:xfrm>
          <a:prstGeom prst="rect">
            <a:avLst/>
          </a:prstGeom>
        </p:spPr>
      </p:pic>
    </p:spTree>
    <p:extLst>
      <p:ext uri="{BB962C8B-B14F-4D97-AF65-F5344CB8AC3E}">
        <p14:creationId xmlns:p14="http://schemas.microsoft.com/office/powerpoint/2010/main" val="214494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FD13-716B-471C-9D89-0A43458A16D9}"/>
              </a:ext>
            </a:extLst>
          </p:cNvPr>
          <p:cNvSpPr>
            <a:spLocks noGrp="1"/>
          </p:cNvSpPr>
          <p:nvPr>
            <p:ph type="title"/>
          </p:nvPr>
        </p:nvSpPr>
        <p:spPr/>
        <p:txBody>
          <a:bodyPr>
            <a:noAutofit/>
          </a:bodyPr>
          <a:lstStyle/>
          <a:p>
            <a:pPr algn="ctr"/>
            <a:r>
              <a:rPr lang="en-US" dirty="0"/>
              <a:t>Larger Welfare Payoffs From Reducing Non-Tariff Bottlenecks</a:t>
            </a:r>
          </a:p>
        </p:txBody>
      </p:sp>
      <p:sp>
        <p:nvSpPr>
          <p:cNvPr id="5" name="Content Placeholder 2">
            <a:extLst>
              <a:ext uri="{FF2B5EF4-FFF2-40B4-BE49-F238E27FC236}">
                <a16:creationId xmlns:a16="http://schemas.microsoft.com/office/drawing/2014/main" id="{F1D2C2A0-A8C7-4194-8C2B-27EFA5225BC7}"/>
              </a:ext>
            </a:extLst>
          </p:cNvPr>
          <p:cNvSpPr>
            <a:spLocks noGrp="1"/>
          </p:cNvSpPr>
          <p:nvPr>
            <p:ph idx="1"/>
          </p:nvPr>
        </p:nvSpPr>
        <p:spPr>
          <a:xfrm>
            <a:off x="6467706" y="1724894"/>
            <a:ext cx="5532227" cy="4525962"/>
          </a:xfrm>
        </p:spPr>
        <p:txBody>
          <a:bodyPr>
            <a:normAutofit fontScale="85000" lnSpcReduction="20000"/>
          </a:bodyPr>
          <a:lstStyle/>
          <a:p>
            <a:pPr marL="0" indent="0">
              <a:lnSpc>
                <a:spcPct val="120000"/>
              </a:lnSpc>
              <a:buNone/>
            </a:pPr>
            <a:r>
              <a:rPr lang="en-US" b="1" dirty="0"/>
              <a:t>Main results from CGE models</a:t>
            </a:r>
          </a:p>
          <a:p>
            <a:pPr>
              <a:lnSpc>
                <a:spcPct val="120000"/>
              </a:lnSpc>
            </a:pPr>
            <a:r>
              <a:rPr lang="en-US" sz="3100" dirty="0"/>
              <a:t>With tariff reductions, intra-African trade increases, but limited welfare and growth effects</a:t>
            </a:r>
          </a:p>
          <a:p>
            <a:pPr>
              <a:lnSpc>
                <a:spcPct val="120000"/>
              </a:lnSpc>
            </a:pPr>
            <a:r>
              <a:rPr lang="en-US" sz="3100" dirty="0"/>
              <a:t>Reducing NTBs/trade costs improves welfare effects substantially</a:t>
            </a:r>
          </a:p>
          <a:p>
            <a:pPr>
              <a:lnSpc>
                <a:spcPct val="120000"/>
              </a:lnSpc>
            </a:pPr>
            <a:r>
              <a:rPr lang="en-US" sz="3100" dirty="0"/>
              <a:t>Results vary greatly across countries. Very few countries worse off in absolute levels. </a:t>
            </a:r>
          </a:p>
        </p:txBody>
      </p:sp>
      <p:pic>
        <p:nvPicPr>
          <p:cNvPr id="6" name="Picture 5">
            <a:extLst>
              <a:ext uri="{FF2B5EF4-FFF2-40B4-BE49-F238E27FC236}">
                <a16:creationId xmlns:a16="http://schemas.microsoft.com/office/drawing/2014/main" id="{7521E1CC-D471-4C9D-804D-2FFF14AED953}"/>
              </a:ext>
            </a:extLst>
          </p:cNvPr>
          <p:cNvPicPr>
            <a:picLocks noChangeAspect="1"/>
          </p:cNvPicPr>
          <p:nvPr/>
        </p:nvPicPr>
        <p:blipFill>
          <a:blip r:embed="rId3"/>
          <a:stretch>
            <a:fillRect/>
          </a:stretch>
        </p:blipFill>
        <p:spPr>
          <a:xfrm>
            <a:off x="474157" y="1856233"/>
            <a:ext cx="5845841" cy="3837431"/>
          </a:xfrm>
          <a:prstGeom prst="rect">
            <a:avLst/>
          </a:prstGeom>
          <a:ln>
            <a:solidFill>
              <a:schemeClr val="tx1"/>
            </a:solidFill>
          </a:ln>
        </p:spPr>
      </p:pic>
    </p:spTree>
    <p:extLst>
      <p:ext uri="{BB962C8B-B14F-4D97-AF65-F5344CB8AC3E}">
        <p14:creationId xmlns:p14="http://schemas.microsoft.com/office/powerpoint/2010/main" val="361082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DD86BA7-7AE6-4300-BFAA-7728EAFC3739}"/>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The AfCFTA Can Affect Countries Unevenly</a:t>
            </a:r>
            <a:endParaRPr lang="en-US" sz="3800" b="0" dirty="0"/>
          </a:p>
        </p:txBody>
      </p:sp>
    </p:spTree>
    <p:extLst>
      <p:ext uri="{BB962C8B-B14F-4D97-AF65-F5344CB8AC3E}">
        <p14:creationId xmlns:p14="http://schemas.microsoft.com/office/powerpoint/2010/main" val="28247378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Structural reforms can help strengthening the impact of the A</a:t>
            </a:r>
            <a:r>
              <a:rPr lang="en-US" sz="3600" b="0" cap="none" dirty="0"/>
              <a:t>f</a:t>
            </a:r>
            <a:r>
              <a:rPr lang="en-US" sz="3600" b="0" cap="small" dirty="0"/>
              <a:t>CFTA on trade</a:t>
            </a:r>
          </a:p>
        </p:txBody>
      </p:sp>
    </p:spTree>
    <p:extLst>
      <p:ext uri="{BB962C8B-B14F-4D97-AF65-F5344CB8AC3E}">
        <p14:creationId xmlns:p14="http://schemas.microsoft.com/office/powerpoint/2010/main" val="328961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D416-1D2B-4A1E-96E2-D23DCFD30004}"/>
              </a:ext>
            </a:extLst>
          </p:cNvPr>
          <p:cNvSpPr>
            <a:spLocks noGrp="1"/>
          </p:cNvSpPr>
          <p:nvPr>
            <p:ph type="title"/>
          </p:nvPr>
        </p:nvSpPr>
        <p:spPr>
          <a:xfrm>
            <a:off x="379005" y="305732"/>
            <a:ext cx="10515600" cy="1451923"/>
          </a:xfrm>
        </p:spPr>
        <p:txBody>
          <a:bodyPr>
            <a:noAutofit/>
          </a:bodyPr>
          <a:lstStyle/>
          <a:p>
            <a:pPr algn="ctr"/>
            <a:r>
              <a:rPr lang="en-US" sz="4000" dirty="0"/>
              <a:t>Combining Trade and Structural Policies Increases Payoffs for Less Diversified Economies</a:t>
            </a:r>
          </a:p>
        </p:txBody>
      </p:sp>
      <p:sp>
        <p:nvSpPr>
          <p:cNvPr id="8" name="Content Placeholder 4">
            <a:extLst>
              <a:ext uri="{FF2B5EF4-FFF2-40B4-BE49-F238E27FC236}">
                <a16:creationId xmlns:a16="http://schemas.microsoft.com/office/drawing/2014/main" id="{151B35E1-292F-46DA-8E5A-26F03FC42067}"/>
              </a:ext>
            </a:extLst>
          </p:cNvPr>
          <p:cNvSpPr txBox="1">
            <a:spLocks/>
          </p:cNvSpPr>
          <p:nvPr/>
        </p:nvSpPr>
        <p:spPr>
          <a:xfrm>
            <a:off x="892581"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extBox 2">
            <a:extLst>
              <a:ext uri="{FF2B5EF4-FFF2-40B4-BE49-F238E27FC236}">
                <a16:creationId xmlns:a16="http://schemas.microsoft.com/office/drawing/2014/main" id="{27B104ED-8BF8-4454-A2A4-BFD8A604CC6E}"/>
              </a:ext>
            </a:extLst>
          </p:cNvPr>
          <p:cNvSpPr txBox="1"/>
          <p:nvPr/>
        </p:nvSpPr>
        <p:spPr>
          <a:xfrm>
            <a:off x="2982880" y="1757655"/>
            <a:ext cx="4818715" cy="66624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Additional GDP Impact of Trade Expansion</a:t>
            </a:r>
            <a:r>
              <a:rPr lang="en-US" sz="1600" b="1" baseline="0" dirty="0">
                <a:latin typeface="Arial Narrow" panose="020B0606020202030204" pitchFamily="34" charset="0"/>
              </a:rPr>
              <a:t> under Structural Reform Scenarios, Agricultural Exporter </a:t>
            </a:r>
            <a:br>
              <a:rPr lang="en-US" sz="1600" b="1" baseline="0" dirty="0">
                <a:latin typeface="Arial Narrow" panose="020B0606020202030204" pitchFamily="34" charset="0"/>
              </a:rPr>
            </a:br>
            <a:r>
              <a:rPr lang="en-US" sz="1600" b="0" i="1" baseline="0" dirty="0">
                <a:latin typeface="Arial Narrow" panose="020B0606020202030204" pitchFamily="34" charset="0"/>
              </a:rPr>
              <a:t>(Percent)</a:t>
            </a:r>
            <a:endParaRPr lang="en-US" sz="1600" b="1" dirty="0">
              <a:latin typeface="Arial Narrow" panose="020B0606020202030204" pitchFamily="34" charset="0"/>
            </a:endParaRPr>
          </a:p>
          <a:p>
            <a:endParaRPr lang="en-US" sz="1600" b="1" dirty="0">
              <a:latin typeface="Arial Narrow" panose="020B0606020202030204" pitchFamily="34" charset="0"/>
            </a:endParaRPr>
          </a:p>
        </p:txBody>
      </p:sp>
      <p:graphicFrame>
        <p:nvGraphicFramePr>
          <p:cNvPr id="7" name="Chart 6">
            <a:extLst>
              <a:ext uri="{FF2B5EF4-FFF2-40B4-BE49-F238E27FC236}">
                <a16:creationId xmlns:a16="http://schemas.microsoft.com/office/drawing/2014/main" id="{A71F0F17-EA3B-4BE4-9EF8-1E1C40825D8B}"/>
              </a:ext>
            </a:extLst>
          </p:cNvPr>
          <p:cNvGraphicFramePr>
            <a:graphicFrameLocks/>
          </p:cNvGraphicFramePr>
          <p:nvPr>
            <p:extLst/>
          </p:nvPr>
        </p:nvGraphicFramePr>
        <p:xfrm>
          <a:off x="2123476" y="2290344"/>
          <a:ext cx="5805041" cy="3016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3">
            <a:extLst>
              <a:ext uri="{FF2B5EF4-FFF2-40B4-BE49-F238E27FC236}">
                <a16:creationId xmlns:a16="http://schemas.microsoft.com/office/drawing/2014/main" id="{D55DC365-3E85-444D-8C10-4CD229F5C4AB}"/>
              </a:ext>
            </a:extLst>
          </p:cNvPr>
          <p:cNvSpPr txBox="1"/>
          <p:nvPr/>
        </p:nvSpPr>
        <p:spPr>
          <a:xfrm>
            <a:off x="2675645" y="5262686"/>
            <a:ext cx="3728957" cy="19799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IMF staff estimates.</a:t>
            </a:r>
          </a:p>
        </p:txBody>
      </p:sp>
      <p:sp>
        <p:nvSpPr>
          <p:cNvPr id="11" name="TextBox 33">
            <a:extLst>
              <a:ext uri="{FF2B5EF4-FFF2-40B4-BE49-F238E27FC236}">
                <a16:creationId xmlns:a16="http://schemas.microsoft.com/office/drawing/2014/main" id="{8418F66D-0C40-41E6-A174-F16B77C10515}"/>
              </a:ext>
            </a:extLst>
          </p:cNvPr>
          <p:cNvSpPr txBox="1"/>
          <p:nvPr/>
        </p:nvSpPr>
        <p:spPr>
          <a:xfrm>
            <a:off x="2675645" y="5501875"/>
            <a:ext cx="5342082" cy="53919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Trade expansion is defined as the increase in openness (exports plus imports to GDP). "Limited reform scenario" implies a 3 percent additional long-term effect on GDP levels, while "comprehensive reform scenario" implies a 7 percent additional increase in GDP.</a:t>
            </a:r>
          </a:p>
        </p:txBody>
      </p:sp>
    </p:spTree>
    <p:extLst>
      <p:ext uri="{BB962C8B-B14F-4D97-AF65-F5344CB8AC3E}">
        <p14:creationId xmlns:p14="http://schemas.microsoft.com/office/powerpoint/2010/main" val="32992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7CD-3824-45F4-80CD-3EA8965BFDDC}"/>
              </a:ext>
            </a:extLst>
          </p:cNvPr>
          <p:cNvSpPr>
            <a:spLocks noGrp="1"/>
          </p:cNvSpPr>
          <p:nvPr>
            <p:ph type="title"/>
          </p:nvPr>
        </p:nvSpPr>
        <p:spPr/>
        <p:txBody>
          <a:bodyPr/>
          <a:lstStyle/>
          <a:p>
            <a:r>
              <a:rPr lang="en-US" cap="none" dirty="0"/>
              <a:t>What is the AfCFTA?</a:t>
            </a:r>
          </a:p>
        </p:txBody>
      </p:sp>
      <p:sp>
        <p:nvSpPr>
          <p:cNvPr id="3" name="Slide Number Placeholder 2">
            <a:extLst>
              <a:ext uri="{FF2B5EF4-FFF2-40B4-BE49-F238E27FC236}">
                <a16:creationId xmlns:a16="http://schemas.microsoft.com/office/drawing/2014/main" id="{110A0F0C-3883-474C-8720-83973BF8E778}"/>
              </a:ext>
            </a:extLst>
          </p:cNvPr>
          <p:cNvSpPr>
            <a:spLocks noGrp="1"/>
          </p:cNvSpPr>
          <p:nvPr>
            <p:ph type="sldNum" sz="quarter" idx="12"/>
          </p:nvPr>
        </p:nvSpPr>
        <p:spPr/>
        <p:txBody>
          <a:bodyPr/>
          <a:lstStyle/>
          <a:p>
            <a:fld id="{A40DC157-A347-44A8-8271-DD092B67F4A0}" type="slidenum">
              <a:rPr lang="en-US" smtClean="0"/>
              <a:t>2</a:t>
            </a:fld>
            <a:endParaRPr lang="en-US" dirty="0"/>
          </a:p>
        </p:txBody>
      </p:sp>
    </p:spTree>
    <p:extLst>
      <p:ext uri="{BB962C8B-B14F-4D97-AF65-F5344CB8AC3E}">
        <p14:creationId xmlns:p14="http://schemas.microsoft.com/office/powerpoint/2010/main" val="281617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limited effects on income distribution in Africa</a:t>
            </a:r>
          </a:p>
        </p:txBody>
      </p:sp>
    </p:spTree>
    <p:extLst>
      <p:ext uri="{BB962C8B-B14F-4D97-AF65-F5344CB8AC3E}">
        <p14:creationId xmlns:p14="http://schemas.microsoft.com/office/powerpoint/2010/main" val="168908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E947-8F1E-48F5-A3BD-6CD13ADA1A68}"/>
              </a:ext>
            </a:extLst>
          </p:cNvPr>
          <p:cNvSpPr>
            <a:spLocks noGrp="1"/>
          </p:cNvSpPr>
          <p:nvPr>
            <p:ph type="title"/>
          </p:nvPr>
        </p:nvSpPr>
        <p:spPr>
          <a:xfrm>
            <a:off x="1097280" y="213866"/>
            <a:ext cx="10058400" cy="1450757"/>
          </a:xfrm>
        </p:spPr>
        <p:txBody>
          <a:bodyPr>
            <a:normAutofit fontScale="90000"/>
          </a:bodyPr>
          <a:lstStyle/>
          <a:p>
            <a:pPr algn="ctr"/>
            <a:r>
              <a:rPr lang="en-US" dirty="0"/>
              <a:t>Trade Integration Unlikely to Increase Inequality in the Medium Term</a:t>
            </a:r>
          </a:p>
        </p:txBody>
      </p:sp>
      <p:sp>
        <p:nvSpPr>
          <p:cNvPr id="3" name="Content Placeholder 2">
            <a:extLst>
              <a:ext uri="{FF2B5EF4-FFF2-40B4-BE49-F238E27FC236}">
                <a16:creationId xmlns:a16="http://schemas.microsoft.com/office/drawing/2014/main" id="{3D85C755-A3DB-4D5D-8CB7-23F5A265C470}"/>
              </a:ext>
            </a:extLst>
          </p:cNvPr>
          <p:cNvSpPr>
            <a:spLocks noGrp="1"/>
          </p:cNvSpPr>
          <p:nvPr>
            <p:ph idx="1"/>
          </p:nvPr>
        </p:nvSpPr>
        <p:spPr>
          <a:xfrm>
            <a:off x="630382" y="1849585"/>
            <a:ext cx="4419600" cy="4525963"/>
          </a:xfrm>
        </p:spPr>
        <p:txBody>
          <a:bodyPr>
            <a:normAutofit fontScale="92500" lnSpcReduction="20000"/>
          </a:bodyPr>
          <a:lstStyle/>
          <a:p>
            <a:r>
              <a:rPr lang="en-US" sz="2800" dirty="0"/>
              <a:t>Higher income inequality in the short term</a:t>
            </a:r>
          </a:p>
          <a:p>
            <a:r>
              <a:rPr lang="en-US" sz="2800" dirty="0"/>
              <a:t>But, the inequality-increasing effect fades away over the medium term</a:t>
            </a:r>
          </a:p>
          <a:p>
            <a:r>
              <a:rPr lang="en-US" sz="2800" dirty="0"/>
              <a:t>Informality increases inequality but appears to reduce the effects of trade liberalization on inequality</a:t>
            </a:r>
          </a:p>
          <a:p>
            <a:r>
              <a:rPr lang="en-US" sz="2800" dirty="0"/>
              <a:t>Impact on African economies not substantially different from other countries.</a:t>
            </a:r>
          </a:p>
          <a:p>
            <a:endParaRPr lang="en-US" sz="2800" dirty="0"/>
          </a:p>
          <a:p>
            <a:endParaRPr lang="en-US" sz="2800" dirty="0"/>
          </a:p>
          <a:p>
            <a:pPr marL="0" indent="0">
              <a:buNone/>
            </a:pPr>
            <a:endParaRPr lang="en-US" dirty="0"/>
          </a:p>
          <a:p>
            <a:endParaRPr lang="en-US" dirty="0"/>
          </a:p>
          <a:p>
            <a:endParaRPr lang="en-US" dirty="0"/>
          </a:p>
        </p:txBody>
      </p:sp>
      <p:sp>
        <p:nvSpPr>
          <p:cNvPr id="11" name="Rectangle 10">
            <a:extLst>
              <a:ext uri="{FF2B5EF4-FFF2-40B4-BE49-F238E27FC236}">
                <a16:creationId xmlns:a16="http://schemas.microsoft.com/office/drawing/2014/main" id="{4240DED1-7BBC-43FD-A88D-FDDBEB602003}"/>
              </a:ext>
            </a:extLst>
          </p:cNvPr>
          <p:cNvSpPr/>
          <p:nvPr/>
        </p:nvSpPr>
        <p:spPr>
          <a:xfrm>
            <a:off x="5792956" y="2134380"/>
            <a:ext cx="5593916" cy="1544001"/>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82D236-2A1C-4181-B48F-0E2D60D34BCD}"/>
              </a:ext>
            </a:extLst>
          </p:cNvPr>
          <p:cNvSpPr/>
          <p:nvPr/>
        </p:nvSpPr>
        <p:spPr>
          <a:xfrm>
            <a:off x="5792956" y="3670325"/>
            <a:ext cx="5593916" cy="1044733"/>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Brace 5">
            <a:extLst>
              <a:ext uri="{FF2B5EF4-FFF2-40B4-BE49-F238E27FC236}">
                <a16:creationId xmlns:a16="http://schemas.microsoft.com/office/drawing/2014/main" id="{08FA3719-7582-4783-9976-55EBA66F2BD4}"/>
              </a:ext>
            </a:extLst>
          </p:cNvPr>
          <p:cNvSpPr/>
          <p:nvPr/>
        </p:nvSpPr>
        <p:spPr>
          <a:xfrm>
            <a:off x="4761794" y="2003028"/>
            <a:ext cx="437043" cy="1294141"/>
          </a:xfrm>
          <a:prstGeom prst="rightBrace">
            <a:avLst>
              <a:gd name="adj1" fmla="val 0"/>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A7B5D1DE-EF5B-4ABF-9419-25A28D84C6FB}"/>
              </a:ext>
            </a:extLst>
          </p:cNvPr>
          <p:cNvCxnSpPr>
            <a:cxnSpLocks/>
            <a:stCxn id="6" idx="1"/>
          </p:cNvCxnSpPr>
          <p:nvPr/>
        </p:nvCxnSpPr>
        <p:spPr>
          <a:xfrm>
            <a:off x="5198837" y="2650099"/>
            <a:ext cx="552341" cy="15597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3F258254-804F-4F1C-BB65-91BFA06A571E}"/>
              </a:ext>
            </a:extLst>
          </p:cNvPr>
          <p:cNvSpPr/>
          <p:nvPr/>
        </p:nvSpPr>
        <p:spPr>
          <a:xfrm>
            <a:off x="4761795" y="3479732"/>
            <a:ext cx="446568" cy="153303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1A1CFE9-D4BB-42CD-BC8B-C1887A367183}"/>
              </a:ext>
            </a:extLst>
          </p:cNvPr>
          <p:cNvCxnSpPr>
            <a:cxnSpLocks/>
            <a:stCxn id="13" idx="1"/>
            <a:endCxn id="9" idx="1"/>
          </p:cNvCxnSpPr>
          <p:nvPr/>
        </p:nvCxnSpPr>
        <p:spPr>
          <a:xfrm flipV="1">
            <a:off x="5208363" y="4192692"/>
            <a:ext cx="584593" cy="53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Right Brace 25">
            <a:extLst>
              <a:ext uri="{FF2B5EF4-FFF2-40B4-BE49-F238E27FC236}">
                <a16:creationId xmlns:a16="http://schemas.microsoft.com/office/drawing/2014/main" id="{A2FE7BF9-14A0-4FDF-8733-EFAF26C40359}"/>
              </a:ext>
            </a:extLst>
          </p:cNvPr>
          <p:cNvSpPr/>
          <p:nvPr/>
        </p:nvSpPr>
        <p:spPr>
          <a:xfrm>
            <a:off x="4818945" y="5195334"/>
            <a:ext cx="427084" cy="636581"/>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ED54AB6-C8D1-44D9-8F5A-5E02767B29A2}"/>
              </a:ext>
            </a:extLst>
          </p:cNvPr>
          <p:cNvSpPr/>
          <p:nvPr/>
        </p:nvSpPr>
        <p:spPr>
          <a:xfrm>
            <a:off x="5792956" y="4715058"/>
            <a:ext cx="5593916" cy="755255"/>
          </a:xfrm>
          <a:prstGeom prst="rect">
            <a:avLst/>
          </a:prstGeom>
          <a:no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0ADB189A-58D1-4386-BA34-99E2631A5D42}"/>
              </a:ext>
            </a:extLst>
          </p:cNvPr>
          <p:cNvCxnSpPr>
            <a:cxnSpLocks/>
            <a:stCxn id="26" idx="1"/>
            <a:endCxn id="27" idx="1"/>
          </p:cNvCxnSpPr>
          <p:nvPr/>
        </p:nvCxnSpPr>
        <p:spPr>
          <a:xfrm flipV="1">
            <a:off x="5246029" y="5092686"/>
            <a:ext cx="546927" cy="42093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197A41-56D7-41BD-A543-D6AD3FA3821B}"/>
              </a:ext>
            </a:extLst>
          </p:cNvPr>
          <p:cNvPicPr>
            <a:picLocks noChangeAspect="1"/>
          </p:cNvPicPr>
          <p:nvPr/>
        </p:nvPicPr>
        <p:blipFill>
          <a:blip r:embed="rId3"/>
          <a:stretch>
            <a:fillRect/>
          </a:stretch>
        </p:blipFill>
        <p:spPr>
          <a:xfrm>
            <a:off x="5751178" y="1731420"/>
            <a:ext cx="5716695" cy="4762292"/>
          </a:xfrm>
          <a:prstGeom prst="rect">
            <a:avLst/>
          </a:prstGeom>
        </p:spPr>
      </p:pic>
    </p:spTree>
    <p:extLst>
      <p:ext uri="{BB962C8B-B14F-4D97-AF65-F5344CB8AC3E}">
        <p14:creationId xmlns:p14="http://schemas.microsoft.com/office/powerpoint/2010/main" val="102355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115-B5C6-4F8D-90BA-AE45D6B0AB9F}"/>
              </a:ext>
            </a:extLst>
          </p:cNvPr>
          <p:cNvSpPr>
            <a:spLocks noGrp="1"/>
          </p:cNvSpPr>
          <p:nvPr>
            <p:ph type="title"/>
          </p:nvPr>
        </p:nvSpPr>
        <p:spPr>
          <a:xfrm>
            <a:off x="1077384" y="2747962"/>
            <a:ext cx="10363200" cy="1362075"/>
          </a:xfrm>
        </p:spPr>
        <p:txBody>
          <a:bodyPr>
            <a:normAutofit/>
          </a:bodyPr>
          <a:lstStyle/>
          <a:p>
            <a:pPr algn="ctr"/>
            <a:r>
              <a:rPr lang="en-US" sz="3600" b="0" cap="small" dirty="0"/>
              <a:t>Small reductions in fiscal revenue with exceptions in some countries</a:t>
            </a:r>
          </a:p>
        </p:txBody>
      </p:sp>
    </p:spTree>
    <p:extLst>
      <p:ext uri="{BB962C8B-B14F-4D97-AF65-F5344CB8AC3E}">
        <p14:creationId xmlns:p14="http://schemas.microsoft.com/office/powerpoint/2010/main" val="428101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46E9-52C2-4E50-B5EF-CB3FBE451CC9}"/>
              </a:ext>
            </a:extLst>
          </p:cNvPr>
          <p:cNvSpPr>
            <a:spLocks noGrp="1"/>
          </p:cNvSpPr>
          <p:nvPr>
            <p:ph type="title"/>
          </p:nvPr>
        </p:nvSpPr>
        <p:spPr/>
        <p:txBody>
          <a:bodyPr vert="horz" lIns="91440" tIns="45720" rIns="91440" bIns="45720" rtlCol="0" anchor="ctr">
            <a:normAutofit/>
          </a:bodyPr>
          <a:lstStyle/>
          <a:p>
            <a:pPr algn="ctr"/>
            <a:r>
              <a:rPr lang="en-US" dirty="0"/>
              <a:t>Limited Revenue Losses, with Few Exceptions</a:t>
            </a:r>
          </a:p>
        </p:txBody>
      </p:sp>
      <p:pic>
        <p:nvPicPr>
          <p:cNvPr id="3" name="Picture 2">
            <a:extLst>
              <a:ext uri="{FF2B5EF4-FFF2-40B4-BE49-F238E27FC236}">
                <a16:creationId xmlns:a16="http://schemas.microsoft.com/office/drawing/2014/main" id="{13119AAF-3CEC-4ED9-8D11-C974928C61AE}"/>
              </a:ext>
            </a:extLst>
          </p:cNvPr>
          <p:cNvPicPr>
            <a:picLocks noChangeAspect="1"/>
          </p:cNvPicPr>
          <p:nvPr/>
        </p:nvPicPr>
        <p:blipFill>
          <a:blip r:embed="rId3"/>
          <a:stretch>
            <a:fillRect/>
          </a:stretch>
        </p:blipFill>
        <p:spPr>
          <a:xfrm>
            <a:off x="1468015" y="1639232"/>
            <a:ext cx="9255969" cy="3822116"/>
          </a:xfrm>
          <a:prstGeom prst="rect">
            <a:avLst/>
          </a:prstGeom>
        </p:spPr>
      </p:pic>
    </p:spTree>
    <p:extLst>
      <p:ext uri="{BB962C8B-B14F-4D97-AF65-F5344CB8AC3E}">
        <p14:creationId xmlns:p14="http://schemas.microsoft.com/office/powerpoint/2010/main" val="211104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C568EEB-8F96-4565-AC8E-7B6D1CA0C04C}"/>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Messages</a:t>
            </a:r>
            <a:endParaRPr lang="en-US" sz="3800" b="0" dirty="0"/>
          </a:p>
        </p:txBody>
      </p:sp>
    </p:spTree>
    <p:extLst>
      <p:ext uri="{BB962C8B-B14F-4D97-AF65-F5344CB8AC3E}">
        <p14:creationId xmlns:p14="http://schemas.microsoft.com/office/powerpoint/2010/main" val="1344494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C40F-CDF9-49C8-94B3-F860891A74F1}"/>
              </a:ext>
            </a:extLst>
          </p:cNvPr>
          <p:cNvSpPr>
            <a:spLocks noGrp="1"/>
          </p:cNvSpPr>
          <p:nvPr>
            <p:ph type="title"/>
          </p:nvPr>
        </p:nvSpPr>
        <p:spPr/>
        <p:txBody>
          <a:bodyPr/>
          <a:lstStyle/>
          <a:p>
            <a:r>
              <a:rPr lang="en-US" dirty="0"/>
              <a:t>Zimbabwe’s trade: Africa and the World</a:t>
            </a:r>
          </a:p>
        </p:txBody>
      </p:sp>
      <p:sp>
        <p:nvSpPr>
          <p:cNvPr id="4" name="Slide Number Placeholder 3">
            <a:extLst>
              <a:ext uri="{FF2B5EF4-FFF2-40B4-BE49-F238E27FC236}">
                <a16:creationId xmlns:a16="http://schemas.microsoft.com/office/drawing/2014/main" id="{4B651A71-E425-495F-ADCE-F1EE885FEDEA}"/>
              </a:ext>
            </a:extLst>
          </p:cNvPr>
          <p:cNvSpPr>
            <a:spLocks noGrp="1"/>
          </p:cNvSpPr>
          <p:nvPr>
            <p:ph type="sldNum" sz="quarter" idx="12"/>
          </p:nvPr>
        </p:nvSpPr>
        <p:spPr/>
        <p:txBody>
          <a:bodyPr/>
          <a:lstStyle/>
          <a:p>
            <a:fld id="{76D12A18-B4BC-4CAC-89C0-976B61104C40}" type="slidenum">
              <a:rPr lang="en-US" smtClean="0"/>
              <a:t>25</a:t>
            </a:fld>
            <a:endParaRPr lang="en-US"/>
          </a:p>
        </p:txBody>
      </p:sp>
      <p:graphicFrame>
        <p:nvGraphicFramePr>
          <p:cNvPr id="5" name="Content Placeholder 4">
            <a:extLst>
              <a:ext uri="{FF2B5EF4-FFF2-40B4-BE49-F238E27FC236}">
                <a16:creationId xmlns:a16="http://schemas.microsoft.com/office/drawing/2014/main" id="{C1144090-DF32-4453-ACB4-E4C53149ABCA}"/>
              </a:ext>
            </a:extLst>
          </p:cNvPr>
          <p:cNvGraphicFramePr>
            <a:graphicFrameLocks noGrp="1"/>
          </p:cNvGraphicFramePr>
          <p:nvPr>
            <p:ph idx="1"/>
            <p:extLst>
              <p:ext uri="{D42A27DB-BD31-4B8C-83A1-F6EECF244321}">
                <p14:modId xmlns:p14="http://schemas.microsoft.com/office/powerpoint/2010/main" val="396547217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481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828-5B60-48FD-86A3-47D6E48B9FE2}"/>
              </a:ext>
            </a:extLst>
          </p:cNvPr>
          <p:cNvSpPr>
            <a:spLocks noGrp="1"/>
          </p:cNvSpPr>
          <p:nvPr>
            <p:ph type="title"/>
          </p:nvPr>
        </p:nvSpPr>
        <p:spPr/>
        <p:txBody>
          <a:bodyPr/>
          <a:lstStyle/>
          <a:p>
            <a:pPr algn="ctr"/>
            <a:r>
              <a:rPr lang="en-US" dirty="0"/>
              <a:t>Zimbabwe and the </a:t>
            </a:r>
            <a:r>
              <a:rPr lang="en-US" dirty="0" err="1"/>
              <a:t>AfCFTA</a:t>
            </a:r>
            <a:endParaRPr lang="en-US" dirty="0"/>
          </a:p>
        </p:txBody>
      </p:sp>
      <p:sp>
        <p:nvSpPr>
          <p:cNvPr id="3" name="Content Placeholder 2">
            <a:extLst>
              <a:ext uri="{FF2B5EF4-FFF2-40B4-BE49-F238E27FC236}">
                <a16:creationId xmlns:a16="http://schemas.microsoft.com/office/drawing/2014/main" id="{60B276C0-1F5A-4DF5-8090-E0F64ED76913}"/>
              </a:ext>
            </a:extLst>
          </p:cNvPr>
          <p:cNvSpPr>
            <a:spLocks noGrp="1"/>
          </p:cNvSpPr>
          <p:nvPr>
            <p:ph idx="1"/>
          </p:nvPr>
        </p:nvSpPr>
        <p:spPr>
          <a:xfrm>
            <a:off x="609600" y="1737360"/>
            <a:ext cx="11201400" cy="5690574"/>
          </a:xfrm>
        </p:spPr>
        <p:txBody>
          <a:bodyPr>
            <a:noAutofit/>
          </a:bodyPr>
          <a:lstStyle/>
          <a:p>
            <a:pPr>
              <a:buFont typeface="Arial" panose="020B0604020202020204" pitchFamily="34" charset="0"/>
              <a:buChar char="•"/>
            </a:pPr>
            <a:r>
              <a:rPr lang="en-US" sz="3200" dirty="0"/>
              <a:t>Zimbabwe ratified the </a:t>
            </a:r>
            <a:r>
              <a:rPr lang="en-US" sz="3200" dirty="0" err="1"/>
              <a:t>AfCFTA</a:t>
            </a:r>
            <a:r>
              <a:rPr lang="en-US" sz="3200" dirty="0"/>
              <a:t> agreement in April 2019</a:t>
            </a:r>
          </a:p>
          <a:p>
            <a:pPr>
              <a:buFont typeface="Arial" panose="020B0604020202020204" pitchFamily="34" charset="0"/>
              <a:buChar char="•"/>
            </a:pPr>
            <a:r>
              <a:rPr lang="en-US" sz="3200" dirty="0"/>
              <a:t>Zimbabwe’s Industrial Development Policy expired in 2016 </a:t>
            </a:r>
          </a:p>
          <a:p>
            <a:pPr>
              <a:buFont typeface="Arial" panose="020B0604020202020204" pitchFamily="34" charset="0"/>
              <a:buChar char="•"/>
            </a:pPr>
            <a:r>
              <a:rPr lang="en-US" sz="3200" dirty="0"/>
              <a:t>Trade will not be an engine of growth if underlying macro-financial constraints are not tackled:</a:t>
            </a:r>
          </a:p>
          <a:p>
            <a:pPr lvl="3">
              <a:buFont typeface="Arial" panose="020B0604020202020204" pitchFamily="34" charset="0"/>
              <a:buChar char="•"/>
            </a:pPr>
            <a:r>
              <a:rPr lang="en-US" sz="2600" dirty="0"/>
              <a:t>Fiscal adjustment leading to macro-economic stability</a:t>
            </a:r>
          </a:p>
          <a:p>
            <a:pPr lvl="3">
              <a:buFont typeface="Arial" panose="020B0604020202020204" pitchFamily="34" charset="0"/>
              <a:buChar char="•"/>
            </a:pPr>
            <a:r>
              <a:rPr lang="en-US" sz="2600" dirty="0"/>
              <a:t>Successful currency reform</a:t>
            </a:r>
          </a:p>
          <a:p>
            <a:pPr>
              <a:buFont typeface="Arial" panose="020B0604020202020204" pitchFamily="34" charset="0"/>
              <a:buChar char="•"/>
            </a:pPr>
            <a:r>
              <a:rPr lang="en-US" sz="3200" dirty="0"/>
              <a:t>For that, need to implement Transitional Stabilization Program/Staff Monitored Program</a:t>
            </a:r>
          </a:p>
          <a:p>
            <a:pPr>
              <a:buFont typeface="Arial" panose="020B0604020202020204" pitchFamily="34" charset="0"/>
              <a:buChar char="•"/>
            </a:pP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22654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828-5B60-48FD-86A3-47D6E48B9FE2}"/>
              </a:ext>
            </a:extLst>
          </p:cNvPr>
          <p:cNvSpPr>
            <a:spLocks noGrp="1"/>
          </p:cNvSpPr>
          <p:nvPr>
            <p:ph type="title"/>
          </p:nvPr>
        </p:nvSpPr>
        <p:spPr/>
        <p:txBody>
          <a:bodyPr/>
          <a:lstStyle/>
          <a:p>
            <a:pPr algn="ctr"/>
            <a:r>
              <a:rPr lang="en-US" dirty="0"/>
              <a:t>Zimbabwe and the </a:t>
            </a:r>
            <a:r>
              <a:rPr lang="en-US" dirty="0" err="1"/>
              <a:t>AfCFTA</a:t>
            </a:r>
            <a:endParaRPr lang="en-US" dirty="0"/>
          </a:p>
        </p:txBody>
      </p:sp>
      <p:sp>
        <p:nvSpPr>
          <p:cNvPr id="3" name="Content Placeholder 2">
            <a:extLst>
              <a:ext uri="{FF2B5EF4-FFF2-40B4-BE49-F238E27FC236}">
                <a16:creationId xmlns:a16="http://schemas.microsoft.com/office/drawing/2014/main" id="{60B276C0-1F5A-4DF5-8090-E0F64ED76913}"/>
              </a:ext>
            </a:extLst>
          </p:cNvPr>
          <p:cNvSpPr>
            <a:spLocks noGrp="1"/>
          </p:cNvSpPr>
          <p:nvPr>
            <p:ph idx="1"/>
          </p:nvPr>
        </p:nvSpPr>
        <p:spPr>
          <a:xfrm>
            <a:off x="609600" y="1751305"/>
            <a:ext cx="11201400" cy="5499982"/>
          </a:xfrm>
        </p:spPr>
        <p:txBody>
          <a:bodyPr>
            <a:noAutofit/>
          </a:bodyPr>
          <a:lstStyle/>
          <a:p>
            <a:r>
              <a:rPr lang="en-US" sz="2400" b="1" dirty="0"/>
              <a:t>What Zimbabwe needs to do</a:t>
            </a:r>
          </a:p>
          <a:p>
            <a:pPr>
              <a:buFont typeface="Arial" panose="020B0604020202020204" pitchFamily="34" charset="0"/>
              <a:buChar char="•"/>
            </a:pPr>
            <a:r>
              <a:rPr lang="en-US" sz="2400" dirty="0"/>
              <a:t>Put in place effective financial and legal institutions to allow the free flow of goods and services</a:t>
            </a:r>
          </a:p>
          <a:p>
            <a:pPr>
              <a:buFont typeface="Arial" panose="020B0604020202020204" pitchFamily="34" charset="0"/>
              <a:buChar char="•"/>
            </a:pPr>
            <a:r>
              <a:rPr lang="en-US" sz="2400" dirty="0"/>
              <a:t>Improve the “doing business” indicators, and ensure that it forms and retains the right human capital</a:t>
            </a:r>
          </a:p>
          <a:p>
            <a:pPr>
              <a:buFont typeface="Arial" panose="020B0604020202020204" pitchFamily="34" charset="0"/>
              <a:buChar char="•"/>
            </a:pPr>
            <a:r>
              <a:rPr lang="en-US" sz="2400" dirty="0"/>
              <a:t>Increase the value added to its products as raw products dominate exports</a:t>
            </a:r>
          </a:p>
          <a:p>
            <a:pPr>
              <a:buFont typeface="Arial" panose="020B0604020202020204" pitchFamily="34" charset="0"/>
              <a:buChar char="•"/>
            </a:pPr>
            <a:r>
              <a:rPr lang="en-US" sz="2400" dirty="0"/>
              <a:t>Implement revenue enhancing measures and attend to inefficiencies in revenue administration as the country is expected to loose substantial revenue due to the implementation of the </a:t>
            </a:r>
            <a:r>
              <a:rPr lang="en-US" sz="2400" dirty="0" err="1"/>
              <a:t>AfCFTA</a:t>
            </a:r>
            <a:r>
              <a:rPr lang="en-US" sz="2400" dirty="0"/>
              <a:t> as highlighted before</a:t>
            </a:r>
          </a:p>
          <a:p>
            <a:pPr>
              <a:buFont typeface="Arial" panose="020B0604020202020204" pitchFamily="34" charset="0"/>
              <a:buChar char="•"/>
            </a:pPr>
            <a:r>
              <a:rPr lang="en-US" sz="2400" dirty="0"/>
              <a:t>Work, of course with other countries, on the operationalization of one-stop border posts, with South Africa, Zambia, Botswana and Mozambique.</a:t>
            </a:r>
          </a:p>
          <a:p>
            <a:endParaRPr lang="en-US" sz="2400" dirty="0"/>
          </a:p>
        </p:txBody>
      </p:sp>
    </p:spTree>
    <p:extLst>
      <p:ext uri="{BB962C8B-B14F-4D97-AF65-F5344CB8AC3E}">
        <p14:creationId xmlns:p14="http://schemas.microsoft.com/office/powerpoint/2010/main" val="91756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828-5B60-48FD-86A3-47D6E48B9FE2}"/>
              </a:ext>
            </a:extLst>
          </p:cNvPr>
          <p:cNvSpPr>
            <a:spLocks noGrp="1"/>
          </p:cNvSpPr>
          <p:nvPr>
            <p:ph type="title"/>
          </p:nvPr>
        </p:nvSpPr>
        <p:spPr/>
        <p:txBody>
          <a:bodyPr/>
          <a:lstStyle/>
          <a:p>
            <a:pPr algn="ctr"/>
            <a:r>
              <a:rPr lang="en-US" dirty="0"/>
              <a:t>Key Messages</a:t>
            </a:r>
          </a:p>
        </p:txBody>
      </p:sp>
      <p:sp>
        <p:nvSpPr>
          <p:cNvPr id="3" name="Content Placeholder 2">
            <a:extLst>
              <a:ext uri="{FF2B5EF4-FFF2-40B4-BE49-F238E27FC236}">
                <a16:creationId xmlns:a16="http://schemas.microsoft.com/office/drawing/2014/main" id="{60B276C0-1F5A-4DF5-8090-E0F64ED76913}"/>
              </a:ext>
            </a:extLst>
          </p:cNvPr>
          <p:cNvSpPr>
            <a:spLocks noGrp="1"/>
          </p:cNvSpPr>
          <p:nvPr>
            <p:ph idx="1"/>
          </p:nvPr>
        </p:nvSpPr>
        <p:spPr>
          <a:xfrm>
            <a:off x="609600" y="1828800"/>
            <a:ext cx="11201400" cy="5599134"/>
          </a:xfrm>
        </p:spPr>
        <p:txBody>
          <a:bodyPr>
            <a:noAutofit/>
          </a:bodyPr>
          <a:lstStyle/>
          <a:p>
            <a:r>
              <a:rPr lang="en-US" sz="2600" dirty="0"/>
              <a:t>Tariff reductions can play a significant role in fostering intraregional trade, if applied to a large proportion of trade…</a:t>
            </a:r>
          </a:p>
          <a:p>
            <a:r>
              <a:rPr lang="en-US" sz="2600" dirty="0"/>
              <a:t>…and should be complemented by policies to reduce non-tariff bottlenecks (e.g. logistics)</a:t>
            </a:r>
          </a:p>
          <a:p>
            <a:r>
              <a:rPr lang="en-US" sz="2600" dirty="0"/>
              <a:t>Policies should address the adjustment costs of trade integration:  </a:t>
            </a:r>
          </a:p>
          <a:p>
            <a:pPr lvl="1"/>
            <a:r>
              <a:rPr lang="en-US" sz="2600" dirty="0"/>
              <a:t>Boost agricultural productivity in less diversified economies </a:t>
            </a:r>
          </a:p>
          <a:p>
            <a:pPr lvl="1"/>
            <a:r>
              <a:rPr lang="en-US" sz="2600" dirty="0"/>
              <a:t>In a few countries, mobilize domestic tax revenue to offset losses</a:t>
            </a:r>
          </a:p>
          <a:p>
            <a:pPr lvl="1"/>
            <a:r>
              <a:rPr lang="en-US" sz="2600" dirty="0"/>
              <a:t>Use targeted social programs and training schemes to ease workers mobility across industries to mitigate adverse effects on income distribution</a:t>
            </a:r>
          </a:p>
        </p:txBody>
      </p:sp>
    </p:spTree>
    <p:extLst>
      <p:ext uri="{BB962C8B-B14F-4D97-AF65-F5344CB8AC3E}">
        <p14:creationId xmlns:p14="http://schemas.microsoft.com/office/powerpoint/2010/main" val="15947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6804-F501-4C31-8E50-488BDA853E01}"/>
              </a:ext>
            </a:extLst>
          </p:cNvPr>
          <p:cNvSpPr>
            <a:spLocks noGrp="1"/>
          </p:cNvSpPr>
          <p:nvPr>
            <p:ph type="ctrTitle"/>
          </p:nvPr>
        </p:nvSpPr>
        <p:spPr/>
        <p:txBody>
          <a:bodyPr>
            <a:normAutofit/>
          </a:bodyPr>
          <a:lstStyle/>
          <a:p>
            <a:pPr algn="ctr"/>
            <a:r>
              <a:rPr lang="en-US" sz="6000" cap="small" dirty="0">
                <a:solidFill>
                  <a:srgbClr val="404040"/>
                </a:solidFill>
              </a:rPr>
              <a:t>Thank You</a:t>
            </a:r>
          </a:p>
        </p:txBody>
      </p:sp>
    </p:spTree>
    <p:extLst>
      <p:ext uri="{BB962C8B-B14F-4D97-AF65-F5344CB8AC3E}">
        <p14:creationId xmlns:p14="http://schemas.microsoft.com/office/powerpoint/2010/main" val="246332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4F5-4D03-4A45-94B1-28DE967B0DEE}"/>
              </a:ext>
            </a:extLst>
          </p:cNvPr>
          <p:cNvSpPr>
            <a:spLocks noGrp="1"/>
          </p:cNvSpPr>
          <p:nvPr>
            <p:ph type="title"/>
          </p:nvPr>
        </p:nvSpPr>
        <p:spPr/>
        <p:txBody>
          <a:bodyPr/>
          <a:lstStyle/>
          <a:p>
            <a:pPr algn="ctr"/>
            <a:r>
              <a:rPr lang="en-US" dirty="0"/>
              <a:t>A </a:t>
            </a:r>
            <a:r>
              <a:rPr lang="en-US" sz="4000" dirty="0"/>
              <a:t>Large</a:t>
            </a:r>
            <a:r>
              <a:rPr lang="en-US" dirty="0"/>
              <a:t> Free Trade Area for the Continent </a:t>
            </a:r>
          </a:p>
        </p:txBody>
      </p:sp>
      <p:sp>
        <p:nvSpPr>
          <p:cNvPr id="3" name="Content Placeholder 2">
            <a:extLst>
              <a:ext uri="{FF2B5EF4-FFF2-40B4-BE49-F238E27FC236}">
                <a16:creationId xmlns:a16="http://schemas.microsoft.com/office/drawing/2014/main" id="{2891BDFC-D45B-4C8F-A258-599BFA591B60}"/>
              </a:ext>
            </a:extLst>
          </p:cNvPr>
          <p:cNvSpPr>
            <a:spLocks noGrp="1"/>
          </p:cNvSpPr>
          <p:nvPr>
            <p:ph idx="1"/>
          </p:nvPr>
        </p:nvSpPr>
        <p:spPr>
          <a:xfrm>
            <a:off x="1243449" y="1808788"/>
            <a:ext cx="4782312" cy="4217575"/>
          </a:xfrm>
        </p:spPr>
        <p:txBody>
          <a:bodyPr>
            <a:normAutofit fontScale="25000" lnSpcReduction="20000"/>
          </a:bodyPr>
          <a:lstStyle/>
          <a:p>
            <a:pPr>
              <a:spcAft>
                <a:spcPts val="600"/>
              </a:spcAft>
            </a:pPr>
            <a:r>
              <a:rPr lang="en-US" sz="8400" dirty="0"/>
              <a:t>A free trade area of 55 countries, 1.2 billion people with a combined GDP of US$2.5 trillion </a:t>
            </a:r>
          </a:p>
          <a:p>
            <a:r>
              <a:rPr lang="en-US" sz="8400" dirty="0"/>
              <a:t>A ratified agreements with some key tools yet to be finalized:</a:t>
            </a:r>
          </a:p>
          <a:p>
            <a:pPr lvl="1"/>
            <a:r>
              <a:rPr lang="en-US" sz="8400" dirty="0"/>
              <a:t>Tariff reductions on 90 percent of tradable items</a:t>
            </a:r>
          </a:p>
          <a:p>
            <a:pPr lvl="1"/>
            <a:r>
              <a:rPr lang="en-US" sz="8400" dirty="0"/>
              <a:t>Services trade liberalization</a:t>
            </a:r>
          </a:p>
          <a:p>
            <a:pPr lvl="1"/>
            <a:r>
              <a:rPr lang="en-US" sz="8400" dirty="0"/>
              <a:t>Clear rules of origin</a:t>
            </a:r>
          </a:p>
          <a:p>
            <a:pPr lvl="1">
              <a:spcAft>
                <a:spcPts val="600"/>
              </a:spcAft>
            </a:pPr>
            <a:r>
              <a:rPr lang="en-US" sz="8400" dirty="0"/>
              <a:t>Identification of non-tariff barriers</a:t>
            </a:r>
          </a:p>
          <a:p>
            <a:r>
              <a:rPr lang="en-US" sz="8400" dirty="0"/>
              <a:t>At a later stage: free movement of labor, capital and ultimately a currency union</a:t>
            </a:r>
            <a:endParaRPr lang="en-US" dirty="0"/>
          </a:p>
        </p:txBody>
      </p:sp>
      <p:pic>
        <p:nvPicPr>
          <p:cNvPr id="9" name="Picture 8">
            <a:extLst>
              <a:ext uri="{FF2B5EF4-FFF2-40B4-BE49-F238E27FC236}">
                <a16:creationId xmlns:a16="http://schemas.microsoft.com/office/drawing/2014/main" id="{D9DD3A9D-CD1E-4608-8D69-0AD1CDD45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3" y="1671696"/>
            <a:ext cx="6204267" cy="4494928"/>
          </a:xfrm>
          <a:prstGeom prst="rect">
            <a:avLst/>
          </a:prstGeom>
        </p:spPr>
      </p:pic>
      <p:pic>
        <p:nvPicPr>
          <p:cNvPr id="7" name="Picture 6">
            <a:extLst>
              <a:ext uri="{FF2B5EF4-FFF2-40B4-BE49-F238E27FC236}">
                <a16:creationId xmlns:a16="http://schemas.microsoft.com/office/drawing/2014/main" id="{2F07DE13-CE27-4FCF-A4A4-99FFA11912E2}"/>
              </a:ext>
            </a:extLst>
          </p:cNvPr>
          <p:cNvPicPr>
            <a:picLocks noChangeAspect="1"/>
          </p:cNvPicPr>
          <p:nvPr/>
        </p:nvPicPr>
        <p:blipFill rotWithShape="1">
          <a:blip r:embed="rId4"/>
          <a:srcRect t="11692" r="8323"/>
          <a:stretch/>
        </p:blipFill>
        <p:spPr>
          <a:xfrm>
            <a:off x="7582538" y="5839325"/>
            <a:ext cx="3302030" cy="306843"/>
          </a:xfrm>
          <a:prstGeom prst="rect">
            <a:avLst/>
          </a:prstGeom>
        </p:spPr>
      </p:pic>
    </p:spTree>
    <p:extLst>
      <p:ext uri="{BB962C8B-B14F-4D97-AF65-F5344CB8AC3E}">
        <p14:creationId xmlns:p14="http://schemas.microsoft.com/office/powerpoint/2010/main" val="333447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F64D811-7E44-4E75-96CD-190F7B477A3E}"/>
              </a:ext>
            </a:extLst>
          </p:cNvPr>
          <p:cNvSpPr/>
          <p:nvPr/>
        </p:nvSpPr>
        <p:spPr>
          <a:xfrm>
            <a:off x="3581400" y="1277939"/>
            <a:ext cx="5029200" cy="49831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African Regional Trade in Perspective</a:t>
            </a:r>
            <a:endParaRPr lang="en-US" sz="3800" b="0" dirty="0"/>
          </a:p>
        </p:txBody>
      </p:sp>
    </p:spTree>
    <p:extLst>
      <p:ext uri="{BB962C8B-B14F-4D97-AF65-F5344CB8AC3E}">
        <p14:creationId xmlns:p14="http://schemas.microsoft.com/office/powerpoint/2010/main" val="27570248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9838" y="800100"/>
            <a:ext cx="11020750" cy="978486"/>
          </a:xfrm>
        </p:spPr>
        <p:txBody>
          <a:bodyPr>
            <a:normAutofit/>
          </a:bodyPr>
          <a:lstStyle/>
          <a:p>
            <a:r>
              <a:rPr lang="en-US" dirty="0"/>
              <a:t>The </a:t>
            </a:r>
            <a:r>
              <a:rPr lang="en-US" dirty="0" err="1"/>
              <a:t>AfCFTA</a:t>
            </a:r>
            <a:r>
              <a:rPr lang="en-US" dirty="0"/>
              <a:t> will boost intra-African trade…</a:t>
            </a:r>
          </a:p>
        </p:txBody>
      </p:sp>
      <p:sp>
        <p:nvSpPr>
          <p:cNvPr id="7" name="TextBox 1">
            <a:extLst>
              <a:ext uri="{FF2B5EF4-FFF2-40B4-BE49-F238E27FC236}">
                <a16:creationId xmlns:a16="http://schemas.microsoft.com/office/drawing/2014/main" id="{B51198E7-CC76-496A-BD43-DE9B1AAAC8CC}"/>
              </a:ext>
            </a:extLst>
          </p:cNvPr>
          <p:cNvSpPr txBox="1"/>
          <p:nvPr/>
        </p:nvSpPr>
        <p:spPr>
          <a:xfrm>
            <a:off x="1239838" y="1801727"/>
            <a:ext cx="5262281" cy="4893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707372"/>
                </a:solidFill>
                <a:latin typeface="Arial Black" panose="020B0A04020102020204" pitchFamily="34" charset="0"/>
              </a:rPr>
              <a:t>African Regional Economic Communities</a:t>
            </a:r>
          </a:p>
        </p:txBody>
      </p:sp>
      <p:sp>
        <p:nvSpPr>
          <p:cNvPr id="9" name="TextBox 1">
            <a:extLst>
              <a:ext uri="{FF2B5EF4-FFF2-40B4-BE49-F238E27FC236}">
                <a16:creationId xmlns:a16="http://schemas.microsoft.com/office/drawing/2014/main" id="{F93B8542-2A17-44D6-9B09-C3B9841DCF13}"/>
              </a:ext>
            </a:extLst>
          </p:cNvPr>
          <p:cNvSpPr txBox="1"/>
          <p:nvPr/>
        </p:nvSpPr>
        <p:spPr>
          <a:xfrm>
            <a:off x="6096000" y="1790700"/>
            <a:ext cx="5441815" cy="4893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707372"/>
                </a:solidFill>
                <a:latin typeface="Arial Black" panose="020B0A04020102020204" pitchFamily="34" charset="0"/>
              </a:rPr>
              <a:t>Tariff Rates by Regional Economic Community</a:t>
            </a:r>
          </a:p>
        </p:txBody>
      </p:sp>
      <p:sp>
        <p:nvSpPr>
          <p:cNvPr id="10" name="TextBox 3">
            <a:extLst>
              <a:ext uri="{FF2B5EF4-FFF2-40B4-BE49-F238E27FC236}">
                <a16:creationId xmlns:a16="http://schemas.microsoft.com/office/drawing/2014/main" id="{F3C232E7-AABF-45E1-8E83-19425E9CE24B}"/>
              </a:ext>
            </a:extLst>
          </p:cNvPr>
          <p:cNvSpPr txBox="1"/>
          <p:nvPr/>
        </p:nvSpPr>
        <p:spPr>
          <a:xfrm>
            <a:off x="6096000" y="6302573"/>
            <a:ext cx="5262282" cy="2762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rgbClr val="707372"/>
                </a:solidFill>
                <a:latin typeface="Arial Narrow" pitchFamily="34" charset="0"/>
              </a:rPr>
              <a:t>Sources: United Nations COMTRADE database; and IMF staff calculations.</a:t>
            </a:r>
          </a:p>
        </p:txBody>
      </p:sp>
      <p:graphicFrame>
        <p:nvGraphicFramePr>
          <p:cNvPr id="13" name="Chart 12">
            <a:extLst>
              <a:ext uri="{FF2B5EF4-FFF2-40B4-BE49-F238E27FC236}">
                <a16:creationId xmlns:a16="http://schemas.microsoft.com/office/drawing/2014/main" id="{E0476419-90E0-4599-BA3E-99D55DA03770}"/>
              </a:ext>
            </a:extLst>
          </p:cNvPr>
          <p:cNvGraphicFramePr>
            <a:graphicFrameLocks/>
          </p:cNvGraphicFramePr>
          <p:nvPr>
            <p:extLst/>
          </p:nvPr>
        </p:nvGraphicFramePr>
        <p:xfrm>
          <a:off x="6096000" y="2101075"/>
          <a:ext cx="5841971" cy="420149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185D3C3-AC3B-43A2-9FA4-2310DF757AE5}"/>
              </a:ext>
            </a:extLst>
          </p:cNvPr>
          <p:cNvSpPr/>
          <p:nvPr/>
        </p:nvSpPr>
        <p:spPr>
          <a:xfrm>
            <a:off x="79721" y="6518253"/>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DA8DF-09F8-491B-9F73-98361EB74D7E}"/>
              </a:ext>
            </a:extLst>
          </p:cNvPr>
          <p:cNvSpPr/>
          <p:nvPr/>
        </p:nvSpPr>
        <p:spPr>
          <a:xfrm>
            <a:off x="2455917" y="6518253"/>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89002F-1E37-4179-8084-D70096756718}"/>
              </a:ext>
            </a:extLst>
          </p:cNvPr>
          <p:cNvSpPr/>
          <p:nvPr/>
        </p:nvSpPr>
        <p:spPr>
          <a:xfrm>
            <a:off x="4832113" y="6518253"/>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C3AE9A-BBDB-4AB3-9D09-70584C503E2F}"/>
              </a:ext>
            </a:extLst>
          </p:cNvPr>
          <p:cNvSpPr/>
          <p:nvPr/>
        </p:nvSpPr>
        <p:spPr>
          <a:xfrm>
            <a:off x="7208309" y="6518253"/>
            <a:ext cx="2332653" cy="323461"/>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1237DF-7193-4F8C-B48D-8177A81D31C6}"/>
              </a:ext>
            </a:extLst>
          </p:cNvPr>
          <p:cNvSpPr/>
          <p:nvPr/>
        </p:nvSpPr>
        <p:spPr>
          <a:xfrm>
            <a:off x="9584505" y="6518253"/>
            <a:ext cx="2332653" cy="32346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447908-A66B-4977-AA12-F17F4BB07C88}"/>
              </a:ext>
            </a:extLst>
          </p:cNvPr>
          <p:cNvSpPr/>
          <p:nvPr/>
        </p:nvSpPr>
        <p:spPr>
          <a:xfrm>
            <a:off x="176773" y="6559078"/>
            <a:ext cx="2161169" cy="246221"/>
          </a:xfrm>
          <a:prstGeom prst="rect">
            <a:avLst/>
          </a:prstGeom>
        </p:spPr>
        <p:txBody>
          <a:bodyPr wrap="none">
            <a:spAutoFit/>
          </a:bodyPr>
          <a:lstStyle/>
          <a:p>
            <a:pPr lvl="0" algn="ctr"/>
            <a:r>
              <a:rPr lang="en-US" sz="1000" dirty="0">
                <a:solidFill>
                  <a:schemeClr val="bg1"/>
                </a:solidFill>
              </a:rPr>
              <a:t>Recent Developments and Outlook</a:t>
            </a:r>
          </a:p>
        </p:txBody>
      </p:sp>
      <p:sp>
        <p:nvSpPr>
          <p:cNvPr id="18" name="Rectangle 17">
            <a:extLst>
              <a:ext uri="{FF2B5EF4-FFF2-40B4-BE49-F238E27FC236}">
                <a16:creationId xmlns:a16="http://schemas.microsoft.com/office/drawing/2014/main" id="{19FAC0AF-5B89-4873-9A41-3403477318BB}"/>
              </a:ext>
            </a:extLst>
          </p:cNvPr>
          <p:cNvSpPr/>
          <p:nvPr/>
        </p:nvSpPr>
        <p:spPr>
          <a:xfrm>
            <a:off x="3193280" y="6559078"/>
            <a:ext cx="857927" cy="246221"/>
          </a:xfrm>
          <a:prstGeom prst="rect">
            <a:avLst/>
          </a:prstGeom>
        </p:spPr>
        <p:txBody>
          <a:bodyPr wrap="none">
            <a:spAutoFit/>
          </a:bodyPr>
          <a:lstStyle/>
          <a:p>
            <a:pPr lvl="0" algn="ctr"/>
            <a:r>
              <a:rPr lang="en-US" sz="1000" dirty="0">
                <a:solidFill>
                  <a:schemeClr val="bg1"/>
                </a:solidFill>
              </a:rPr>
              <a:t>Challenges </a:t>
            </a:r>
          </a:p>
        </p:txBody>
      </p:sp>
      <p:sp>
        <p:nvSpPr>
          <p:cNvPr id="19" name="Rectangle 18">
            <a:extLst>
              <a:ext uri="{FF2B5EF4-FFF2-40B4-BE49-F238E27FC236}">
                <a16:creationId xmlns:a16="http://schemas.microsoft.com/office/drawing/2014/main" id="{0E250857-A4CD-4CE9-8E18-0E4DEA07D076}"/>
              </a:ext>
            </a:extLst>
          </p:cNvPr>
          <p:cNvSpPr/>
          <p:nvPr/>
        </p:nvSpPr>
        <p:spPr>
          <a:xfrm>
            <a:off x="5490127" y="6559078"/>
            <a:ext cx="1016625" cy="246221"/>
          </a:xfrm>
          <a:prstGeom prst="rect">
            <a:avLst/>
          </a:prstGeom>
        </p:spPr>
        <p:txBody>
          <a:bodyPr wrap="none">
            <a:spAutoFit/>
          </a:bodyPr>
          <a:lstStyle/>
          <a:p>
            <a:pPr lvl="0" algn="ctr"/>
            <a:r>
              <a:rPr lang="en-US" sz="1000" dirty="0">
                <a:solidFill>
                  <a:schemeClr val="bg1"/>
                </a:solidFill>
              </a:rPr>
              <a:t>Macro Policies</a:t>
            </a:r>
          </a:p>
        </p:txBody>
      </p:sp>
      <p:sp>
        <p:nvSpPr>
          <p:cNvPr id="20" name="Rectangle 19">
            <a:extLst>
              <a:ext uri="{FF2B5EF4-FFF2-40B4-BE49-F238E27FC236}">
                <a16:creationId xmlns:a16="http://schemas.microsoft.com/office/drawing/2014/main" id="{A3D2B3B4-D9F5-43D0-9DCE-54DC94122759}"/>
              </a:ext>
            </a:extLst>
          </p:cNvPr>
          <p:cNvSpPr/>
          <p:nvPr/>
        </p:nvSpPr>
        <p:spPr>
          <a:xfrm>
            <a:off x="7386224" y="6559078"/>
            <a:ext cx="1976823" cy="246221"/>
          </a:xfrm>
          <a:prstGeom prst="rect">
            <a:avLst/>
          </a:prstGeom>
        </p:spPr>
        <p:txBody>
          <a:bodyPr wrap="none">
            <a:spAutoFit/>
          </a:bodyPr>
          <a:lstStyle/>
          <a:p>
            <a:pPr lvl="0" algn="ctr"/>
            <a:r>
              <a:rPr lang="en-US" sz="1000" dirty="0">
                <a:solidFill>
                  <a:schemeClr val="bg1"/>
                </a:solidFill>
              </a:rPr>
              <a:t>Managing the Impact of Conflict</a:t>
            </a:r>
          </a:p>
        </p:txBody>
      </p:sp>
      <p:sp>
        <p:nvSpPr>
          <p:cNvPr id="21" name="Rectangle 20">
            <a:extLst>
              <a:ext uri="{FF2B5EF4-FFF2-40B4-BE49-F238E27FC236}">
                <a16:creationId xmlns:a16="http://schemas.microsoft.com/office/drawing/2014/main" id="{B6BEF9F2-7E8F-4BB3-A375-6065247BDC06}"/>
              </a:ext>
            </a:extLst>
          </p:cNvPr>
          <p:cNvSpPr/>
          <p:nvPr/>
        </p:nvSpPr>
        <p:spPr>
          <a:xfrm>
            <a:off x="9808105" y="6559078"/>
            <a:ext cx="1885453" cy="246221"/>
          </a:xfrm>
          <a:prstGeom prst="rect">
            <a:avLst/>
          </a:prstGeom>
        </p:spPr>
        <p:txBody>
          <a:bodyPr wrap="none">
            <a:spAutoFit/>
          </a:bodyPr>
          <a:lstStyle/>
          <a:p>
            <a:pPr lvl="0" algn="ctr"/>
            <a:r>
              <a:rPr lang="en-US" sz="1000" dirty="0">
                <a:solidFill>
                  <a:schemeClr val="bg1"/>
                </a:solidFill>
              </a:rPr>
              <a:t>Boosting Intra-Regional Trade</a:t>
            </a:r>
          </a:p>
        </p:txBody>
      </p:sp>
      <p:pic>
        <p:nvPicPr>
          <p:cNvPr id="46" name="Picture 45">
            <a:extLst>
              <a:ext uri="{FF2B5EF4-FFF2-40B4-BE49-F238E27FC236}">
                <a16:creationId xmlns:a16="http://schemas.microsoft.com/office/drawing/2014/main" id="{9738E836-2EAE-4727-BBB3-D30633D3923F}"/>
              </a:ext>
            </a:extLst>
          </p:cNvPr>
          <p:cNvPicPr>
            <a:picLocks noChangeAspect="1"/>
          </p:cNvPicPr>
          <p:nvPr/>
        </p:nvPicPr>
        <p:blipFill>
          <a:blip r:embed="rId3"/>
          <a:stretch>
            <a:fillRect/>
          </a:stretch>
        </p:blipFill>
        <p:spPr>
          <a:xfrm>
            <a:off x="1239838" y="2156431"/>
            <a:ext cx="4368974" cy="4124341"/>
          </a:xfrm>
          <a:prstGeom prst="rect">
            <a:avLst/>
          </a:prstGeom>
        </p:spPr>
      </p:pic>
    </p:spTree>
    <p:extLst>
      <p:ext uri="{BB962C8B-B14F-4D97-AF65-F5344CB8AC3E}">
        <p14:creationId xmlns:p14="http://schemas.microsoft.com/office/powerpoint/2010/main" val="6251475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2EBE-4DC5-446B-879E-D6ED63EC1B43}"/>
              </a:ext>
            </a:extLst>
          </p:cNvPr>
          <p:cNvSpPr>
            <a:spLocks noGrp="1"/>
          </p:cNvSpPr>
          <p:nvPr>
            <p:ph type="title"/>
          </p:nvPr>
        </p:nvSpPr>
        <p:spPr>
          <a:xfrm>
            <a:off x="838593" y="159557"/>
            <a:ext cx="10514814" cy="1027906"/>
          </a:xfrm>
        </p:spPr>
        <p:txBody>
          <a:bodyPr>
            <a:normAutofit fontScale="90000"/>
          </a:bodyPr>
          <a:lstStyle/>
          <a:p>
            <a:pPr algn="ctr"/>
            <a:r>
              <a:rPr lang="en-US" dirty="0"/>
              <a:t>Regional Trade Integration Comparable to Other Developing Regions…</a:t>
            </a:r>
          </a:p>
        </p:txBody>
      </p:sp>
      <p:graphicFrame>
        <p:nvGraphicFramePr>
          <p:cNvPr id="12" name="Chart 11">
            <a:extLst>
              <a:ext uri="{FF2B5EF4-FFF2-40B4-BE49-F238E27FC236}">
                <a16:creationId xmlns:a16="http://schemas.microsoft.com/office/drawing/2014/main" id="{50213CF5-C115-45F5-BFCC-6A837E9F1829}"/>
              </a:ext>
            </a:extLst>
          </p:cNvPr>
          <p:cNvGraphicFramePr>
            <a:graphicFrameLocks/>
          </p:cNvGraphicFramePr>
          <p:nvPr>
            <p:extLst/>
          </p:nvPr>
        </p:nvGraphicFramePr>
        <p:xfrm>
          <a:off x="2494156" y="2177419"/>
          <a:ext cx="5478966" cy="33255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6">
            <a:extLst>
              <a:ext uri="{FF2B5EF4-FFF2-40B4-BE49-F238E27FC236}">
                <a16:creationId xmlns:a16="http://schemas.microsoft.com/office/drawing/2014/main" id="{6B9EB190-BB41-43AD-9C5E-0EEAA1C6DF85}"/>
              </a:ext>
            </a:extLst>
          </p:cNvPr>
          <p:cNvSpPr txBox="1"/>
          <p:nvPr/>
        </p:nvSpPr>
        <p:spPr>
          <a:xfrm>
            <a:off x="2775588" y="1735746"/>
            <a:ext cx="5197534" cy="4216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Intraregional</a:t>
            </a:r>
            <a:r>
              <a:rPr lang="en-US" sz="1600" b="1" baseline="0" dirty="0">
                <a:latin typeface="Arial Narrow" panose="020B0606020202030204" pitchFamily="34" charset="0"/>
              </a:rPr>
              <a:t> Trade in Selected Regions, 2007–17</a:t>
            </a:r>
          </a:p>
          <a:p>
            <a:r>
              <a:rPr lang="en-US" sz="1600" b="0" i="1" baseline="0" dirty="0">
                <a:latin typeface="Arial Narrow" panose="020B0606020202030204" pitchFamily="34" charset="0"/>
              </a:rPr>
              <a:t>(Average share of total imports originating from the region)</a:t>
            </a:r>
            <a:endParaRPr lang="en-US" sz="1600" b="0" i="1" dirty="0">
              <a:latin typeface="Arial Narrow" panose="020B0606020202030204" pitchFamily="34" charset="0"/>
            </a:endParaRPr>
          </a:p>
        </p:txBody>
      </p:sp>
      <p:sp>
        <p:nvSpPr>
          <p:cNvPr id="14" name="TextBox 33">
            <a:extLst>
              <a:ext uri="{FF2B5EF4-FFF2-40B4-BE49-F238E27FC236}">
                <a16:creationId xmlns:a16="http://schemas.microsoft.com/office/drawing/2014/main" id="{7148B7B9-A7D0-4BCC-9CEF-97F8D06BB7A9}"/>
              </a:ext>
            </a:extLst>
          </p:cNvPr>
          <p:cNvSpPr txBox="1"/>
          <p:nvPr/>
        </p:nvSpPr>
        <p:spPr>
          <a:xfrm>
            <a:off x="2806390" y="5502920"/>
            <a:ext cx="4557946" cy="196690"/>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United Nations COMTRADE database; and IMF staff calculations.</a:t>
            </a:r>
          </a:p>
        </p:txBody>
      </p:sp>
      <p:sp>
        <p:nvSpPr>
          <p:cNvPr id="15" name="TextBox 33">
            <a:extLst>
              <a:ext uri="{FF2B5EF4-FFF2-40B4-BE49-F238E27FC236}">
                <a16:creationId xmlns:a16="http://schemas.microsoft.com/office/drawing/2014/main" id="{8E437DEB-B7D9-4872-941C-C795DBA5A77F}"/>
              </a:ext>
            </a:extLst>
          </p:cNvPr>
          <p:cNvSpPr txBox="1"/>
          <p:nvPr/>
        </p:nvSpPr>
        <p:spPr>
          <a:xfrm>
            <a:off x="2806390" y="5751583"/>
            <a:ext cx="5166732" cy="6454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ASEAN = Association of Southeast Asian Nations; LAIA = Latin American Integration Association; NAFTA = North American Free Trade Agreement; PAFTA = Pan-Arab Free Trade Area. </a:t>
            </a:r>
          </a:p>
        </p:txBody>
      </p:sp>
    </p:spTree>
    <p:extLst>
      <p:ext uri="{BB962C8B-B14F-4D97-AF65-F5344CB8AC3E}">
        <p14:creationId xmlns:p14="http://schemas.microsoft.com/office/powerpoint/2010/main" val="276674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99F8-71B8-48AA-A85B-448AB01C3498}"/>
              </a:ext>
            </a:extLst>
          </p:cNvPr>
          <p:cNvSpPr>
            <a:spLocks noGrp="1"/>
          </p:cNvSpPr>
          <p:nvPr>
            <p:ph type="title"/>
          </p:nvPr>
        </p:nvSpPr>
        <p:spPr>
          <a:xfrm>
            <a:off x="651998" y="274638"/>
            <a:ext cx="10930401" cy="1143000"/>
          </a:xfrm>
        </p:spPr>
        <p:txBody>
          <a:bodyPr>
            <a:normAutofit fontScale="90000"/>
          </a:bodyPr>
          <a:lstStyle/>
          <a:p>
            <a:pPr algn="ctr"/>
            <a:r>
              <a:rPr lang="en-US" dirty="0"/>
              <a:t>…and More Diversified than Africa’s Trade with the Rest of the World</a:t>
            </a:r>
          </a:p>
        </p:txBody>
      </p:sp>
      <p:pic>
        <p:nvPicPr>
          <p:cNvPr id="3" name="Picture 2">
            <a:extLst>
              <a:ext uri="{FF2B5EF4-FFF2-40B4-BE49-F238E27FC236}">
                <a16:creationId xmlns:a16="http://schemas.microsoft.com/office/drawing/2014/main" id="{7356065A-50A4-4D73-AE39-4C181F13C7A2}"/>
              </a:ext>
            </a:extLst>
          </p:cNvPr>
          <p:cNvPicPr>
            <a:picLocks noChangeAspect="1"/>
          </p:cNvPicPr>
          <p:nvPr/>
        </p:nvPicPr>
        <p:blipFill>
          <a:blip r:embed="rId3"/>
          <a:stretch>
            <a:fillRect/>
          </a:stretch>
        </p:blipFill>
        <p:spPr>
          <a:xfrm>
            <a:off x="651999" y="1506982"/>
            <a:ext cx="10607345" cy="4510360"/>
          </a:xfrm>
          <a:prstGeom prst="rect">
            <a:avLst/>
          </a:prstGeom>
        </p:spPr>
      </p:pic>
    </p:spTree>
    <p:extLst>
      <p:ext uri="{BB962C8B-B14F-4D97-AF65-F5344CB8AC3E}">
        <p14:creationId xmlns:p14="http://schemas.microsoft.com/office/powerpoint/2010/main" val="32530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D11A-2B20-48C3-A393-A232CFD044A9}"/>
              </a:ext>
            </a:extLst>
          </p:cNvPr>
          <p:cNvSpPr>
            <a:spLocks noGrp="1"/>
          </p:cNvSpPr>
          <p:nvPr>
            <p:ph type="title"/>
          </p:nvPr>
        </p:nvSpPr>
        <p:spPr>
          <a:xfrm>
            <a:off x="88900" y="274638"/>
            <a:ext cx="11493500" cy="1143000"/>
          </a:xfrm>
        </p:spPr>
        <p:txBody>
          <a:bodyPr>
            <a:normAutofit fontScale="90000"/>
          </a:bodyPr>
          <a:lstStyle/>
          <a:p>
            <a:pPr algn="ctr"/>
            <a:r>
              <a:rPr lang="en-US" dirty="0"/>
              <a:t>Concentrated and with Some Large Economies Poorly Integrated</a:t>
            </a:r>
          </a:p>
        </p:txBody>
      </p:sp>
      <p:sp>
        <p:nvSpPr>
          <p:cNvPr id="5" name="TextBox 4">
            <a:extLst>
              <a:ext uri="{FF2B5EF4-FFF2-40B4-BE49-F238E27FC236}">
                <a16:creationId xmlns:a16="http://schemas.microsoft.com/office/drawing/2014/main" id="{12F105BD-5433-4F60-AC1A-81A410E9FB4C}"/>
              </a:ext>
            </a:extLst>
          </p:cNvPr>
          <p:cNvSpPr txBox="1"/>
          <p:nvPr/>
        </p:nvSpPr>
        <p:spPr>
          <a:xfrm>
            <a:off x="1441106" y="5795206"/>
            <a:ext cx="8646791" cy="584775"/>
          </a:xfrm>
          <a:prstGeom prst="rect">
            <a:avLst/>
          </a:prstGeom>
          <a:noFill/>
        </p:spPr>
        <p:txBody>
          <a:bodyPr wrap="none" rtlCol="0">
            <a:spAutoFit/>
          </a:bodyPr>
          <a:lstStyle/>
          <a:p>
            <a:r>
              <a:rPr lang="en-US" sz="3200" dirty="0">
                <a:solidFill>
                  <a:srgbClr val="0070C0"/>
                </a:solidFill>
              </a:rPr>
              <a:t>=&gt;</a:t>
            </a:r>
            <a:r>
              <a:rPr lang="en-US" sz="3200" dirty="0"/>
              <a:t> </a:t>
            </a:r>
            <a:r>
              <a:rPr lang="en-US" sz="3200" dirty="0">
                <a:solidFill>
                  <a:srgbClr val="0070C0"/>
                </a:solidFill>
              </a:rPr>
              <a:t>Potential for further expansion in regional trade</a:t>
            </a:r>
          </a:p>
        </p:txBody>
      </p:sp>
      <p:graphicFrame>
        <p:nvGraphicFramePr>
          <p:cNvPr id="7" name="Chart 6">
            <a:extLst>
              <a:ext uri="{FF2B5EF4-FFF2-40B4-BE49-F238E27FC236}">
                <a16:creationId xmlns:a16="http://schemas.microsoft.com/office/drawing/2014/main" id="{F694C284-02D7-4EDE-A168-5DA953512FC0}"/>
              </a:ext>
            </a:extLst>
          </p:cNvPr>
          <p:cNvGraphicFramePr>
            <a:graphicFrameLocks/>
          </p:cNvGraphicFramePr>
          <p:nvPr>
            <p:extLst/>
          </p:nvPr>
        </p:nvGraphicFramePr>
        <p:xfrm>
          <a:off x="866078" y="1688991"/>
          <a:ext cx="10459844" cy="34800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a:extLst>
              <a:ext uri="{FF2B5EF4-FFF2-40B4-BE49-F238E27FC236}">
                <a16:creationId xmlns:a16="http://schemas.microsoft.com/office/drawing/2014/main" id="{AA63DE93-7314-48D7-AC97-26F308A776AD}"/>
              </a:ext>
            </a:extLst>
          </p:cNvPr>
          <p:cNvSpPr txBox="1"/>
          <p:nvPr/>
        </p:nvSpPr>
        <p:spPr>
          <a:xfrm>
            <a:off x="1441106" y="1417638"/>
            <a:ext cx="3767494" cy="300062"/>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i="0" baseline="0" dirty="0">
                <a:solidFill>
                  <a:schemeClr val="dk1"/>
                </a:solidFill>
                <a:effectLst/>
                <a:latin typeface="Arial Narrow" panose="020B0606020202030204" pitchFamily="34" charset="0"/>
                <a:ea typeface="+mn-ea"/>
                <a:cs typeface="+mn-cs"/>
              </a:rPr>
              <a:t>Trade Integration, 2015</a:t>
            </a:r>
            <a:endParaRPr lang="en-US" sz="1600" b="1" dirty="0">
              <a:effectLst/>
              <a:latin typeface="Arial Narrow" panose="020B0606020202030204" pitchFamily="34" charset="0"/>
            </a:endParaRPr>
          </a:p>
        </p:txBody>
      </p:sp>
      <p:sp>
        <p:nvSpPr>
          <p:cNvPr id="9" name="TextBox 33">
            <a:extLst>
              <a:ext uri="{FF2B5EF4-FFF2-40B4-BE49-F238E27FC236}">
                <a16:creationId xmlns:a16="http://schemas.microsoft.com/office/drawing/2014/main" id="{5A322434-20FD-432A-B6DE-79D61E2B0731}"/>
              </a:ext>
            </a:extLst>
          </p:cNvPr>
          <p:cNvSpPr txBox="1"/>
          <p:nvPr/>
        </p:nvSpPr>
        <p:spPr>
          <a:xfrm>
            <a:off x="1451101" y="5036219"/>
            <a:ext cx="8488229" cy="26557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United Nations COMTRADE database;  and IMF, World Economic Outlook database</a:t>
            </a:r>
          </a:p>
        </p:txBody>
      </p:sp>
      <p:sp>
        <p:nvSpPr>
          <p:cNvPr id="10" name="TextBox 33">
            <a:extLst>
              <a:ext uri="{FF2B5EF4-FFF2-40B4-BE49-F238E27FC236}">
                <a16:creationId xmlns:a16="http://schemas.microsoft.com/office/drawing/2014/main" id="{ED695462-C257-4415-B4EE-2FC49D4B145A}"/>
              </a:ext>
            </a:extLst>
          </p:cNvPr>
          <p:cNvSpPr txBox="1"/>
          <p:nvPr/>
        </p:nvSpPr>
        <p:spPr>
          <a:xfrm>
            <a:off x="1451101" y="5241904"/>
            <a:ext cx="9299793" cy="440407"/>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Note: </a:t>
            </a:r>
            <a:r>
              <a:rPr lang="en-US" sz="1200" b="0" i="0" baseline="0" dirty="0">
                <a:solidFill>
                  <a:schemeClr val="dk1"/>
                </a:solidFill>
                <a:effectLst/>
                <a:latin typeface="Arial Narrow" panose="020B0606020202030204" pitchFamily="34" charset="0"/>
                <a:ea typeface="+mn-ea"/>
                <a:cs typeface="+mn-cs"/>
              </a:rPr>
              <a:t>Countries ranked from largest to smallest GDP, excluding South Africa (appearing as a residual)</a:t>
            </a: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 For each country, t</a:t>
            </a:r>
            <a:r>
              <a:rPr lang="en-US" sz="1200" b="0" i="0" baseline="0" dirty="0" err="1">
                <a:solidFill>
                  <a:schemeClr val="dk1"/>
                </a:solidFill>
                <a:effectLst/>
                <a:latin typeface="Arial Narrow" panose="020B0606020202030204" pitchFamily="34" charset="0"/>
                <a:ea typeface="+mn-ea"/>
                <a:cs typeface="+mn-cs"/>
              </a:rPr>
              <a:t>rade</a:t>
            </a:r>
            <a:r>
              <a:rPr lang="en-US" sz="1200" b="0" i="0" baseline="0" dirty="0">
                <a:solidFill>
                  <a:schemeClr val="dk1"/>
                </a:solidFill>
                <a:effectLst/>
                <a:latin typeface="Arial Narrow" panose="020B0606020202030204" pitchFamily="34" charset="0"/>
                <a:ea typeface="+mn-ea"/>
                <a:cs typeface="+mn-cs"/>
              </a:rPr>
              <a:t> share is the average of exports and imports as a share of total African regional trade. Relative regional trade integration defined as the ratio of the share of regional trade over the share of regional GDP. See page vi for country abbreviations table.  </a:t>
            </a: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353610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7D8B-5B16-4F9C-BD48-557F3B75F661}"/>
              </a:ext>
            </a:extLst>
          </p:cNvPr>
          <p:cNvSpPr>
            <a:spLocks noGrp="1"/>
          </p:cNvSpPr>
          <p:nvPr>
            <p:ph type="title"/>
          </p:nvPr>
        </p:nvSpPr>
        <p:spPr>
          <a:xfrm>
            <a:off x="942287" y="167162"/>
            <a:ext cx="10307425" cy="935774"/>
          </a:xfrm>
        </p:spPr>
        <p:txBody>
          <a:bodyPr>
            <a:normAutofit fontScale="90000"/>
          </a:bodyPr>
          <a:lstStyle/>
          <a:p>
            <a:pPr algn="ctr"/>
            <a:r>
              <a:rPr lang="en-US" sz="4000" dirty="0"/>
              <a:t>Near-Zero Tariffs in RECs and Substantial Non-Tariff Bottlenecks</a:t>
            </a:r>
            <a:endParaRPr lang="en-US" sz="3600" dirty="0"/>
          </a:p>
        </p:txBody>
      </p:sp>
      <p:sp>
        <p:nvSpPr>
          <p:cNvPr id="5" name="TextBox 4">
            <a:extLst>
              <a:ext uri="{FF2B5EF4-FFF2-40B4-BE49-F238E27FC236}">
                <a16:creationId xmlns:a16="http://schemas.microsoft.com/office/drawing/2014/main" id="{E9DDDBBF-86E9-401B-8DA0-7DF3CD8CC411}"/>
              </a:ext>
            </a:extLst>
          </p:cNvPr>
          <p:cNvSpPr txBox="1"/>
          <p:nvPr/>
        </p:nvSpPr>
        <p:spPr>
          <a:xfrm>
            <a:off x="187034" y="5702797"/>
            <a:ext cx="11878765" cy="584775"/>
          </a:xfrm>
          <a:prstGeom prst="rect">
            <a:avLst/>
          </a:prstGeom>
          <a:noFill/>
        </p:spPr>
        <p:txBody>
          <a:bodyPr wrap="none" rtlCol="0">
            <a:spAutoFit/>
          </a:bodyPr>
          <a:lstStyle/>
          <a:p>
            <a:r>
              <a:rPr lang="en-US" sz="2800" dirty="0"/>
              <a:t> </a:t>
            </a:r>
            <a:r>
              <a:rPr lang="en-US" sz="3200" dirty="0">
                <a:solidFill>
                  <a:srgbClr val="0070C0"/>
                </a:solidFill>
              </a:rPr>
              <a:t>=&gt; Tariffs matter but other factors affect regional trade flows</a:t>
            </a:r>
            <a:endParaRPr lang="en-US" sz="2800" dirty="0">
              <a:solidFill>
                <a:srgbClr val="0070C0"/>
              </a:solidFill>
            </a:endParaRPr>
          </a:p>
        </p:txBody>
      </p:sp>
      <p:graphicFrame>
        <p:nvGraphicFramePr>
          <p:cNvPr id="8" name="Chart 7">
            <a:extLst>
              <a:ext uri="{FF2B5EF4-FFF2-40B4-BE49-F238E27FC236}">
                <a16:creationId xmlns:a16="http://schemas.microsoft.com/office/drawing/2014/main" id="{50F2745E-44CC-4D54-B885-CECD60F64822}"/>
              </a:ext>
            </a:extLst>
          </p:cNvPr>
          <p:cNvGraphicFramePr>
            <a:graphicFrameLocks/>
          </p:cNvGraphicFramePr>
          <p:nvPr>
            <p:extLst/>
          </p:nvPr>
        </p:nvGraphicFramePr>
        <p:xfrm>
          <a:off x="6478860" y="2070949"/>
          <a:ext cx="5274526" cy="32486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3">
            <a:extLst>
              <a:ext uri="{FF2B5EF4-FFF2-40B4-BE49-F238E27FC236}">
                <a16:creationId xmlns:a16="http://schemas.microsoft.com/office/drawing/2014/main" id="{14E857C1-0BEA-4028-9F39-9AFADDF828A9}"/>
              </a:ext>
            </a:extLst>
          </p:cNvPr>
          <p:cNvSpPr txBox="1"/>
          <p:nvPr/>
        </p:nvSpPr>
        <p:spPr>
          <a:xfrm>
            <a:off x="6777464" y="5319559"/>
            <a:ext cx="3382536" cy="305244"/>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 ESCAP - World Bank Trade Cost database.</a:t>
            </a:r>
          </a:p>
        </p:txBody>
      </p:sp>
      <p:sp>
        <p:nvSpPr>
          <p:cNvPr id="10" name="TextBox 4">
            <a:extLst>
              <a:ext uri="{FF2B5EF4-FFF2-40B4-BE49-F238E27FC236}">
                <a16:creationId xmlns:a16="http://schemas.microsoft.com/office/drawing/2014/main" id="{42C4F88A-BAEA-4231-A97E-780592EF7D0A}"/>
              </a:ext>
            </a:extLst>
          </p:cNvPr>
          <p:cNvSpPr txBox="1"/>
          <p:nvPr/>
        </p:nvSpPr>
        <p:spPr>
          <a:xfrm>
            <a:off x="7113227" y="1703194"/>
            <a:ext cx="2809098" cy="3839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Nontariff</a:t>
            </a:r>
            <a:r>
              <a:rPr lang="en-US" sz="1600" b="1" baseline="0" dirty="0">
                <a:latin typeface="Arial Narrow" panose="020B0606020202030204" pitchFamily="34" charset="0"/>
              </a:rPr>
              <a:t> Trade Costs, 2015</a:t>
            </a:r>
          </a:p>
          <a:p>
            <a:r>
              <a:rPr lang="en-US" sz="1600" b="0" i="1" baseline="0" dirty="0">
                <a:latin typeface="Arial Narrow" panose="020B0606020202030204" pitchFamily="34" charset="0"/>
              </a:rPr>
              <a:t>(Tariff equivalent)</a:t>
            </a:r>
            <a:endParaRPr lang="en-US" sz="1600" b="0" i="1" dirty="0">
              <a:latin typeface="Arial Narrow" panose="020B0606020202030204" pitchFamily="34" charset="0"/>
            </a:endParaRPr>
          </a:p>
        </p:txBody>
      </p:sp>
      <p:sp>
        <p:nvSpPr>
          <p:cNvPr id="11" name="TextBox 3">
            <a:extLst>
              <a:ext uri="{FF2B5EF4-FFF2-40B4-BE49-F238E27FC236}">
                <a16:creationId xmlns:a16="http://schemas.microsoft.com/office/drawing/2014/main" id="{124C95B3-420B-44AA-861D-2D32B0701510}"/>
              </a:ext>
            </a:extLst>
          </p:cNvPr>
          <p:cNvSpPr txBox="1"/>
          <p:nvPr/>
        </p:nvSpPr>
        <p:spPr>
          <a:xfrm>
            <a:off x="1063282" y="1712544"/>
            <a:ext cx="4924923" cy="5847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latin typeface="Arial Narrow" panose="020B0606020202030204" pitchFamily="34" charset="0"/>
              </a:rPr>
              <a:t>Africa: Average Tariff Rates by Regional Economic Community, 2010–17</a:t>
            </a:r>
          </a:p>
        </p:txBody>
      </p:sp>
      <p:sp>
        <p:nvSpPr>
          <p:cNvPr id="12" name="TextBox 33">
            <a:extLst>
              <a:ext uri="{FF2B5EF4-FFF2-40B4-BE49-F238E27FC236}">
                <a16:creationId xmlns:a16="http://schemas.microsoft.com/office/drawing/2014/main" id="{02003893-BBAA-4B74-96F2-6BDC747FFC8A}"/>
              </a:ext>
            </a:extLst>
          </p:cNvPr>
          <p:cNvSpPr txBox="1"/>
          <p:nvPr/>
        </p:nvSpPr>
        <p:spPr>
          <a:xfrm>
            <a:off x="942287" y="5329785"/>
            <a:ext cx="4695581" cy="29501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rPr>
              <a:t>Sources: UNCTAD Trade Analysis Information System; and IMF staff estimates.</a:t>
            </a:r>
          </a:p>
        </p:txBody>
      </p:sp>
      <p:graphicFrame>
        <p:nvGraphicFramePr>
          <p:cNvPr id="13" name="Chart 12">
            <a:extLst>
              <a:ext uri="{FF2B5EF4-FFF2-40B4-BE49-F238E27FC236}">
                <a16:creationId xmlns:a16="http://schemas.microsoft.com/office/drawing/2014/main" id="{0F538F48-6C27-491C-B524-5F4E0C8DA129}"/>
              </a:ext>
            </a:extLst>
          </p:cNvPr>
          <p:cNvGraphicFramePr>
            <a:graphicFrameLocks/>
          </p:cNvGraphicFramePr>
          <p:nvPr>
            <p:extLst/>
          </p:nvPr>
        </p:nvGraphicFramePr>
        <p:xfrm>
          <a:off x="601248" y="2201849"/>
          <a:ext cx="4807093" cy="31177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52537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sentations">
    <a:dk1>
      <a:sysClr val="windowText" lastClr="000000"/>
    </a:dk1>
    <a:lt1>
      <a:sysClr val="window" lastClr="FFFFFF"/>
    </a:lt1>
    <a:dk2>
      <a:srgbClr val="44546A"/>
    </a:dk2>
    <a:lt2>
      <a:srgbClr val="E7E6E6"/>
    </a:lt2>
    <a:accent1>
      <a:srgbClr val="004C97"/>
    </a:accent1>
    <a:accent2>
      <a:srgbClr val="FF8200"/>
    </a:accent2>
    <a:accent3>
      <a:srgbClr val="009CDE"/>
    </a:accent3>
    <a:accent4>
      <a:srgbClr val="707372"/>
    </a:accent4>
    <a:accent5>
      <a:srgbClr val="78BE20"/>
    </a:accent5>
    <a:accent6>
      <a:srgbClr val="DA291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TotalTime>
  <Words>2030</Words>
  <Application>Microsoft Office PowerPoint</Application>
  <PresentationFormat>Widescreen</PresentationFormat>
  <Paragraphs>209</Paragraphs>
  <Slides>29</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vt:lpstr>
      <vt:lpstr>Arial Black</vt:lpstr>
      <vt:lpstr>Arial Narrow</vt:lpstr>
      <vt:lpstr>ArialMT</vt:lpstr>
      <vt:lpstr>Calibri</vt:lpstr>
      <vt:lpstr>Century Schoolbook</vt:lpstr>
      <vt:lpstr>Sylfaen</vt:lpstr>
      <vt:lpstr>Times New Roman</vt:lpstr>
      <vt:lpstr>Wingdings</vt:lpstr>
      <vt:lpstr>Retrospect</vt:lpstr>
      <vt:lpstr>Is the African Continental Free Trade Area a Game Changer for the Continent?  </vt:lpstr>
      <vt:lpstr>What is the AfCFTA?</vt:lpstr>
      <vt:lpstr>A Large Free Trade Area for the Continent </vt:lpstr>
      <vt:lpstr>PowerPoint Presentation</vt:lpstr>
      <vt:lpstr>The AfCFTA will boost intra-African trade…</vt:lpstr>
      <vt:lpstr>Regional Trade Integration Comparable to Other Developing Regions…</vt:lpstr>
      <vt:lpstr>…and More Diversified than Africa’s Trade with the Rest of the World</vt:lpstr>
      <vt:lpstr>Concentrated and with Some Large Economies Poorly Integrated</vt:lpstr>
      <vt:lpstr>Near-Zero Tariffs in RECs and Substantial Non-Tariff Bottlenecks</vt:lpstr>
      <vt:lpstr>PowerPoint Presentation</vt:lpstr>
      <vt:lpstr>Some room for further regional trade integration</vt:lpstr>
      <vt:lpstr>Structural and Policy-Induced Factors Imply Low Levels of Trade In Africa</vt:lpstr>
      <vt:lpstr>Addressing non-tariff bottlenecks key to deepen regional trade integration</vt:lpstr>
      <vt:lpstr>Tariff Reductions Increase Regional Trade, but Non-Tariff Bottlenecks Matter Even More</vt:lpstr>
      <vt:lpstr>Poor Infrastructure and Logistics Affect the Impact of Tariff Reductions on Trade</vt:lpstr>
      <vt:lpstr>Larger Welfare Payoffs From Reducing Non-Tariff Bottlenecks</vt:lpstr>
      <vt:lpstr>PowerPoint Presentation</vt:lpstr>
      <vt:lpstr>Structural reforms can help strengthening the impact of the AfCFTA on trade</vt:lpstr>
      <vt:lpstr>Combining Trade and Structural Policies Increases Payoffs for Less Diversified Economies</vt:lpstr>
      <vt:lpstr>limited effects on income distribution in Africa</vt:lpstr>
      <vt:lpstr>Trade Integration Unlikely to Increase Inequality in the Medium Term</vt:lpstr>
      <vt:lpstr>Small reductions in fiscal revenue with exceptions in some countries</vt:lpstr>
      <vt:lpstr>Limited Revenue Losses, with Few Exceptions</vt:lpstr>
      <vt:lpstr>PowerPoint Presentation</vt:lpstr>
      <vt:lpstr>Zimbabwe’s trade: Africa and the World</vt:lpstr>
      <vt:lpstr>Zimbabwe and the AfCFTA</vt:lpstr>
      <vt:lpstr>Zimbabwe and the AfCFTA</vt:lpstr>
      <vt:lpstr>Key Messages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Kothari, Siddharth</dc:creator>
  <cp:lastModifiedBy>Sainsard Woolley, Caroline M</cp:lastModifiedBy>
  <cp:revision>258</cp:revision>
  <cp:lastPrinted>2019-04-11T14:45:52Z</cp:lastPrinted>
  <dcterms:created xsi:type="dcterms:W3CDTF">2018-12-12T16:25:41Z</dcterms:created>
  <dcterms:modified xsi:type="dcterms:W3CDTF">2019-06-24T17:23:58Z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