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8.xml" ContentType="application/vnd.openxmlformats-officedocument.drawingml.chartshapes+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9.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1165" r:id="rId2"/>
    <p:sldId id="1237" r:id="rId3"/>
    <p:sldId id="1221" r:id="rId4"/>
    <p:sldId id="1238" r:id="rId5"/>
    <p:sldId id="1260" r:id="rId6"/>
    <p:sldId id="1212" r:id="rId7"/>
    <p:sldId id="1214" r:id="rId8"/>
    <p:sldId id="1227" r:id="rId9"/>
    <p:sldId id="1246" r:id="rId10"/>
    <p:sldId id="1258" r:id="rId11"/>
    <p:sldId id="1242" r:id="rId12"/>
    <p:sldId id="1230" r:id="rId13"/>
    <p:sldId id="1254" r:id="rId14"/>
    <p:sldId id="1247" r:id="rId15"/>
    <p:sldId id="1241" r:id="rId16"/>
    <p:sldId id="1259" r:id="rId17"/>
    <p:sldId id="1251" r:id="rId18"/>
    <p:sldId id="1215" r:id="rId19"/>
    <p:sldId id="1255" r:id="rId20"/>
    <p:sldId id="1217" r:id="rId21"/>
    <p:sldId id="1239" r:id="rId22"/>
    <p:sldId id="1180" r:id="rId23"/>
    <p:sldId id="1218" r:id="rId24"/>
    <p:sldId id="1261" r:id="rId25"/>
    <p:sldId id="537" r:id="rId26"/>
    <p:sldId id="403" r:id="rId27"/>
    <p:sldId id="518" r:id="rId28"/>
    <p:sldId id="510" r:id="rId29"/>
    <p:sldId id="428" r:id="rId30"/>
    <p:sldId id="550" r:id="rId31"/>
    <p:sldId id="545" r:id="rId32"/>
    <p:sldId id="531" r:id="rId33"/>
    <p:sldId id="532" r:id="rId34"/>
    <p:sldId id="562" r:id="rId35"/>
    <p:sldId id="563" r:id="rId36"/>
    <p:sldId id="557" r:id="rId37"/>
    <p:sldId id="533" r:id="rId38"/>
    <p:sldId id="534" r:id="rId39"/>
    <p:sldId id="535" r:id="rId40"/>
    <p:sldId id="536" r:id="rId41"/>
    <p:sldId id="365" r:id="rId42"/>
    <p:sldId id="125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DATA2\AFR\DATA\AREO\Spring_2019-REO\Ch1\Presentation\Support%20Data\Presentation%20charts%20-%20final%20-%20New.xlsx" TargetMode="External"/><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9.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58617115215777E-2"/>
          <c:y val="5.1954877691948516E-2"/>
          <c:w val="0.93498806033849535"/>
          <c:h val="0.79467400765135721"/>
        </c:manualLayout>
      </c:layout>
      <c:barChart>
        <c:barDir val="col"/>
        <c:grouping val="stacked"/>
        <c:varyColors val="0"/>
        <c:ser>
          <c:idx val="0"/>
          <c:order val="0"/>
          <c:tx>
            <c:v>Resource-intensive countries</c:v>
          </c:tx>
          <c:spPr>
            <a:solidFill>
              <a:srgbClr val="A6A6A6"/>
            </a:solidFill>
            <a:ln w="12700">
              <a:solidFill>
                <a:schemeClr val="bg1"/>
              </a:solidFill>
            </a:ln>
            <a:effectLst/>
          </c:spPr>
          <c:invertIfNegative val="0"/>
          <c:dPt>
            <c:idx val="0"/>
            <c:invertIfNegative val="0"/>
            <c:bubble3D val="0"/>
            <c:extLst>
              <c:ext xmlns:c16="http://schemas.microsoft.com/office/drawing/2014/chart" uri="{C3380CC4-5D6E-409C-BE32-E72D297353CC}">
                <c16:uniqueId val="{00000000-7680-4B30-81E2-7699773DC5C3}"/>
              </c:ext>
            </c:extLst>
          </c:dPt>
          <c:dPt>
            <c:idx val="1"/>
            <c:invertIfNegative val="0"/>
            <c:bubble3D val="0"/>
            <c:extLst>
              <c:ext xmlns:c16="http://schemas.microsoft.com/office/drawing/2014/chart" uri="{C3380CC4-5D6E-409C-BE32-E72D297353CC}">
                <c16:uniqueId val="{00000001-7680-4B30-81E2-7699773DC5C3}"/>
              </c:ext>
            </c:extLst>
          </c:dPt>
          <c:dPt>
            <c:idx val="2"/>
            <c:invertIfNegative val="0"/>
            <c:bubble3D val="0"/>
            <c:extLst>
              <c:ext xmlns:c16="http://schemas.microsoft.com/office/drawing/2014/chart" uri="{C3380CC4-5D6E-409C-BE32-E72D297353CC}">
                <c16:uniqueId val="{00000002-7680-4B30-81E2-7699773DC5C3}"/>
              </c:ext>
            </c:extLst>
          </c:dPt>
          <c:dPt>
            <c:idx val="3"/>
            <c:invertIfNegative val="0"/>
            <c:bubble3D val="0"/>
            <c:extLst>
              <c:ext xmlns:c16="http://schemas.microsoft.com/office/drawing/2014/chart" uri="{C3380CC4-5D6E-409C-BE32-E72D297353CC}">
                <c16:uniqueId val="{00000003-7680-4B30-81E2-7699773DC5C3}"/>
              </c:ext>
            </c:extLst>
          </c:dPt>
          <c:dPt>
            <c:idx val="4"/>
            <c:invertIfNegative val="0"/>
            <c:bubble3D val="0"/>
            <c:extLst>
              <c:ext xmlns:c16="http://schemas.microsoft.com/office/drawing/2014/chart" uri="{C3380CC4-5D6E-409C-BE32-E72D297353CC}">
                <c16:uniqueId val="{00000004-7680-4B30-81E2-7699773DC5C3}"/>
              </c:ext>
            </c:extLst>
          </c:dPt>
          <c:dPt>
            <c:idx val="5"/>
            <c:invertIfNegative val="0"/>
            <c:bubble3D val="0"/>
            <c:extLst>
              <c:ext xmlns:c16="http://schemas.microsoft.com/office/drawing/2014/chart" uri="{C3380CC4-5D6E-409C-BE32-E72D297353CC}">
                <c16:uniqueId val="{00000005-7680-4B30-81E2-7699773DC5C3}"/>
              </c:ext>
            </c:extLst>
          </c:dPt>
          <c:dPt>
            <c:idx val="6"/>
            <c:invertIfNegative val="0"/>
            <c:bubble3D val="0"/>
            <c:extLst>
              <c:ext xmlns:c16="http://schemas.microsoft.com/office/drawing/2014/chart" uri="{C3380CC4-5D6E-409C-BE32-E72D297353CC}">
                <c16:uniqueId val="{00000006-7680-4B30-81E2-7699773DC5C3}"/>
              </c:ext>
            </c:extLst>
          </c:dPt>
          <c:dPt>
            <c:idx val="8"/>
            <c:invertIfNegative val="0"/>
            <c:bubble3D val="0"/>
            <c:extLst>
              <c:ext xmlns:c16="http://schemas.microsoft.com/office/drawing/2014/chart" uri="{C3380CC4-5D6E-409C-BE32-E72D297353CC}">
                <c16:uniqueId val="{00000007-7680-4B30-81E2-7699773DC5C3}"/>
              </c:ext>
            </c:extLst>
          </c:dPt>
          <c:dPt>
            <c:idx val="9"/>
            <c:invertIfNegative val="0"/>
            <c:bubble3D val="0"/>
            <c:extLst>
              <c:ext xmlns:c16="http://schemas.microsoft.com/office/drawing/2014/chart" uri="{C3380CC4-5D6E-409C-BE32-E72D297353CC}">
                <c16:uniqueId val="{00000008-7680-4B30-81E2-7699773DC5C3}"/>
              </c:ext>
            </c:extLst>
          </c:dPt>
          <c:dPt>
            <c:idx val="10"/>
            <c:invertIfNegative val="0"/>
            <c:bubble3D val="0"/>
            <c:extLst>
              <c:ext xmlns:c16="http://schemas.microsoft.com/office/drawing/2014/chart" uri="{C3380CC4-5D6E-409C-BE32-E72D297353CC}">
                <c16:uniqueId val="{00000009-7680-4B30-81E2-7699773DC5C3}"/>
              </c:ext>
            </c:extLst>
          </c:dPt>
          <c:dPt>
            <c:idx val="11"/>
            <c:invertIfNegative val="0"/>
            <c:bubble3D val="0"/>
            <c:extLst>
              <c:ext xmlns:c16="http://schemas.microsoft.com/office/drawing/2014/chart" uri="{C3380CC4-5D6E-409C-BE32-E72D297353CC}">
                <c16:uniqueId val="{0000000A-7680-4B30-81E2-7699773DC5C3}"/>
              </c:ext>
            </c:extLst>
          </c:dPt>
          <c:dPt>
            <c:idx val="13"/>
            <c:invertIfNegative val="0"/>
            <c:bubble3D val="0"/>
            <c:extLst>
              <c:ext xmlns:c16="http://schemas.microsoft.com/office/drawing/2014/chart" uri="{C3380CC4-5D6E-409C-BE32-E72D297353CC}">
                <c16:uniqueId val="{0000000B-7680-4B30-81E2-7699773DC5C3}"/>
              </c:ext>
            </c:extLst>
          </c:dPt>
          <c:dPt>
            <c:idx val="14"/>
            <c:invertIfNegative val="0"/>
            <c:bubble3D val="0"/>
            <c:extLst>
              <c:ext xmlns:c16="http://schemas.microsoft.com/office/drawing/2014/chart" uri="{C3380CC4-5D6E-409C-BE32-E72D297353CC}">
                <c16:uniqueId val="{0000000C-7680-4B30-81E2-7699773DC5C3}"/>
              </c:ext>
            </c:extLst>
          </c:dPt>
          <c:dPt>
            <c:idx val="15"/>
            <c:invertIfNegative val="0"/>
            <c:bubble3D val="0"/>
            <c:extLst>
              <c:ext xmlns:c16="http://schemas.microsoft.com/office/drawing/2014/chart" uri="{C3380CC4-5D6E-409C-BE32-E72D297353CC}">
                <c16:uniqueId val="{0000000D-7680-4B30-81E2-7699773DC5C3}"/>
              </c:ext>
            </c:extLst>
          </c:dPt>
          <c:dPt>
            <c:idx val="16"/>
            <c:invertIfNegative val="0"/>
            <c:bubble3D val="0"/>
            <c:extLst>
              <c:ext xmlns:c16="http://schemas.microsoft.com/office/drawing/2014/chart" uri="{C3380CC4-5D6E-409C-BE32-E72D297353CC}">
                <c16:uniqueId val="{0000000E-7680-4B30-81E2-7699773DC5C3}"/>
              </c:ext>
            </c:extLst>
          </c:dPt>
          <c:dPt>
            <c:idx val="17"/>
            <c:invertIfNegative val="0"/>
            <c:bubble3D val="0"/>
            <c:extLst>
              <c:ext xmlns:c16="http://schemas.microsoft.com/office/drawing/2014/chart" uri="{C3380CC4-5D6E-409C-BE32-E72D297353CC}">
                <c16:uniqueId val="{0000000F-7680-4B30-81E2-7699773DC5C3}"/>
              </c:ext>
            </c:extLst>
          </c:dPt>
          <c:dPt>
            <c:idx val="18"/>
            <c:invertIfNegative val="0"/>
            <c:bubble3D val="0"/>
            <c:extLst>
              <c:ext xmlns:c16="http://schemas.microsoft.com/office/drawing/2014/chart" uri="{C3380CC4-5D6E-409C-BE32-E72D297353CC}">
                <c16:uniqueId val="{00000010-7680-4B30-81E2-7699773DC5C3}"/>
              </c:ext>
            </c:extLst>
          </c:dPt>
          <c:dPt>
            <c:idx val="19"/>
            <c:invertIfNegative val="0"/>
            <c:bubble3D val="0"/>
            <c:extLst>
              <c:ext xmlns:c16="http://schemas.microsoft.com/office/drawing/2014/chart" uri="{C3380CC4-5D6E-409C-BE32-E72D297353CC}">
                <c16:uniqueId val="{00000011-7680-4B30-81E2-7699773DC5C3}"/>
              </c:ext>
            </c:extLst>
          </c:dPt>
          <c:dPt>
            <c:idx val="20"/>
            <c:invertIfNegative val="0"/>
            <c:bubble3D val="0"/>
            <c:extLst>
              <c:ext xmlns:c16="http://schemas.microsoft.com/office/drawing/2014/chart" uri="{C3380CC4-5D6E-409C-BE32-E72D297353CC}">
                <c16:uniqueId val="{00000012-7680-4B30-81E2-7699773DC5C3}"/>
              </c:ext>
            </c:extLst>
          </c:dPt>
          <c:dPt>
            <c:idx val="22"/>
            <c:invertIfNegative val="0"/>
            <c:bubble3D val="0"/>
            <c:extLst>
              <c:ext xmlns:c16="http://schemas.microsoft.com/office/drawing/2014/chart" uri="{C3380CC4-5D6E-409C-BE32-E72D297353CC}">
                <c16:uniqueId val="{00000013-7680-4B30-81E2-7699773DC5C3}"/>
              </c:ext>
            </c:extLst>
          </c:dPt>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'2019'!$J$3:$J$25</c:f>
              <c:numCache>
                <c:formatCode>General</c:formatCode>
                <c:ptCount val="23"/>
                <c:pt idx="0">
                  <c:v>1</c:v>
                </c:pt>
                <c:pt idx="1">
                  <c:v>0</c:v>
                </c:pt>
                <c:pt idx="2">
                  <c:v>0</c:v>
                </c:pt>
                <c:pt idx="3">
                  <c:v>0</c:v>
                </c:pt>
                <c:pt idx="4">
                  <c:v>1</c:v>
                </c:pt>
                <c:pt idx="5">
                  <c:v>1</c:v>
                </c:pt>
                <c:pt idx="6">
                  <c:v>0</c:v>
                </c:pt>
                <c:pt idx="7">
                  <c:v>1</c:v>
                </c:pt>
                <c:pt idx="8">
                  <c:v>0</c:v>
                </c:pt>
                <c:pt idx="9">
                  <c:v>1</c:v>
                </c:pt>
                <c:pt idx="10">
                  <c:v>1</c:v>
                </c:pt>
                <c:pt idx="11">
                  <c:v>1</c:v>
                </c:pt>
                <c:pt idx="12">
                  <c:v>1</c:v>
                </c:pt>
                <c:pt idx="13">
                  <c:v>1</c:v>
                </c:pt>
                <c:pt idx="14">
                  <c:v>0</c:v>
                </c:pt>
                <c:pt idx="15">
                  <c:v>1</c:v>
                </c:pt>
                <c:pt idx="16">
                  <c:v>1</c:v>
                </c:pt>
                <c:pt idx="17">
                  <c:v>1</c:v>
                </c:pt>
                <c:pt idx="18">
                  <c:v>1</c:v>
                </c:pt>
                <c:pt idx="19">
                  <c:v>1</c:v>
                </c:pt>
                <c:pt idx="20">
                  <c:v>1</c:v>
                </c:pt>
                <c:pt idx="22">
                  <c:v>1</c:v>
                </c:pt>
              </c:numCache>
            </c:numRef>
          </c:val>
          <c:extLst>
            <c:ext xmlns:c16="http://schemas.microsoft.com/office/drawing/2014/chart" uri="{C3380CC4-5D6E-409C-BE32-E72D297353CC}">
              <c16:uniqueId val="{00000014-7680-4B30-81E2-7699773DC5C3}"/>
            </c:ext>
          </c:extLst>
        </c:ser>
        <c:ser>
          <c:idx val="1"/>
          <c:order val="1"/>
          <c:tx>
            <c:v>Nonresource-intensive countries</c:v>
          </c:tx>
          <c:spPr>
            <a:solidFill>
              <a:srgbClr val="A6A6A6"/>
            </a:solidFill>
            <a:ln w="12700">
              <a:solidFill>
                <a:schemeClr val="bg1"/>
              </a:solidFill>
            </a:ln>
            <a:effectLst/>
          </c:spPr>
          <c:invertIfNegative val="0"/>
          <c:dPt>
            <c:idx val="0"/>
            <c:invertIfNegative val="0"/>
            <c:bubble3D val="0"/>
            <c:extLst>
              <c:ext xmlns:c16="http://schemas.microsoft.com/office/drawing/2014/chart" uri="{C3380CC4-5D6E-409C-BE32-E72D297353CC}">
                <c16:uniqueId val="{00000015-7680-4B30-81E2-7699773DC5C3}"/>
              </c:ext>
            </c:extLst>
          </c:dPt>
          <c:dPt>
            <c:idx val="2"/>
            <c:invertIfNegative val="0"/>
            <c:bubble3D val="0"/>
            <c:extLst>
              <c:ext xmlns:c16="http://schemas.microsoft.com/office/drawing/2014/chart" uri="{C3380CC4-5D6E-409C-BE32-E72D297353CC}">
                <c16:uniqueId val="{00000016-7680-4B30-81E2-7699773DC5C3}"/>
              </c:ext>
            </c:extLst>
          </c:dPt>
          <c:dPt>
            <c:idx val="4"/>
            <c:invertIfNegative val="0"/>
            <c:bubble3D val="0"/>
            <c:extLst>
              <c:ext xmlns:c16="http://schemas.microsoft.com/office/drawing/2014/chart" uri="{C3380CC4-5D6E-409C-BE32-E72D297353CC}">
                <c16:uniqueId val="{00000017-7680-4B30-81E2-7699773DC5C3}"/>
              </c:ext>
            </c:extLst>
          </c:dPt>
          <c:dPt>
            <c:idx val="5"/>
            <c:invertIfNegative val="0"/>
            <c:bubble3D val="0"/>
            <c:extLst>
              <c:ext xmlns:c16="http://schemas.microsoft.com/office/drawing/2014/chart" uri="{C3380CC4-5D6E-409C-BE32-E72D297353CC}">
                <c16:uniqueId val="{00000018-7680-4B30-81E2-7699773DC5C3}"/>
              </c:ext>
            </c:extLst>
          </c:dPt>
          <c:dPt>
            <c:idx val="6"/>
            <c:invertIfNegative val="0"/>
            <c:bubble3D val="0"/>
            <c:extLst>
              <c:ext xmlns:c16="http://schemas.microsoft.com/office/drawing/2014/chart" uri="{C3380CC4-5D6E-409C-BE32-E72D297353CC}">
                <c16:uniqueId val="{00000019-7680-4B30-81E2-7699773DC5C3}"/>
              </c:ext>
            </c:extLst>
          </c:dPt>
          <c:dPt>
            <c:idx val="7"/>
            <c:invertIfNegative val="0"/>
            <c:bubble3D val="0"/>
            <c:extLst>
              <c:ext xmlns:c16="http://schemas.microsoft.com/office/drawing/2014/chart" uri="{C3380CC4-5D6E-409C-BE32-E72D297353CC}">
                <c16:uniqueId val="{0000001A-7680-4B30-81E2-7699773DC5C3}"/>
              </c:ext>
            </c:extLst>
          </c:dPt>
          <c:dPt>
            <c:idx val="9"/>
            <c:invertIfNegative val="0"/>
            <c:bubble3D val="0"/>
            <c:extLst>
              <c:ext xmlns:c16="http://schemas.microsoft.com/office/drawing/2014/chart" uri="{C3380CC4-5D6E-409C-BE32-E72D297353CC}">
                <c16:uniqueId val="{0000001B-7680-4B30-81E2-7699773DC5C3}"/>
              </c:ext>
            </c:extLst>
          </c:dPt>
          <c:dPt>
            <c:idx val="10"/>
            <c:invertIfNegative val="0"/>
            <c:bubble3D val="0"/>
            <c:extLst>
              <c:ext xmlns:c16="http://schemas.microsoft.com/office/drawing/2014/chart" uri="{C3380CC4-5D6E-409C-BE32-E72D297353CC}">
                <c16:uniqueId val="{0000001C-7680-4B30-81E2-7699773DC5C3}"/>
              </c:ext>
            </c:extLst>
          </c:dPt>
          <c:dPt>
            <c:idx val="11"/>
            <c:invertIfNegative val="0"/>
            <c:bubble3D val="0"/>
            <c:extLst>
              <c:ext xmlns:c16="http://schemas.microsoft.com/office/drawing/2014/chart" uri="{C3380CC4-5D6E-409C-BE32-E72D297353CC}">
                <c16:uniqueId val="{0000001D-7680-4B30-81E2-7699773DC5C3}"/>
              </c:ext>
            </c:extLst>
          </c:dPt>
          <c:dPt>
            <c:idx val="12"/>
            <c:invertIfNegative val="0"/>
            <c:bubble3D val="0"/>
            <c:extLst>
              <c:ext xmlns:c16="http://schemas.microsoft.com/office/drawing/2014/chart" uri="{C3380CC4-5D6E-409C-BE32-E72D297353CC}">
                <c16:uniqueId val="{0000001E-7680-4B30-81E2-7699773DC5C3}"/>
              </c:ext>
            </c:extLst>
          </c:dPt>
          <c:dPt>
            <c:idx val="13"/>
            <c:invertIfNegative val="0"/>
            <c:bubble3D val="0"/>
            <c:extLst>
              <c:ext xmlns:c16="http://schemas.microsoft.com/office/drawing/2014/chart" uri="{C3380CC4-5D6E-409C-BE32-E72D297353CC}">
                <c16:uniqueId val="{0000001F-7680-4B30-81E2-7699773DC5C3}"/>
              </c:ext>
            </c:extLst>
          </c:dPt>
          <c:dPt>
            <c:idx val="14"/>
            <c:invertIfNegative val="0"/>
            <c:bubble3D val="0"/>
            <c:extLst>
              <c:ext xmlns:c16="http://schemas.microsoft.com/office/drawing/2014/chart" uri="{C3380CC4-5D6E-409C-BE32-E72D297353CC}">
                <c16:uniqueId val="{00000020-7680-4B30-81E2-7699773DC5C3}"/>
              </c:ext>
            </c:extLst>
          </c:dPt>
          <c:dPt>
            <c:idx val="15"/>
            <c:invertIfNegative val="0"/>
            <c:bubble3D val="0"/>
            <c:extLst>
              <c:ext xmlns:c16="http://schemas.microsoft.com/office/drawing/2014/chart" uri="{C3380CC4-5D6E-409C-BE32-E72D297353CC}">
                <c16:uniqueId val="{00000021-7680-4B30-81E2-7699773DC5C3}"/>
              </c:ext>
            </c:extLst>
          </c:dPt>
          <c:dPt>
            <c:idx val="16"/>
            <c:invertIfNegative val="0"/>
            <c:bubble3D val="0"/>
            <c:extLst>
              <c:ext xmlns:c16="http://schemas.microsoft.com/office/drawing/2014/chart" uri="{C3380CC4-5D6E-409C-BE32-E72D297353CC}">
                <c16:uniqueId val="{00000022-7680-4B30-81E2-7699773DC5C3}"/>
              </c:ext>
            </c:extLst>
          </c:dPt>
          <c:dPt>
            <c:idx val="17"/>
            <c:invertIfNegative val="0"/>
            <c:bubble3D val="0"/>
            <c:extLst>
              <c:ext xmlns:c16="http://schemas.microsoft.com/office/drawing/2014/chart" uri="{C3380CC4-5D6E-409C-BE32-E72D297353CC}">
                <c16:uniqueId val="{00000023-7680-4B30-81E2-7699773DC5C3}"/>
              </c:ext>
            </c:extLst>
          </c:dPt>
          <c:dPt>
            <c:idx val="18"/>
            <c:invertIfNegative val="0"/>
            <c:bubble3D val="0"/>
            <c:extLst>
              <c:ext xmlns:c16="http://schemas.microsoft.com/office/drawing/2014/chart" uri="{C3380CC4-5D6E-409C-BE32-E72D297353CC}">
                <c16:uniqueId val="{00000024-7680-4B30-81E2-7699773DC5C3}"/>
              </c:ext>
            </c:extLst>
          </c:dPt>
          <c:dPt>
            <c:idx val="20"/>
            <c:invertIfNegative val="0"/>
            <c:bubble3D val="0"/>
            <c:extLst>
              <c:ext xmlns:c16="http://schemas.microsoft.com/office/drawing/2014/chart" uri="{C3380CC4-5D6E-409C-BE32-E72D297353CC}">
                <c16:uniqueId val="{00000025-7680-4B30-81E2-7699773DC5C3}"/>
              </c:ext>
            </c:extLst>
          </c:dPt>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'2019'!$K$3:$K$25</c:f>
              <c:numCache>
                <c:formatCode>General</c:formatCode>
                <c:ptCount val="23"/>
                <c:pt idx="0">
                  <c:v>1</c:v>
                </c:pt>
                <c:pt idx="5">
                  <c:v>1</c:v>
                </c:pt>
                <c:pt idx="7">
                  <c:v>1</c:v>
                </c:pt>
                <c:pt idx="11">
                  <c:v>1</c:v>
                </c:pt>
                <c:pt idx="12">
                  <c:v>1</c:v>
                </c:pt>
                <c:pt idx="13">
                  <c:v>1</c:v>
                </c:pt>
                <c:pt idx="15">
                  <c:v>1</c:v>
                </c:pt>
                <c:pt idx="16">
                  <c:v>1</c:v>
                </c:pt>
                <c:pt idx="18">
                  <c:v>1</c:v>
                </c:pt>
                <c:pt idx="20">
                  <c:v>1</c:v>
                </c:pt>
                <c:pt idx="22">
                  <c:v>1</c:v>
                </c:pt>
              </c:numCache>
            </c:numRef>
          </c:val>
          <c:extLst>
            <c:ext xmlns:c16="http://schemas.microsoft.com/office/drawing/2014/chart" uri="{C3380CC4-5D6E-409C-BE32-E72D297353CC}">
              <c16:uniqueId val="{00000026-7680-4B30-81E2-7699773DC5C3}"/>
            </c:ext>
          </c:extLst>
        </c:ser>
        <c:ser>
          <c:idx val="2"/>
          <c:order val="2"/>
          <c:spPr>
            <a:solidFill>
              <a:srgbClr val="A6A6A6"/>
            </a:solidFill>
            <a:ln w="12700">
              <a:solidFill>
                <a:schemeClr val="bg1"/>
              </a:solidFill>
            </a:ln>
            <a:effectLst/>
          </c:spPr>
          <c:invertIfNegative val="0"/>
          <c:dPt>
            <c:idx val="5"/>
            <c:invertIfNegative val="0"/>
            <c:bubble3D val="0"/>
            <c:extLst>
              <c:ext xmlns:c16="http://schemas.microsoft.com/office/drawing/2014/chart" uri="{C3380CC4-5D6E-409C-BE32-E72D297353CC}">
                <c16:uniqueId val="{00000027-7680-4B30-81E2-7699773DC5C3}"/>
              </c:ext>
            </c:extLst>
          </c:dPt>
          <c:dPt>
            <c:idx val="9"/>
            <c:invertIfNegative val="0"/>
            <c:bubble3D val="0"/>
            <c:extLst>
              <c:ext xmlns:c16="http://schemas.microsoft.com/office/drawing/2014/chart" uri="{C3380CC4-5D6E-409C-BE32-E72D297353CC}">
                <c16:uniqueId val="{00000028-7680-4B30-81E2-7699773DC5C3}"/>
              </c:ext>
            </c:extLst>
          </c:dPt>
          <c:dPt>
            <c:idx val="11"/>
            <c:invertIfNegative val="0"/>
            <c:bubble3D val="0"/>
            <c:extLst>
              <c:ext xmlns:c16="http://schemas.microsoft.com/office/drawing/2014/chart" uri="{C3380CC4-5D6E-409C-BE32-E72D297353CC}">
                <c16:uniqueId val="{00000029-7680-4B30-81E2-7699773DC5C3}"/>
              </c:ext>
            </c:extLst>
          </c:dPt>
          <c:dPt>
            <c:idx val="12"/>
            <c:invertIfNegative val="0"/>
            <c:bubble3D val="0"/>
            <c:extLst>
              <c:ext xmlns:c16="http://schemas.microsoft.com/office/drawing/2014/chart" uri="{C3380CC4-5D6E-409C-BE32-E72D297353CC}">
                <c16:uniqueId val="{0000002A-7680-4B30-81E2-7699773DC5C3}"/>
              </c:ext>
            </c:extLst>
          </c:dPt>
          <c:dPt>
            <c:idx val="13"/>
            <c:invertIfNegative val="0"/>
            <c:bubble3D val="0"/>
            <c:extLst>
              <c:ext xmlns:c16="http://schemas.microsoft.com/office/drawing/2014/chart" uri="{C3380CC4-5D6E-409C-BE32-E72D297353CC}">
                <c16:uniqueId val="{0000002B-7680-4B30-81E2-7699773DC5C3}"/>
              </c:ext>
            </c:extLst>
          </c:dPt>
          <c:dPt>
            <c:idx val="14"/>
            <c:invertIfNegative val="0"/>
            <c:bubble3D val="0"/>
            <c:extLst>
              <c:ext xmlns:c16="http://schemas.microsoft.com/office/drawing/2014/chart" uri="{C3380CC4-5D6E-409C-BE32-E72D297353CC}">
                <c16:uniqueId val="{0000002C-7680-4B30-81E2-7699773DC5C3}"/>
              </c:ext>
            </c:extLst>
          </c:dPt>
          <c:dPt>
            <c:idx val="15"/>
            <c:invertIfNegative val="0"/>
            <c:bubble3D val="0"/>
            <c:extLst>
              <c:ext xmlns:c16="http://schemas.microsoft.com/office/drawing/2014/chart" uri="{C3380CC4-5D6E-409C-BE32-E72D297353CC}">
                <c16:uniqueId val="{0000002D-7680-4B30-81E2-7699773DC5C3}"/>
              </c:ext>
            </c:extLst>
          </c:dPt>
          <c:dPt>
            <c:idx val="16"/>
            <c:invertIfNegative val="0"/>
            <c:bubble3D val="0"/>
            <c:extLst>
              <c:ext xmlns:c16="http://schemas.microsoft.com/office/drawing/2014/chart" uri="{C3380CC4-5D6E-409C-BE32-E72D297353CC}">
                <c16:uniqueId val="{0000002E-7680-4B30-81E2-7699773DC5C3}"/>
              </c:ext>
            </c:extLst>
          </c:dPt>
          <c:dPt>
            <c:idx val="17"/>
            <c:invertIfNegative val="0"/>
            <c:bubble3D val="0"/>
            <c:extLst>
              <c:ext xmlns:c16="http://schemas.microsoft.com/office/drawing/2014/chart" uri="{C3380CC4-5D6E-409C-BE32-E72D297353CC}">
                <c16:uniqueId val="{0000002F-7680-4B30-81E2-7699773DC5C3}"/>
              </c:ext>
            </c:extLst>
          </c:dPt>
          <c:dPt>
            <c:idx val="19"/>
            <c:invertIfNegative val="0"/>
            <c:bubble3D val="0"/>
            <c:extLst>
              <c:ext xmlns:c16="http://schemas.microsoft.com/office/drawing/2014/chart" uri="{C3380CC4-5D6E-409C-BE32-E72D297353CC}">
                <c16:uniqueId val="{00000030-7680-4B30-81E2-7699773DC5C3}"/>
              </c:ext>
            </c:extLst>
          </c:dPt>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'2019'!$L$3:$L$25</c:f>
              <c:numCache>
                <c:formatCode>General</c:formatCode>
                <c:ptCount val="23"/>
                <c:pt idx="5">
                  <c:v>1</c:v>
                </c:pt>
                <c:pt idx="11">
                  <c:v>1</c:v>
                </c:pt>
                <c:pt idx="12">
                  <c:v>1</c:v>
                </c:pt>
                <c:pt idx="13">
                  <c:v>1</c:v>
                </c:pt>
                <c:pt idx="15">
                  <c:v>1</c:v>
                </c:pt>
                <c:pt idx="16">
                  <c:v>1</c:v>
                </c:pt>
                <c:pt idx="17">
                  <c:v>1</c:v>
                </c:pt>
              </c:numCache>
            </c:numRef>
          </c:val>
          <c:extLst>
            <c:ext xmlns:c16="http://schemas.microsoft.com/office/drawing/2014/chart" uri="{C3380CC4-5D6E-409C-BE32-E72D297353CC}">
              <c16:uniqueId val="{00000031-7680-4B30-81E2-7699773DC5C3}"/>
            </c:ext>
          </c:extLst>
        </c:ser>
        <c:ser>
          <c:idx val="3"/>
          <c:order val="3"/>
          <c:spPr>
            <a:solidFill>
              <a:srgbClr val="A6A6A6"/>
            </a:solidFill>
            <a:ln w="12700">
              <a:solidFill>
                <a:schemeClr val="bg1"/>
              </a:solidFill>
            </a:ln>
            <a:effectLst/>
          </c:spPr>
          <c:invertIfNegative val="0"/>
          <c:dPt>
            <c:idx val="9"/>
            <c:invertIfNegative val="0"/>
            <c:bubble3D val="0"/>
            <c:extLst>
              <c:ext xmlns:c16="http://schemas.microsoft.com/office/drawing/2014/chart" uri="{C3380CC4-5D6E-409C-BE32-E72D297353CC}">
                <c16:uniqueId val="{00000032-7680-4B30-81E2-7699773DC5C3}"/>
              </c:ext>
            </c:extLst>
          </c:dPt>
          <c:dPt>
            <c:idx val="12"/>
            <c:invertIfNegative val="0"/>
            <c:bubble3D val="0"/>
            <c:extLst>
              <c:ext xmlns:c16="http://schemas.microsoft.com/office/drawing/2014/chart" uri="{C3380CC4-5D6E-409C-BE32-E72D297353CC}">
                <c16:uniqueId val="{00000033-7680-4B30-81E2-7699773DC5C3}"/>
              </c:ext>
            </c:extLst>
          </c:dPt>
          <c:dPt>
            <c:idx val="13"/>
            <c:invertIfNegative val="0"/>
            <c:bubble3D val="0"/>
            <c:extLst>
              <c:ext xmlns:c16="http://schemas.microsoft.com/office/drawing/2014/chart" uri="{C3380CC4-5D6E-409C-BE32-E72D297353CC}">
                <c16:uniqueId val="{00000034-7680-4B30-81E2-7699773DC5C3}"/>
              </c:ext>
            </c:extLst>
          </c:dPt>
          <c:dPt>
            <c:idx val="14"/>
            <c:invertIfNegative val="0"/>
            <c:bubble3D val="0"/>
            <c:extLst>
              <c:ext xmlns:c16="http://schemas.microsoft.com/office/drawing/2014/chart" uri="{C3380CC4-5D6E-409C-BE32-E72D297353CC}">
                <c16:uniqueId val="{00000035-7680-4B30-81E2-7699773DC5C3}"/>
              </c:ext>
            </c:extLst>
          </c:dPt>
          <c:dPt>
            <c:idx val="15"/>
            <c:invertIfNegative val="0"/>
            <c:bubble3D val="0"/>
            <c:extLst>
              <c:ext xmlns:c16="http://schemas.microsoft.com/office/drawing/2014/chart" uri="{C3380CC4-5D6E-409C-BE32-E72D297353CC}">
                <c16:uniqueId val="{00000036-7680-4B30-81E2-7699773DC5C3}"/>
              </c:ext>
            </c:extLst>
          </c:dPt>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'2019'!$M$3:$M$25</c:f>
              <c:numCache>
                <c:formatCode>General</c:formatCode>
                <c:ptCount val="23"/>
                <c:pt idx="12">
                  <c:v>1</c:v>
                </c:pt>
                <c:pt idx="13">
                  <c:v>1</c:v>
                </c:pt>
                <c:pt idx="15">
                  <c:v>1</c:v>
                </c:pt>
              </c:numCache>
            </c:numRef>
          </c:val>
          <c:extLst>
            <c:ext xmlns:c16="http://schemas.microsoft.com/office/drawing/2014/chart" uri="{C3380CC4-5D6E-409C-BE32-E72D297353CC}">
              <c16:uniqueId val="{00000037-7680-4B30-81E2-7699773DC5C3}"/>
            </c:ext>
          </c:extLst>
        </c:ser>
        <c:ser>
          <c:idx val="4"/>
          <c:order val="4"/>
          <c:spPr>
            <a:solidFill>
              <a:srgbClr val="A6A6A6"/>
            </a:solidFill>
            <a:ln w="12700">
              <a:solidFill>
                <a:schemeClr val="bg1"/>
              </a:solidFill>
            </a:ln>
            <a:effectLst/>
          </c:spPr>
          <c:invertIfNegative val="0"/>
          <c:dPt>
            <c:idx val="12"/>
            <c:invertIfNegative val="0"/>
            <c:bubble3D val="0"/>
            <c:extLst>
              <c:ext xmlns:c16="http://schemas.microsoft.com/office/drawing/2014/chart" uri="{C3380CC4-5D6E-409C-BE32-E72D297353CC}">
                <c16:uniqueId val="{00000038-7680-4B30-81E2-7699773DC5C3}"/>
              </c:ext>
            </c:extLst>
          </c:dPt>
          <c:dPt>
            <c:idx val="13"/>
            <c:invertIfNegative val="0"/>
            <c:bubble3D val="0"/>
            <c:extLst>
              <c:ext xmlns:c16="http://schemas.microsoft.com/office/drawing/2014/chart" uri="{C3380CC4-5D6E-409C-BE32-E72D297353CC}">
                <c16:uniqueId val="{00000039-7680-4B30-81E2-7699773DC5C3}"/>
              </c:ext>
            </c:extLst>
          </c:dPt>
          <c:dPt>
            <c:idx val="14"/>
            <c:invertIfNegative val="0"/>
            <c:bubble3D val="0"/>
            <c:extLst>
              <c:ext xmlns:c16="http://schemas.microsoft.com/office/drawing/2014/chart" uri="{C3380CC4-5D6E-409C-BE32-E72D297353CC}">
                <c16:uniqueId val="{0000003A-7680-4B30-81E2-7699773DC5C3}"/>
              </c:ext>
            </c:extLst>
          </c:dPt>
          <c:dPt>
            <c:idx val="15"/>
            <c:invertIfNegative val="0"/>
            <c:bubble3D val="0"/>
            <c:extLst>
              <c:ext xmlns:c16="http://schemas.microsoft.com/office/drawing/2014/chart" uri="{C3380CC4-5D6E-409C-BE32-E72D297353CC}">
                <c16:uniqueId val="{0000003B-7680-4B30-81E2-7699773DC5C3}"/>
              </c:ext>
            </c:extLst>
          </c:dPt>
          <c:dPt>
            <c:idx val="16"/>
            <c:invertIfNegative val="0"/>
            <c:bubble3D val="0"/>
            <c:extLst>
              <c:ext xmlns:c16="http://schemas.microsoft.com/office/drawing/2014/chart" uri="{C3380CC4-5D6E-409C-BE32-E72D297353CC}">
                <c16:uniqueId val="{0000003C-7680-4B30-81E2-7699773DC5C3}"/>
              </c:ext>
            </c:extLst>
          </c:dPt>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'2019'!$N$3:$N$25</c:f>
              <c:numCache>
                <c:formatCode>General</c:formatCode>
                <c:ptCount val="23"/>
                <c:pt idx="13">
                  <c:v>1</c:v>
                </c:pt>
                <c:pt idx="15">
                  <c:v>1</c:v>
                </c:pt>
              </c:numCache>
            </c:numRef>
          </c:val>
          <c:extLst>
            <c:ext xmlns:c16="http://schemas.microsoft.com/office/drawing/2014/chart" uri="{C3380CC4-5D6E-409C-BE32-E72D297353CC}">
              <c16:uniqueId val="{0000003D-7680-4B30-81E2-7699773DC5C3}"/>
            </c:ext>
          </c:extLst>
        </c:ser>
        <c:ser>
          <c:idx val="5"/>
          <c:order val="5"/>
          <c:spPr>
            <a:solidFill>
              <a:srgbClr val="A6A6A6"/>
            </a:solidFill>
            <a:ln w="12700">
              <a:solidFill>
                <a:schemeClr val="bg1"/>
              </a:solidFill>
            </a:ln>
            <a:effectLst/>
          </c:spPr>
          <c:invertIfNegative val="0"/>
          <c:dPt>
            <c:idx val="12"/>
            <c:invertIfNegative val="0"/>
            <c:bubble3D val="0"/>
            <c:extLst>
              <c:ext xmlns:c16="http://schemas.microsoft.com/office/drawing/2014/chart" uri="{C3380CC4-5D6E-409C-BE32-E72D297353CC}">
                <c16:uniqueId val="{0000003E-7680-4B30-81E2-7699773DC5C3}"/>
              </c:ext>
            </c:extLst>
          </c:dPt>
          <c:dPt>
            <c:idx val="13"/>
            <c:invertIfNegative val="0"/>
            <c:bubble3D val="0"/>
            <c:extLst>
              <c:ext xmlns:c16="http://schemas.microsoft.com/office/drawing/2014/chart" uri="{C3380CC4-5D6E-409C-BE32-E72D297353CC}">
                <c16:uniqueId val="{0000003F-7680-4B30-81E2-7699773DC5C3}"/>
              </c:ext>
            </c:extLst>
          </c:dPt>
          <c:dPt>
            <c:idx val="14"/>
            <c:invertIfNegative val="0"/>
            <c:bubble3D val="0"/>
            <c:extLst>
              <c:ext xmlns:c16="http://schemas.microsoft.com/office/drawing/2014/chart" uri="{C3380CC4-5D6E-409C-BE32-E72D297353CC}">
                <c16:uniqueId val="{00000040-7680-4B30-81E2-7699773DC5C3}"/>
              </c:ext>
            </c:extLst>
          </c:dPt>
          <c:dPt>
            <c:idx val="15"/>
            <c:invertIfNegative val="0"/>
            <c:bubble3D val="0"/>
            <c:extLst>
              <c:ext xmlns:c16="http://schemas.microsoft.com/office/drawing/2014/chart" uri="{C3380CC4-5D6E-409C-BE32-E72D297353CC}">
                <c16:uniqueId val="{00000041-7680-4B30-81E2-7699773DC5C3}"/>
              </c:ext>
            </c:extLst>
          </c:dPt>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'2019'!$O$3:$O$25</c:f>
              <c:numCache>
                <c:formatCode>General</c:formatCode>
                <c:ptCount val="23"/>
                <c:pt idx="12">
                  <c:v>1</c:v>
                </c:pt>
                <c:pt idx="13">
                  <c:v>1</c:v>
                </c:pt>
                <c:pt idx="15">
                  <c:v>1</c:v>
                </c:pt>
              </c:numCache>
            </c:numRef>
          </c:val>
          <c:extLst>
            <c:ext xmlns:c16="http://schemas.microsoft.com/office/drawing/2014/chart" uri="{C3380CC4-5D6E-409C-BE32-E72D297353CC}">
              <c16:uniqueId val="{00000042-7680-4B30-81E2-7699773DC5C3}"/>
            </c:ext>
          </c:extLst>
        </c:ser>
        <c:ser>
          <c:idx val="6"/>
          <c:order val="6"/>
          <c:spPr>
            <a:solidFill>
              <a:srgbClr val="A6A6A6"/>
            </a:solidFill>
            <a:ln w="12700">
              <a:solidFill>
                <a:schemeClr val="bg1"/>
              </a:solidFill>
            </a:ln>
            <a:effectLst/>
          </c:spPr>
          <c:invertIfNegative val="0"/>
          <c:dPt>
            <c:idx val="12"/>
            <c:invertIfNegative val="0"/>
            <c:bubble3D val="0"/>
            <c:extLst>
              <c:ext xmlns:c16="http://schemas.microsoft.com/office/drawing/2014/chart" uri="{C3380CC4-5D6E-409C-BE32-E72D297353CC}">
                <c16:uniqueId val="{00000043-7680-4B30-81E2-7699773DC5C3}"/>
              </c:ext>
            </c:extLst>
          </c:dPt>
          <c:dPt>
            <c:idx val="14"/>
            <c:invertIfNegative val="0"/>
            <c:bubble3D val="0"/>
            <c:extLst>
              <c:ext xmlns:c16="http://schemas.microsoft.com/office/drawing/2014/chart" uri="{C3380CC4-5D6E-409C-BE32-E72D297353CC}">
                <c16:uniqueId val="{00000044-7680-4B30-81E2-7699773DC5C3}"/>
              </c:ext>
            </c:extLst>
          </c:dPt>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'2019'!$P$3:$P$25</c:f>
              <c:numCache>
                <c:formatCode>General</c:formatCode>
                <c:ptCount val="23"/>
                <c:pt idx="15">
                  <c:v>1</c:v>
                </c:pt>
              </c:numCache>
            </c:numRef>
          </c:val>
          <c:extLst>
            <c:ext xmlns:c16="http://schemas.microsoft.com/office/drawing/2014/chart" uri="{C3380CC4-5D6E-409C-BE32-E72D297353CC}">
              <c16:uniqueId val="{00000045-7680-4B30-81E2-7699773DC5C3}"/>
            </c:ext>
          </c:extLst>
        </c:ser>
        <c:ser>
          <c:idx val="7"/>
          <c:order val="7"/>
          <c:spPr>
            <a:solidFill>
              <a:srgbClr val="A6A6A6"/>
            </a:solidFill>
            <a:ln w="12700">
              <a:solidFill>
                <a:schemeClr val="bg1"/>
              </a:solidFill>
              <a:prstDash val="solid"/>
            </a:ln>
          </c:spPr>
          <c:invertIfNegative val="0"/>
          <c:val>
            <c:numRef>
              <c:f>'2019'!$Q$3:$Q$25</c:f>
              <c:numCache>
                <c:formatCode>General</c:formatCode>
                <c:ptCount val="23"/>
                <c:pt idx="15">
                  <c:v>1</c:v>
                </c:pt>
              </c:numCache>
            </c:numRef>
          </c:val>
          <c:extLst>
            <c:ext xmlns:c16="http://schemas.microsoft.com/office/drawing/2014/chart" uri="{C3380CC4-5D6E-409C-BE32-E72D297353CC}">
              <c16:uniqueId val="{00000046-7680-4B30-81E2-7699773DC5C3}"/>
            </c:ext>
          </c:extLst>
        </c:ser>
        <c:ser>
          <c:idx val="10"/>
          <c:order val="8"/>
          <c:spPr>
            <a:solidFill>
              <a:srgbClr val="A6A6A6"/>
            </a:solidFill>
            <a:ln>
              <a:solidFill>
                <a:schemeClr val="bg1"/>
              </a:solidFill>
            </a:ln>
          </c:spPr>
          <c:invertIfNegative val="0"/>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'2019'!$R$3:$R$25</c:f>
              <c:numCache>
                <c:formatCode>General</c:formatCode>
                <c:ptCount val="23"/>
                <c:pt idx="15">
                  <c:v>1</c:v>
                </c:pt>
              </c:numCache>
            </c:numRef>
          </c:val>
          <c:extLst>
            <c:ext xmlns:c16="http://schemas.microsoft.com/office/drawing/2014/chart" uri="{C3380CC4-5D6E-409C-BE32-E72D297353CC}">
              <c16:uniqueId val="{00000047-7680-4B30-81E2-7699773DC5C3}"/>
            </c:ext>
          </c:extLst>
        </c:ser>
        <c:dLbls>
          <c:showLegendKey val="0"/>
          <c:showVal val="0"/>
          <c:showCatName val="0"/>
          <c:showSerName val="0"/>
          <c:showPercent val="0"/>
          <c:showBubbleSize val="0"/>
        </c:dLbls>
        <c:gapWidth val="6"/>
        <c:overlap val="100"/>
        <c:axId val="1936322448"/>
        <c:axId val="1936324112"/>
      </c:barChart>
      <c:catAx>
        <c:axId val="1936322448"/>
        <c:scaling>
          <c:orientation val="minMax"/>
        </c:scaling>
        <c:delete val="0"/>
        <c:axPos val="b"/>
        <c:title>
          <c:tx>
            <c:rich>
              <a:bodyPr rot="0" vert="horz"/>
              <a:lstStyle/>
              <a:p>
                <a:pPr>
                  <a:defRPr b="0"/>
                </a:pPr>
                <a:r>
                  <a:rPr lang="en-US" b="0"/>
                  <a:t>Percent</a:t>
                </a:r>
              </a:p>
            </c:rich>
          </c:tx>
          <c:overlay val="0"/>
          <c:spPr>
            <a:noFill/>
            <a:ln>
              <a:noFill/>
            </a:ln>
            <a:effectLst/>
          </c:spPr>
        </c:title>
        <c:numFmt formatCode="General" sourceLinked="1"/>
        <c:majorTickMark val="in"/>
        <c:minorTickMark val="none"/>
        <c:tickLblPos val="nextTo"/>
        <c:spPr>
          <a:noFill/>
          <a:ln w="9525" cap="flat" cmpd="sng" algn="ctr">
            <a:noFill/>
            <a:round/>
          </a:ln>
          <a:effectLst/>
        </c:spPr>
        <c:txPr>
          <a:bodyPr rot="-60000000" vert="horz"/>
          <a:lstStyle/>
          <a:p>
            <a:pPr>
              <a:defRPr>
                <a:solidFill>
                  <a:srgbClr val="707372"/>
                </a:solidFill>
              </a:defRPr>
            </a:pPr>
            <a:endParaRPr lang="en-US"/>
          </a:p>
        </c:txPr>
        <c:crossAx val="1936324112"/>
        <c:crosses val="autoZero"/>
        <c:auto val="1"/>
        <c:lblAlgn val="ctr"/>
        <c:lblOffset val="100"/>
        <c:noMultiLvlLbl val="0"/>
      </c:catAx>
      <c:valAx>
        <c:axId val="1936324112"/>
        <c:scaling>
          <c:orientation val="minMax"/>
          <c:max val="9"/>
        </c:scaling>
        <c:delete val="0"/>
        <c:axPos val="l"/>
        <c:title>
          <c:tx>
            <c:rich>
              <a:bodyPr rot="-5400000" vert="horz"/>
              <a:lstStyle/>
              <a:p>
                <a:pPr>
                  <a:defRPr b="0"/>
                </a:pPr>
                <a:r>
                  <a:rPr lang="en-US" b="0"/>
                  <a:t>Frequency</a:t>
                </a:r>
              </a:p>
            </c:rich>
          </c:tx>
          <c:layout>
            <c:manualLayout>
              <c:xMode val="edge"/>
              <c:yMode val="edge"/>
              <c:x val="6.723571536283538E-4"/>
              <c:y val="0.3740337727119105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936322448"/>
        <c:crosses val="autoZero"/>
        <c:crossBetween val="between"/>
      </c:valAx>
      <c:spPr>
        <a:noFill/>
        <a:ln>
          <a:noFill/>
        </a:ln>
        <a:effectLst/>
      </c:spPr>
    </c:plotArea>
    <c:plotVisOnly val="1"/>
    <c:dispBlanksAs val="gap"/>
    <c:showDLblsOverMax val="0"/>
  </c:chart>
  <c:spPr>
    <a:solidFill>
      <a:schemeClr val="bg1"/>
    </a:solidFill>
    <a:ln w="3175" cap="flat" cmpd="sng" algn="ctr">
      <a:solidFill>
        <a:srgbClr val="FEFFFF"/>
      </a:solidFill>
      <a:prstDash val="solid"/>
      <a:round/>
    </a:ln>
    <a:effectLst/>
  </c:spPr>
  <c:txPr>
    <a:bodyPr/>
    <a:lstStyle/>
    <a:p>
      <a:pPr>
        <a:defRPr sz="1400">
          <a:solidFill>
            <a:srgbClr val="707372"/>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63161957696468E-2"/>
          <c:y val="3.3577981651376147E-2"/>
          <c:w val="0.80638631836141972"/>
          <c:h val="0.82913289508536203"/>
        </c:manualLayout>
      </c:layout>
      <c:lineChart>
        <c:grouping val="standard"/>
        <c:varyColors val="0"/>
        <c:ser>
          <c:idx val="1"/>
          <c:order val="1"/>
          <c:tx>
            <c:v>Growth </c:v>
          </c:tx>
          <c:spPr>
            <a:ln w="38100" cap="rnd">
              <a:solidFill>
                <a:srgbClr val="FF8200"/>
              </a:solidFill>
              <a:prstDash val="solid"/>
              <a:round/>
            </a:ln>
            <a:effectLst/>
          </c:spPr>
          <c:marker>
            <c:symbol val="none"/>
          </c:marker>
          <c:cat>
            <c:numRef>
              <c:f>Data!$G$1:$S$1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extLst/>
            </c:numRef>
          </c:cat>
          <c:val>
            <c:numRef>
              <c:f>Data!$G$3:$Y$3</c:f>
              <c:numCache>
                <c:formatCode>0.0</c:formatCode>
                <c:ptCount val="13"/>
                <c:pt idx="0">
                  <c:v>11.547683182967035</c:v>
                </c:pt>
                <c:pt idx="1">
                  <c:v>14.010126938292652</c:v>
                </c:pt>
                <c:pt idx="2">
                  <c:v>11.166016887710287</c:v>
                </c:pt>
                <c:pt idx="3">
                  <c:v>0.85856705260008137</c:v>
                </c:pt>
                <c:pt idx="4">
                  <c:v>4.8592195839674455</c:v>
                </c:pt>
                <c:pt idx="5">
                  <c:v>3.47198137800634</c:v>
                </c:pt>
                <c:pt idx="6">
                  <c:v>8.5421473342984946</c:v>
                </c:pt>
                <c:pt idx="7">
                  <c:v>4.9545904758329309</c:v>
                </c:pt>
                <c:pt idx="8">
                  <c:v>4.8226255514081915</c:v>
                </c:pt>
                <c:pt idx="9">
                  <c:v>0.94357561306076898</c:v>
                </c:pt>
                <c:pt idx="10">
                  <c:v>-2.580097242957593</c:v>
                </c:pt>
                <c:pt idx="11">
                  <c:v>-0.15000000000012251</c:v>
                </c:pt>
                <c:pt idx="12">
                  <c:v>-1.6988835204506485</c:v>
                </c:pt>
              </c:numCache>
              <c:extLst/>
            </c:numRef>
          </c:val>
          <c:smooth val="0"/>
          <c:extLst>
            <c:ext xmlns:c16="http://schemas.microsoft.com/office/drawing/2014/chart" uri="{C3380CC4-5D6E-409C-BE32-E72D297353CC}">
              <c16:uniqueId val="{00000000-A443-47AA-8DAE-B756682CCDD2}"/>
            </c:ext>
          </c:extLst>
        </c:ser>
        <c:dLbls>
          <c:showLegendKey val="0"/>
          <c:showVal val="0"/>
          <c:showCatName val="0"/>
          <c:showSerName val="0"/>
          <c:showPercent val="0"/>
          <c:showBubbleSize val="0"/>
        </c:dLbls>
        <c:marker val="1"/>
        <c:smooth val="0"/>
        <c:axId val="1786829856"/>
        <c:axId val="384674656"/>
      </c:lineChart>
      <c:lineChart>
        <c:grouping val="standard"/>
        <c:varyColors val="0"/>
        <c:ser>
          <c:idx val="0"/>
          <c:order val="0"/>
          <c:tx>
            <c:v>Oil price (right scale)</c:v>
          </c:tx>
          <c:spPr>
            <a:ln w="38100" cap="rnd">
              <a:solidFill>
                <a:srgbClr val="004C97"/>
              </a:solidFill>
              <a:prstDash val="solid"/>
              <a:round/>
            </a:ln>
            <a:effectLst/>
          </c:spPr>
          <c:marker>
            <c:symbol val="none"/>
          </c:marker>
          <c:cat>
            <c:numRef>
              <c:f>Data!$G$1:$Y$1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extLst/>
            </c:numRef>
          </c:cat>
          <c:val>
            <c:numRef>
              <c:f>Data!$G$2:$Y$2</c:f>
              <c:numCache>
                <c:formatCode>0.0</c:formatCode>
                <c:ptCount val="13"/>
                <c:pt idx="0">
                  <c:v>64.274871857812073</c:v>
                </c:pt>
                <c:pt idx="1">
                  <c:v>71.161137511240767</c:v>
                </c:pt>
                <c:pt idx="2">
                  <c:v>96.964739987870416</c:v>
                </c:pt>
                <c:pt idx="3">
                  <c:v>61.765503492481734</c:v>
                </c:pt>
                <c:pt idx="4">
                  <c:v>79.034777816989774</c:v>
                </c:pt>
                <c:pt idx="5">
                  <c:v>104.05180808080807</c:v>
                </c:pt>
                <c:pt idx="6">
                  <c:v>105.00741409435975</c:v>
                </c:pt>
                <c:pt idx="7">
                  <c:v>104.06943789342701</c:v>
                </c:pt>
                <c:pt idx="8">
                  <c:v>96.247358946608941</c:v>
                </c:pt>
                <c:pt idx="9">
                  <c:v>50.79304198297676</c:v>
                </c:pt>
                <c:pt idx="10">
                  <c:v>42.836666405253361</c:v>
                </c:pt>
                <c:pt idx="11">
                  <c:v>52.813841390091397</c:v>
                </c:pt>
                <c:pt idx="12">
                  <c:v>68.328832538636888</c:v>
                </c:pt>
              </c:numCache>
              <c:extLst/>
            </c:numRef>
          </c:val>
          <c:smooth val="0"/>
          <c:extLst>
            <c:ext xmlns:c16="http://schemas.microsoft.com/office/drawing/2014/chart" uri="{C3380CC4-5D6E-409C-BE32-E72D297353CC}">
              <c16:uniqueId val="{00000001-A443-47AA-8DAE-B756682CCDD2}"/>
            </c:ext>
          </c:extLst>
        </c:ser>
        <c:dLbls>
          <c:showLegendKey val="0"/>
          <c:showVal val="0"/>
          <c:showCatName val="0"/>
          <c:showSerName val="0"/>
          <c:showPercent val="0"/>
          <c:showBubbleSize val="0"/>
        </c:dLbls>
        <c:marker val="1"/>
        <c:smooth val="0"/>
        <c:axId val="1110039600"/>
        <c:axId val="404947232"/>
      </c:lineChart>
      <c:catAx>
        <c:axId val="1786829856"/>
        <c:scaling>
          <c:orientation val="minMax"/>
        </c:scaling>
        <c:delete val="0"/>
        <c:axPos val="b"/>
        <c:numFmt formatCode="General" sourceLinked="1"/>
        <c:majorTickMark val="in"/>
        <c:minorTickMark val="none"/>
        <c:tickLblPos val="low"/>
        <c:spPr>
          <a:noFill/>
          <a:ln w="3175" cap="flat" cmpd="sng" algn="ctr">
            <a:noFill/>
            <a:prstDash val="solid"/>
            <a:round/>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Segoe UI" panose="020B0502040204020203" pitchFamily="34" charset="0"/>
              </a:defRPr>
            </a:pPr>
            <a:endParaRPr lang="en-US"/>
          </a:p>
        </c:txPr>
        <c:crossAx val="384674656"/>
        <c:crosses val="autoZero"/>
        <c:auto val="1"/>
        <c:lblAlgn val="ctr"/>
        <c:lblOffset val="100"/>
        <c:tickLblSkip val="2"/>
        <c:noMultiLvlLbl val="0"/>
      </c:catAx>
      <c:valAx>
        <c:axId val="384674656"/>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FF8200"/>
                    </a:solidFill>
                    <a:latin typeface="Arial Narrow" panose="020B0606020202030204" pitchFamily="34" charset="0"/>
                    <a:ea typeface="+mn-ea"/>
                    <a:cs typeface="Segoe UI" panose="020B0502040204020203" pitchFamily="34" charset="0"/>
                  </a:defRPr>
                </a:pPr>
                <a:r>
                  <a:rPr lang="en-US">
                    <a:solidFill>
                      <a:srgbClr val="FF8200"/>
                    </a:solidFill>
                  </a:rPr>
                  <a:t>Growth in Percent</a:t>
                </a:r>
              </a:p>
            </c:rich>
          </c:tx>
          <c:layout>
            <c:manualLayout>
              <c:xMode val="edge"/>
              <c:yMode val="edge"/>
              <c:x val="3.1485656940778033E-3"/>
              <c:y val="0.2936947675118591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FF8200"/>
                  </a:solidFill>
                  <a:latin typeface="Arial Narrow" panose="020B0606020202030204" pitchFamily="34" charset="0"/>
                  <a:ea typeface="+mn-ea"/>
                  <a:cs typeface="Segoe UI" panose="020B0502040204020203" pitchFamily="34" charset="0"/>
                </a:defRPr>
              </a:pPr>
              <a:endParaRPr lang="en-US"/>
            </a:p>
          </c:txPr>
        </c:title>
        <c:numFmt formatCode="0" sourceLinked="0"/>
        <c:majorTickMark val="in"/>
        <c:minorTickMark val="none"/>
        <c:tickLblPos val="nextTo"/>
        <c:spPr>
          <a:noFill/>
          <a:ln w="3175">
            <a:noFill/>
            <a:prstDash val="solid"/>
          </a:ln>
          <a:effectLst/>
        </c:spPr>
        <c:txPr>
          <a:bodyPr rot="-60000000" spcFirstLastPara="1" vertOverflow="ellipsis" vert="horz" wrap="square" anchor="ctr" anchorCtr="1"/>
          <a:lstStyle/>
          <a:p>
            <a:pPr>
              <a:defRPr sz="1600" b="0" i="0" u="none" strike="noStrike" kern="1200" baseline="0">
                <a:solidFill>
                  <a:srgbClr val="FF8200"/>
                </a:solidFill>
                <a:latin typeface="Arial Narrow" panose="020B0606020202030204" pitchFamily="34" charset="0"/>
                <a:ea typeface="+mn-ea"/>
                <a:cs typeface="Segoe UI" panose="020B0502040204020203" pitchFamily="34" charset="0"/>
              </a:defRPr>
            </a:pPr>
            <a:endParaRPr lang="en-US"/>
          </a:p>
        </c:txPr>
        <c:crossAx val="1786829856"/>
        <c:crosses val="autoZero"/>
        <c:crossBetween val="between"/>
        <c:majorUnit val="4"/>
      </c:valAx>
      <c:valAx>
        <c:axId val="404947232"/>
        <c:scaling>
          <c:orientation val="minMax"/>
          <c:min val="40"/>
        </c:scaling>
        <c:delete val="0"/>
        <c:axPos val="r"/>
        <c:title>
          <c:tx>
            <c:rich>
              <a:bodyPr rot="-5400000" spcFirstLastPara="1" vertOverflow="ellipsis" vert="horz" wrap="square" anchor="ctr" anchorCtr="1"/>
              <a:lstStyle/>
              <a:p>
                <a:pPr>
                  <a:defRPr sz="1600" b="0" i="0" u="none" strike="noStrike" kern="1200" baseline="0">
                    <a:solidFill>
                      <a:schemeClr val="tx2"/>
                    </a:solidFill>
                    <a:latin typeface="Arial Narrow" panose="020B0606020202030204" pitchFamily="34" charset="0"/>
                    <a:ea typeface="+mn-ea"/>
                    <a:cs typeface="Segoe UI" panose="020B0502040204020203" pitchFamily="34" charset="0"/>
                  </a:defRPr>
                </a:pPr>
                <a:r>
                  <a:rPr lang="en-US">
                    <a:solidFill>
                      <a:schemeClr val="tx2"/>
                    </a:solidFill>
                  </a:rPr>
                  <a:t>Oil price in US$/barrel</a:t>
                </a:r>
              </a:p>
            </c:rich>
          </c:tx>
          <c:layout>
            <c:manualLayout>
              <c:xMode val="edge"/>
              <c:yMode val="edge"/>
              <c:x val="0.96140934348944485"/>
              <c:y val="0.2610953791326542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Arial Narrow" panose="020B0606020202030204" pitchFamily="34" charset="0"/>
                  <a:ea typeface="+mn-ea"/>
                  <a:cs typeface="Segoe UI" panose="020B0502040204020203"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Narrow" panose="020B0606020202030204" pitchFamily="34" charset="0"/>
                <a:ea typeface="+mn-ea"/>
                <a:cs typeface="Segoe UI" panose="020B0502040204020203" pitchFamily="34" charset="0"/>
              </a:defRPr>
            </a:pPr>
            <a:endParaRPr lang="en-US"/>
          </a:p>
        </c:txPr>
        <c:crossAx val="1110039600"/>
        <c:crosses val="max"/>
        <c:crossBetween val="between"/>
        <c:majorUnit val="20"/>
      </c:valAx>
      <c:catAx>
        <c:axId val="1110039600"/>
        <c:scaling>
          <c:orientation val="minMax"/>
        </c:scaling>
        <c:delete val="1"/>
        <c:axPos val="b"/>
        <c:numFmt formatCode="General" sourceLinked="1"/>
        <c:majorTickMark val="out"/>
        <c:minorTickMark val="none"/>
        <c:tickLblPos val="nextTo"/>
        <c:crossAx val="404947232"/>
        <c:crosses val="autoZero"/>
        <c:auto val="1"/>
        <c:lblAlgn val="ctr"/>
        <c:lblOffset val="100"/>
        <c:noMultiLvlLbl val="0"/>
      </c:catAx>
      <c:spPr>
        <a:noFill/>
        <a:ln w="3175">
          <a:noFill/>
          <a:prstDash val="solid"/>
        </a:ln>
        <a:effectLst/>
      </c:spPr>
    </c:plotArea>
    <c:legend>
      <c:legendPos val="t"/>
      <c:layout>
        <c:manualLayout>
          <c:xMode val="edge"/>
          <c:yMode val="edge"/>
          <c:x val="0.67564144800174575"/>
          <c:y val="4.8929663608562692E-2"/>
          <c:w val="0.2209954453424455"/>
          <c:h val="0.11253918948204868"/>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600">
          <a:solidFill>
            <a:srgbClr val="707372"/>
          </a:solidFill>
          <a:latin typeface="Arial Narrow" panose="020B0606020202030204" pitchFamily="34" charset="0"/>
          <a:cs typeface="Segoe UI"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948242885663"/>
          <c:y val="5.0926028612620605E-2"/>
          <c:w val="0.85265194002184141"/>
          <c:h val="0.79167646297733918"/>
        </c:manualLayout>
      </c:layout>
      <c:barChart>
        <c:barDir val="col"/>
        <c:grouping val="clustered"/>
        <c:varyColors val="0"/>
        <c:ser>
          <c:idx val="0"/>
          <c:order val="0"/>
          <c:tx>
            <c:strRef>
              <c:f>'Data for charts'!$AC$36</c:f>
              <c:strCache>
                <c:ptCount val="1"/>
                <c:pt idx="0">
                  <c:v>2011-14</c:v>
                </c:pt>
              </c:strCache>
            </c:strRef>
          </c:tx>
          <c:spPr>
            <a:solidFill>
              <a:schemeClr val="tx2"/>
            </a:solidFill>
            <a:ln>
              <a:noFill/>
            </a:ln>
            <a:effectLst/>
          </c:spPr>
          <c:invertIfNegative val="0"/>
          <c:cat>
            <c:strRef>
              <c:f>'Data for charts'!$AD$32:$AG$32</c:f>
              <c:strCache>
                <c:ptCount val="3"/>
                <c:pt idx="0">
                  <c:v>Metal</c:v>
                </c:pt>
                <c:pt idx="1">
                  <c:v>Petroleum</c:v>
                </c:pt>
                <c:pt idx="2">
                  <c:v>Agricultural raw materials</c:v>
                </c:pt>
              </c:strCache>
            </c:strRef>
          </c:cat>
          <c:val>
            <c:numRef>
              <c:f>'Data for charts'!$AD$36:$AG$36</c:f>
              <c:numCache>
                <c:formatCode>General</c:formatCode>
                <c:ptCount val="3"/>
                <c:pt idx="0">
                  <c:v>3.8523637914047626</c:v>
                </c:pt>
                <c:pt idx="1">
                  <c:v>4.4629148078926866</c:v>
                </c:pt>
                <c:pt idx="2">
                  <c:v>5.501235158791518</c:v>
                </c:pt>
              </c:numCache>
            </c:numRef>
          </c:val>
          <c:extLst>
            <c:ext xmlns:c16="http://schemas.microsoft.com/office/drawing/2014/chart" uri="{C3380CC4-5D6E-409C-BE32-E72D297353CC}">
              <c16:uniqueId val="{00000000-8FEB-4692-A458-66B209E5E01C}"/>
            </c:ext>
          </c:extLst>
        </c:ser>
        <c:ser>
          <c:idx val="1"/>
          <c:order val="1"/>
          <c:tx>
            <c:strRef>
              <c:f>'Data for charts'!$AC$37</c:f>
              <c:strCache>
                <c:ptCount val="1"/>
                <c:pt idx="0">
                  <c:v>2015-18</c:v>
                </c:pt>
              </c:strCache>
            </c:strRef>
          </c:tx>
          <c:spPr>
            <a:solidFill>
              <a:srgbClr val="FF8200"/>
            </a:solidFill>
            <a:ln>
              <a:noFill/>
            </a:ln>
            <a:effectLst/>
          </c:spPr>
          <c:invertIfNegative val="0"/>
          <c:cat>
            <c:strRef>
              <c:f>'Data for charts'!$AD$32:$AG$32</c:f>
              <c:strCache>
                <c:ptCount val="3"/>
                <c:pt idx="0">
                  <c:v>Metal</c:v>
                </c:pt>
                <c:pt idx="1">
                  <c:v>Petroleum</c:v>
                </c:pt>
                <c:pt idx="2">
                  <c:v>Agricultural raw materials</c:v>
                </c:pt>
              </c:strCache>
            </c:strRef>
          </c:cat>
          <c:val>
            <c:numRef>
              <c:f>'Data for charts'!$AD$37:$AG$37</c:f>
              <c:numCache>
                <c:formatCode>General</c:formatCode>
                <c:ptCount val="3"/>
                <c:pt idx="0">
                  <c:v>4.511751805374665</c:v>
                </c:pt>
                <c:pt idx="1">
                  <c:v>7.1288003207012371</c:v>
                </c:pt>
                <c:pt idx="2">
                  <c:v>9.1440776646128992</c:v>
                </c:pt>
              </c:numCache>
            </c:numRef>
          </c:val>
          <c:extLst>
            <c:ext xmlns:c16="http://schemas.microsoft.com/office/drawing/2014/chart" uri="{C3380CC4-5D6E-409C-BE32-E72D297353CC}">
              <c16:uniqueId val="{00000001-8FEB-4692-A458-66B209E5E01C}"/>
            </c:ext>
          </c:extLst>
        </c:ser>
        <c:dLbls>
          <c:showLegendKey val="0"/>
          <c:showVal val="0"/>
          <c:showCatName val="0"/>
          <c:showSerName val="0"/>
          <c:showPercent val="0"/>
          <c:showBubbleSize val="0"/>
        </c:dLbls>
        <c:gapWidth val="219"/>
        <c:overlap val="-27"/>
        <c:axId val="1506854352"/>
        <c:axId val="1536110976"/>
      </c:barChart>
      <c:catAx>
        <c:axId val="15068543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536110976"/>
        <c:crosses val="autoZero"/>
        <c:auto val="1"/>
        <c:lblAlgn val="ctr"/>
        <c:lblOffset val="100"/>
        <c:noMultiLvlLbl val="0"/>
      </c:catAx>
      <c:valAx>
        <c:axId val="1536110976"/>
        <c:scaling>
          <c:orientation val="minMax"/>
        </c:scaling>
        <c:delete val="0"/>
        <c:axPos val="l"/>
        <c:title>
          <c:tx>
            <c:rich>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r>
                  <a:rPr lang="en-US"/>
                  <a:t>Percentage points</a:t>
                </a:r>
              </a:p>
            </c:rich>
          </c:tx>
          <c:layout>
            <c:manualLayout>
              <c:xMode val="edge"/>
              <c:yMode val="edge"/>
              <c:x val="0"/>
              <c:y val="0.256153685014725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506854352"/>
        <c:crosses val="autoZero"/>
        <c:crossBetween val="between"/>
        <c:majorUnit val="2"/>
      </c:valAx>
      <c:spPr>
        <a:noFill/>
        <a:ln>
          <a:noFill/>
        </a:ln>
        <a:effectLst/>
      </c:spPr>
    </c:plotArea>
    <c:legend>
      <c:legendPos val="r"/>
      <c:layout>
        <c:manualLayout>
          <c:xMode val="edge"/>
          <c:yMode val="edge"/>
          <c:x val="0.18778018372703414"/>
          <c:y val="0.10199365704286964"/>
          <c:w val="0.24736052853206433"/>
          <c:h val="0.13860527850685331"/>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rgbClr val="707372"/>
          </a:solidFill>
          <a:latin typeface="Arial Narrow" panose="020B0606020202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7A63-44DB-A22F-557D65E416F1}"/>
              </c:ext>
            </c:extLst>
          </c:dPt>
          <c:dPt>
            <c:idx val="1"/>
            <c:invertIfNegative val="0"/>
            <c:bubble3D val="0"/>
            <c:spPr>
              <a:solidFill>
                <a:srgbClr val="FF8200"/>
              </a:solidFill>
              <a:ln>
                <a:noFill/>
              </a:ln>
              <a:effectLst/>
            </c:spPr>
            <c:extLst>
              <c:ext xmlns:c16="http://schemas.microsoft.com/office/drawing/2014/chart" uri="{C3380CC4-5D6E-409C-BE32-E72D297353CC}">
                <c16:uniqueId val="{00000002-7A63-44DB-A22F-557D65E416F1}"/>
              </c:ext>
            </c:extLst>
          </c:dPt>
          <c:cat>
            <c:strRef>
              <c:f>'Data for charts'!$AC$36:$AC$37</c:f>
              <c:strCache>
                <c:ptCount val="2"/>
                <c:pt idx="0">
                  <c:v>2011-14</c:v>
                </c:pt>
                <c:pt idx="1">
                  <c:v>2015-18</c:v>
                </c:pt>
              </c:strCache>
            </c:strRef>
          </c:cat>
          <c:val>
            <c:numRef>
              <c:f>'Data for charts'!$AI$36:$AI$37</c:f>
              <c:numCache>
                <c:formatCode>General</c:formatCode>
                <c:ptCount val="2"/>
                <c:pt idx="0">
                  <c:v>48.884874602551783</c:v>
                </c:pt>
                <c:pt idx="1">
                  <c:v>52.881589267676574</c:v>
                </c:pt>
              </c:numCache>
            </c:numRef>
          </c:val>
          <c:extLst>
            <c:ext xmlns:c16="http://schemas.microsoft.com/office/drawing/2014/chart" uri="{C3380CC4-5D6E-409C-BE32-E72D297353CC}">
              <c16:uniqueId val="{00000000-7A63-44DB-A22F-557D65E416F1}"/>
            </c:ext>
          </c:extLst>
        </c:ser>
        <c:dLbls>
          <c:showLegendKey val="0"/>
          <c:showVal val="0"/>
          <c:showCatName val="0"/>
          <c:showSerName val="0"/>
          <c:showPercent val="0"/>
          <c:showBubbleSize val="0"/>
        </c:dLbls>
        <c:gapWidth val="150"/>
        <c:overlap val="50"/>
        <c:axId val="700879360"/>
        <c:axId val="908246512"/>
      </c:barChart>
      <c:catAx>
        <c:axId val="7008793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908246512"/>
        <c:crosses val="autoZero"/>
        <c:auto val="1"/>
        <c:lblAlgn val="ctr"/>
        <c:lblOffset val="100"/>
        <c:noMultiLvlLbl val="0"/>
      </c:catAx>
      <c:valAx>
        <c:axId val="908246512"/>
        <c:scaling>
          <c:orientation val="minMax"/>
          <c:min val="46"/>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r>
                  <a:rPr lang="en-US"/>
                  <a:t>Basis points</a:t>
                </a:r>
              </a:p>
            </c:rich>
          </c:tx>
          <c:layout>
            <c:manualLayout>
              <c:xMode val="edge"/>
              <c:yMode val="edge"/>
              <c:x val="1.3888888888888888E-2"/>
              <c:y val="0.301103091280256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00879360"/>
        <c:crosses val="autoZero"/>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Narrow" panose="020B0606020202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65949158427896E-2"/>
          <c:y val="7.2560784553093657E-2"/>
          <c:w val="0.90736111166546263"/>
          <c:h val="0.74800204141149018"/>
        </c:manualLayout>
      </c:layout>
      <c:barChart>
        <c:barDir val="col"/>
        <c:grouping val="stacked"/>
        <c:varyColors val="0"/>
        <c:ser>
          <c:idx val="0"/>
          <c:order val="0"/>
          <c:tx>
            <c:v>Contribution from change in reserves 2018</c:v>
          </c:tx>
          <c:spPr>
            <a:solidFill>
              <a:srgbClr val="004C97"/>
            </a:solidFill>
            <a:ln>
              <a:noFill/>
            </a:ln>
            <a:effectLst/>
          </c:spPr>
          <c:invertIfNegative val="0"/>
          <c:cat>
            <c:multiLvlStrRef>
              <c:f>'Slide 25 - new'!$A$2:$B$23</c:f>
              <c:multiLvlStrCache>
                <c:ptCount val="22"/>
                <c:lvl>
                  <c:pt idx="0">
                    <c:v>NGA</c:v>
                  </c:pt>
                  <c:pt idx="1">
                    <c:v>AGO</c:v>
                  </c:pt>
                  <c:pt idx="2">
                    <c:v>GIN</c:v>
                  </c:pt>
                  <c:pt idx="3">
                    <c:v>COD</c:v>
                  </c:pt>
                  <c:pt idx="4">
                    <c:v>TZA</c:v>
                  </c:pt>
                  <c:pt idx="5">
                    <c:v>BWA</c:v>
                  </c:pt>
                  <c:pt idx="6">
                    <c:v>GHA</c:v>
                  </c:pt>
                  <c:pt idx="7">
                    <c:v>LBR</c:v>
                  </c:pt>
                  <c:pt idx="8">
                    <c:v>ZAF</c:v>
                  </c:pt>
                  <c:pt idx="9">
                    <c:v>SLE</c:v>
                  </c:pt>
                  <c:pt idx="10">
                    <c:v>ZMB</c:v>
                  </c:pt>
                  <c:pt idx="11">
                    <c:v>KEN</c:v>
                  </c:pt>
                  <c:pt idx="12">
                    <c:v>MUS</c:v>
                  </c:pt>
                  <c:pt idx="13">
                    <c:v>RWA</c:v>
                  </c:pt>
                  <c:pt idx="14">
                    <c:v>GMB</c:v>
                  </c:pt>
                  <c:pt idx="15">
                    <c:v>MDG</c:v>
                  </c:pt>
                  <c:pt idx="16">
                    <c:v>SYC</c:v>
                  </c:pt>
                  <c:pt idx="17">
                    <c:v>UGA</c:v>
                  </c:pt>
                  <c:pt idx="18">
                    <c:v>MWI</c:v>
                  </c:pt>
                  <c:pt idx="19">
                    <c:v>BDI</c:v>
                  </c:pt>
                  <c:pt idx="20">
                    <c:v>MOZ</c:v>
                  </c:pt>
                  <c:pt idx="21">
                    <c:v>ETH</c:v>
                  </c:pt>
                </c:lvl>
                <c:lvl>
                  <c:pt idx="0">
                    <c:v>Oil exporters</c:v>
                  </c:pt>
                  <c:pt idx="2">
                    <c:v>Resource-intensive countries</c:v>
                  </c:pt>
                  <c:pt idx="11">
                    <c:v>Non-resource-intensive countries</c:v>
                  </c:pt>
                </c:lvl>
              </c:multiLvlStrCache>
            </c:multiLvlStrRef>
          </c:cat>
          <c:val>
            <c:numRef>
              <c:f>'Slide 25 - new'!$G$2:$G$23</c:f>
              <c:numCache>
                <c:formatCode>0.0</c:formatCode>
                <c:ptCount val="22"/>
                <c:pt idx="0">
                  <c:v>7.0082004955675847</c:v>
                </c:pt>
                <c:pt idx="1">
                  <c:v>-11.35045719829435</c:v>
                </c:pt>
                <c:pt idx="2">
                  <c:v>34.426626663416805</c:v>
                </c:pt>
                <c:pt idx="3">
                  <c:v>15.629151454117451</c:v>
                </c:pt>
                <c:pt idx="4">
                  <c:v>5.7167337598692081</c:v>
                </c:pt>
                <c:pt idx="5">
                  <c:v>-2.5104549630611817</c:v>
                </c:pt>
                <c:pt idx="6">
                  <c:v>-3.1650687761056839</c:v>
                </c:pt>
                <c:pt idx="7">
                  <c:v>-13.431513883750645</c:v>
                </c:pt>
                <c:pt idx="8">
                  <c:v>0.98542895496884775</c:v>
                </c:pt>
                <c:pt idx="9">
                  <c:v>-6.7400776675153651</c:v>
                </c:pt>
                <c:pt idx="10">
                  <c:v>-26.601397231007816</c:v>
                </c:pt>
                <c:pt idx="11">
                  <c:v>13.902236993386285</c:v>
                </c:pt>
                <c:pt idx="12">
                  <c:v>5.8494315030267252</c:v>
                </c:pt>
                <c:pt idx="13">
                  <c:v>10.409202985426823</c:v>
                </c:pt>
                <c:pt idx="14">
                  <c:v>9.077657952106243</c:v>
                </c:pt>
                <c:pt idx="15">
                  <c:v>10.036870077592464</c:v>
                </c:pt>
                <c:pt idx="16">
                  <c:v>0.31081733745856877</c:v>
                </c:pt>
                <c:pt idx="17">
                  <c:v>-0.76904972890887713</c:v>
                </c:pt>
                <c:pt idx="18">
                  <c:v>-3.6775738260489521</c:v>
                </c:pt>
                <c:pt idx="19">
                  <c:v>-4.9111326996571396</c:v>
                </c:pt>
                <c:pt idx="20">
                  <c:v>-5.597395639865665</c:v>
                </c:pt>
                <c:pt idx="21">
                  <c:v>-10.942525401419822</c:v>
                </c:pt>
              </c:numCache>
            </c:numRef>
          </c:val>
          <c:extLst>
            <c:ext xmlns:c16="http://schemas.microsoft.com/office/drawing/2014/chart" uri="{C3380CC4-5D6E-409C-BE32-E72D297353CC}">
              <c16:uniqueId val="{00000000-16AB-4CB4-A516-43CB421D49C3}"/>
            </c:ext>
          </c:extLst>
        </c:ser>
        <c:ser>
          <c:idx val="1"/>
          <c:order val="1"/>
          <c:tx>
            <c:v>Contribution from change in exchange rate 2018</c:v>
          </c:tx>
          <c:spPr>
            <a:solidFill>
              <a:srgbClr val="FF8200"/>
            </a:solidFill>
            <a:ln>
              <a:noFill/>
            </a:ln>
            <a:effectLst/>
          </c:spPr>
          <c:invertIfNegative val="0"/>
          <c:cat>
            <c:multiLvlStrRef>
              <c:f>'Slide 25 - new'!$A$2:$B$23</c:f>
              <c:multiLvlStrCache>
                <c:ptCount val="22"/>
                <c:lvl>
                  <c:pt idx="0">
                    <c:v>NGA</c:v>
                  </c:pt>
                  <c:pt idx="1">
                    <c:v>AGO</c:v>
                  </c:pt>
                  <c:pt idx="2">
                    <c:v>GIN</c:v>
                  </c:pt>
                  <c:pt idx="3">
                    <c:v>COD</c:v>
                  </c:pt>
                  <c:pt idx="4">
                    <c:v>TZA</c:v>
                  </c:pt>
                  <c:pt idx="5">
                    <c:v>BWA</c:v>
                  </c:pt>
                  <c:pt idx="6">
                    <c:v>GHA</c:v>
                  </c:pt>
                  <c:pt idx="7">
                    <c:v>LBR</c:v>
                  </c:pt>
                  <c:pt idx="8">
                    <c:v>ZAF</c:v>
                  </c:pt>
                  <c:pt idx="9">
                    <c:v>SLE</c:v>
                  </c:pt>
                  <c:pt idx="10">
                    <c:v>ZMB</c:v>
                  </c:pt>
                  <c:pt idx="11">
                    <c:v>KEN</c:v>
                  </c:pt>
                  <c:pt idx="12">
                    <c:v>MUS</c:v>
                  </c:pt>
                  <c:pt idx="13">
                    <c:v>RWA</c:v>
                  </c:pt>
                  <c:pt idx="14">
                    <c:v>GMB</c:v>
                  </c:pt>
                  <c:pt idx="15">
                    <c:v>MDG</c:v>
                  </c:pt>
                  <c:pt idx="16">
                    <c:v>SYC</c:v>
                  </c:pt>
                  <c:pt idx="17">
                    <c:v>UGA</c:v>
                  </c:pt>
                  <c:pt idx="18">
                    <c:v>MWI</c:v>
                  </c:pt>
                  <c:pt idx="19">
                    <c:v>BDI</c:v>
                  </c:pt>
                  <c:pt idx="20">
                    <c:v>MOZ</c:v>
                  </c:pt>
                  <c:pt idx="21">
                    <c:v>ETH</c:v>
                  </c:pt>
                </c:lvl>
                <c:lvl>
                  <c:pt idx="0">
                    <c:v>Oil exporters</c:v>
                  </c:pt>
                  <c:pt idx="2">
                    <c:v>Resource-intensive countries</c:v>
                  </c:pt>
                  <c:pt idx="11">
                    <c:v>Non-resource-intensive countries</c:v>
                  </c:pt>
                </c:lvl>
              </c:multiLvlStrCache>
            </c:multiLvlStrRef>
          </c:cat>
          <c:val>
            <c:numRef>
              <c:f>'Slide 25 - new'!$I$2:$I$23</c:f>
              <c:numCache>
                <c:formatCode>0</c:formatCode>
                <c:ptCount val="22"/>
                <c:pt idx="0" formatCode="0.0">
                  <c:v>-6.3829787234042534</c:v>
                </c:pt>
                <c:pt idx="1">
                  <c:v>-85.99354521812765</c:v>
                </c:pt>
                <c:pt idx="2" formatCode="0.0">
                  <c:v>-7.4967775879621668</c:v>
                </c:pt>
                <c:pt idx="3" formatCode="0.0">
                  <c:v>-2.5753768844221092</c:v>
                </c:pt>
                <c:pt idx="4" formatCode="0.0">
                  <c:v>-2.624719395793873</c:v>
                </c:pt>
                <c:pt idx="5" formatCode="0.0">
                  <c:v>-8.6909871244636996</c:v>
                </c:pt>
                <c:pt idx="6" formatCode="0.0">
                  <c:v>-9.1572022239081452</c:v>
                </c:pt>
                <c:pt idx="7" formatCode="0.0">
                  <c:v>0</c:v>
                </c:pt>
                <c:pt idx="8" formatCode="0.0">
                  <c:v>-16.701981701129263</c:v>
                </c:pt>
                <c:pt idx="9" formatCode="0.0">
                  <c:v>-15.522312970246643</c:v>
                </c:pt>
                <c:pt idx="10" formatCode="0.0">
                  <c:v>-21.11828821472259</c:v>
                </c:pt>
                <c:pt idx="11" formatCode="0.0">
                  <c:v>1.3384136004781944</c:v>
                </c:pt>
                <c:pt idx="12" formatCode="0.0">
                  <c:v>1.4393375385323703</c:v>
                </c:pt>
                <c:pt idx="13" formatCode="0.0">
                  <c:v>-3.9999999999999813</c:v>
                </c:pt>
                <c:pt idx="14" formatCode="0.0">
                  <c:v>-3.4859302813943893</c:v>
                </c:pt>
                <c:pt idx="15" formatCode="0.0">
                  <c:v>-7.431451400691591</c:v>
                </c:pt>
                <c:pt idx="16" formatCode="0.0">
                  <c:v>-1.2753382551197623</c:v>
                </c:pt>
                <c:pt idx="17" formatCode="0.0">
                  <c:v>-2.1531850743312209</c:v>
                </c:pt>
                <c:pt idx="18" formatCode="0.0">
                  <c:v>-0.79159836086910573</c:v>
                </c:pt>
                <c:pt idx="19" formatCode="0.0">
                  <c:v>-3.7744022503516161</c:v>
                </c:pt>
                <c:pt idx="20" formatCode="0.0">
                  <c:v>-3.897418592880042</c:v>
                </c:pt>
                <c:pt idx="21" formatCode="0.0">
                  <c:v>-3.9330860757725628</c:v>
                </c:pt>
              </c:numCache>
            </c:numRef>
          </c:val>
          <c:extLst>
            <c:ext xmlns:c16="http://schemas.microsoft.com/office/drawing/2014/chart" uri="{C3380CC4-5D6E-409C-BE32-E72D297353CC}">
              <c16:uniqueId val="{00000001-16AB-4CB4-A516-43CB421D49C3}"/>
            </c:ext>
          </c:extLst>
        </c:ser>
        <c:dLbls>
          <c:showLegendKey val="0"/>
          <c:showVal val="0"/>
          <c:showCatName val="0"/>
          <c:showSerName val="0"/>
          <c:showPercent val="0"/>
          <c:showBubbleSize val="0"/>
        </c:dLbls>
        <c:gapWidth val="150"/>
        <c:overlap val="100"/>
        <c:axId val="1251501104"/>
        <c:axId val="874033216"/>
      </c:barChart>
      <c:lineChart>
        <c:grouping val="standard"/>
        <c:varyColors val="0"/>
        <c:ser>
          <c:idx val="3"/>
          <c:order val="2"/>
          <c:tx>
            <c:v>EMPI 2018</c:v>
          </c:tx>
          <c:spPr>
            <a:ln w="25400" cap="rnd">
              <a:noFill/>
              <a:round/>
            </a:ln>
            <a:effectLst/>
          </c:spPr>
          <c:marker>
            <c:symbol val="circle"/>
            <c:size val="10"/>
            <c:spPr>
              <a:solidFill>
                <a:srgbClr val="707372"/>
              </a:solidFill>
              <a:ln w="9525">
                <a:noFill/>
              </a:ln>
              <a:effectLst/>
            </c:spPr>
          </c:marker>
          <c:val>
            <c:numRef>
              <c:f>'Slide 25 - new'!$K$2:$K$23</c:f>
              <c:numCache>
                <c:formatCode>0.0</c:formatCode>
                <c:ptCount val="22"/>
                <c:pt idx="0">
                  <c:v>0.6252217721633313</c:v>
                </c:pt>
                <c:pt idx="1">
                  <c:v>-97.344002416422001</c:v>
                </c:pt>
                <c:pt idx="2">
                  <c:v>26.929849075454637</c:v>
                </c:pt>
                <c:pt idx="3">
                  <c:v>13.053774569695342</c:v>
                </c:pt>
                <c:pt idx="4">
                  <c:v>3.092014364075335</c:v>
                </c:pt>
                <c:pt idx="5">
                  <c:v>-11.201442087524882</c:v>
                </c:pt>
                <c:pt idx="6">
                  <c:v>-12.32227100001383</c:v>
                </c:pt>
                <c:pt idx="7">
                  <c:v>-13.431513883750645</c:v>
                </c:pt>
                <c:pt idx="8">
                  <c:v>-15.716552746160415</c:v>
                </c:pt>
                <c:pt idx="9">
                  <c:v>-22.26239063776201</c:v>
                </c:pt>
                <c:pt idx="10">
                  <c:v>-47.719685445730406</c:v>
                </c:pt>
                <c:pt idx="11">
                  <c:v>15.24065059386448</c:v>
                </c:pt>
                <c:pt idx="12">
                  <c:v>7.288769041559096</c:v>
                </c:pt>
                <c:pt idx="13">
                  <c:v>6.409202985426842</c:v>
                </c:pt>
                <c:pt idx="14">
                  <c:v>5.5917276707118537</c:v>
                </c:pt>
                <c:pt idx="15">
                  <c:v>2.6054186769008734</c:v>
                </c:pt>
                <c:pt idx="16">
                  <c:v>-0.96452091766119352</c:v>
                </c:pt>
                <c:pt idx="17">
                  <c:v>-2.922234803240098</c:v>
                </c:pt>
                <c:pt idx="18">
                  <c:v>-4.4691721869180583</c:v>
                </c:pt>
                <c:pt idx="19">
                  <c:v>-8.6855349500087549</c:v>
                </c:pt>
                <c:pt idx="20">
                  <c:v>-9.494814232745707</c:v>
                </c:pt>
                <c:pt idx="21">
                  <c:v>-14.875611477192384</c:v>
                </c:pt>
              </c:numCache>
            </c:numRef>
          </c:val>
          <c:smooth val="0"/>
          <c:extLst>
            <c:ext xmlns:c16="http://schemas.microsoft.com/office/drawing/2014/chart" uri="{C3380CC4-5D6E-409C-BE32-E72D297353CC}">
              <c16:uniqueId val="{00000002-16AB-4CB4-A516-43CB421D49C3}"/>
            </c:ext>
          </c:extLst>
        </c:ser>
        <c:dLbls>
          <c:showLegendKey val="0"/>
          <c:showVal val="0"/>
          <c:showCatName val="0"/>
          <c:showSerName val="0"/>
          <c:showPercent val="0"/>
          <c:showBubbleSize val="0"/>
        </c:dLbls>
        <c:marker val="1"/>
        <c:smooth val="0"/>
        <c:axId val="1251501104"/>
        <c:axId val="874033216"/>
      </c:lineChart>
      <c:scatterChart>
        <c:scatterStyle val="lineMarker"/>
        <c:varyColors val="0"/>
        <c:ser>
          <c:idx val="4"/>
          <c:order val="3"/>
          <c:tx>
            <c:v>DummyV</c:v>
          </c:tx>
          <c:spPr>
            <a:ln w="3175" cap="rnd">
              <a:solidFill>
                <a:schemeClr val="tx1"/>
              </a:solidFill>
              <a:prstDash val="solid"/>
              <a:round/>
            </a:ln>
            <a:effectLst/>
          </c:spPr>
          <c:marker>
            <c:symbol val="none"/>
          </c:marker>
          <c:xVal>
            <c:numLit>
              <c:formatCode>General</c:formatCode>
              <c:ptCount val="2"/>
              <c:pt idx="0">
                <c:v>2</c:v>
              </c:pt>
              <c:pt idx="1">
                <c:v>2</c:v>
              </c:pt>
            </c:numLit>
          </c:xVal>
          <c:yVal>
            <c:numLit>
              <c:formatCode>General</c:formatCode>
              <c:ptCount val="2"/>
              <c:pt idx="0">
                <c:v>-120</c:v>
              </c:pt>
              <c:pt idx="1">
                <c:v>60</c:v>
              </c:pt>
            </c:numLit>
          </c:yVal>
          <c:smooth val="0"/>
          <c:extLst>
            <c:ext xmlns:c16="http://schemas.microsoft.com/office/drawing/2014/chart" uri="{C3380CC4-5D6E-409C-BE32-E72D297353CC}">
              <c16:uniqueId val="{00000004-16AB-4CB4-A516-43CB421D49C3}"/>
            </c:ext>
          </c:extLst>
        </c:ser>
        <c:ser>
          <c:idx val="5"/>
          <c:order val="4"/>
          <c:tx>
            <c:v>DummyV</c:v>
          </c:tx>
          <c:spPr>
            <a:ln w="3175" cap="rnd">
              <a:solidFill>
                <a:schemeClr val="tx1"/>
              </a:solidFill>
              <a:prstDash val="solid"/>
              <a:round/>
            </a:ln>
            <a:effectLst/>
          </c:spPr>
          <c:marker>
            <c:symbol val="none"/>
          </c:marker>
          <c:xVal>
            <c:numLit>
              <c:formatCode>General</c:formatCode>
              <c:ptCount val="2"/>
              <c:pt idx="0">
                <c:v>11</c:v>
              </c:pt>
              <c:pt idx="1">
                <c:v>11</c:v>
              </c:pt>
            </c:numLit>
          </c:xVal>
          <c:yVal>
            <c:numLit>
              <c:formatCode>General</c:formatCode>
              <c:ptCount val="2"/>
              <c:pt idx="0">
                <c:v>-120</c:v>
              </c:pt>
              <c:pt idx="1">
                <c:v>60</c:v>
              </c:pt>
            </c:numLit>
          </c:yVal>
          <c:smooth val="0"/>
          <c:extLst>
            <c:ext xmlns:c16="http://schemas.microsoft.com/office/drawing/2014/chart" uri="{C3380CC4-5D6E-409C-BE32-E72D297353CC}">
              <c16:uniqueId val="{00000005-16AB-4CB4-A516-43CB421D49C3}"/>
            </c:ext>
          </c:extLst>
        </c:ser>
        <c:dLbls>
          <c:showLegendKey val="0"/>
          <c:showVal val="0"/>
          <c:showCatName val="0"/>
          <c:showSerName val="0"/>
          <c:showPercent val="0"/>
          <c:showBubbleSize val="0"/>
        </c:dLbls>
        <c:axId val="292125951"/>
        <c:axId val="292099599"/>
      </c:scatterChart>
      <c:catAx>
        <c:axId val="1251501104"/>
        <c:scaling>
          <c:orientation val="minMax"/>
        </c:scaling>
        <c:delete val="0"/>
        <c:axPos val="b"/>
        <c:numFmt formatCode="General" sourceLinked="1"/>
        <c:majorTickMark val="none"/>
        <c:minorTickMark val="none"/>
        <c:tickLblPos val="low"/>
        <c:spPr>
          <a:noFill/>
          <a:ln w="9525" cap="flat" cmpd="sng" algn="ctr">
            <a:noFill/>
            <a:round/>
          </a:ln>
          <a:effectLst/>
        </c:spPr>
        <c:txPr>
          <a:bodyPr rot="-5400000" spcFirstLastPara="1" vertOverflow="ellipsis"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874033216"/>
        <c:crosses val="autoZero"/>
        <c:auto val="1"/>
        <c:lblAlgn val="ctr"/>
        <c:lblOffset val="100"/>
        <c:noMultiLvlLbl val="0"/>
      </c:catAx>
      <c:valAx>
        <c:axId val="874033216"/>
        <c:scaling>
          <c:orientation val="minMax"/>
          <c:max val="40"/>
          <c:min val="-60"/>
        </c:scaling>
        <c:delete val="0"/>
        <c:axPos val="l"/>
        <c:title>
          <c:tx>
            <c:rich>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r>
                  <a:rPr lang="en-US" dirty="0"/>
                  <a:t>Percent</a:t>
                </a:r>
              </a:p>
            </c:rich>
          </c:tx>
          <c:layout>
            <c:manualLayout>
              <c:xMode val="edge"/>
              <c:yMode val="edge"/>
              <c:x val="0"/>
              <c:y val="0.3347225124121402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title>
        <c:numFmt formatCode="0;\–0" sourceLinked="0"/>
        <c:majorTickMark val="in"/>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251501104"/>
        <c:crosses val="autoZero"/>
        <c:crossBetween val="between"/>
        <c:majorUnit val="20"/>
      </c:valAx>
      <c:valAx>
        <c:axId val="292099599"/>
        <c:scaling>
          <c:orientation val="minMax"/>
          <c:max val="50"/>
        </c:scaling>
        <c:delete val="1"/>
        <c:axPos val="r"/>
        <c:numFmt formatCode="General" sourceLinked="1"/>
        <c:majorTickMark val="in"/>
        <c:minorTickMark val="none"/>
        <c:tickLblPos val="nextTo"/>
        <c:crossAx val="292125951"/>
        <c:crosses val="max"/>
        <c:crossBetween val="midCat"/>
      </c:valAx>
      <c:valAx>
        <c:axId val="292125951"/>
        <c:scaling>
          <c:orientation val="minMax"/>
          <c:max val="22"/>
          <c:min val="0"/>
        </c:scaling>
        <c:delete val="0"/>
        <c:axPos val="t"/>
        <c:numFmt formatCode="General" sourceLinked="1"/>
        <c:majorTickMark val="none"/>
        <c:minorTickMark val="none"/>
        <c:tickLblPos val="none"/>
        <c:spPr>
          <a:noFill/>
          <a:ln w="3175">
            <a:noFill/>
            <a:prstDash val="solid"/>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292099599"/>
        <c:crosses val="max"/>
        <c:crossBetween val="midCat"/>
        <c:majorUnit val="1"/>
      </c:valAx>
      <c:spPr>
        <a:noFill/>
        <a:ln w="25400">
          <a:noFill/>
        </a:ln>
        <a:effectLst/>
      </c:spPr>
    </c:plotArea>
    <c:legend>
      <c:legendPos val="b"/>
      <c:legendEntry>
        <c:idx val="3"/>
        <c:delete val="1"/>
      </c:legendEntry>
      <c:legendEntry>
        <c:idx val="4"/>
        <c:delete val="1"/>
      </c:legendEntry>
      <c:layout>
        <c:manualLayout>
          <c:xMode val="edge"/>
          <c:yMode val="edge"/>
          <c:x val="0.53896978667140294"/>
          <c:y val="0.50255097687028105"/>
          <c:w val="0.36560143911684662"/>
          <c:h val="0.2522863989827358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rgbClr val="707372"/>
          </a:solidFill>
          <a:latin typeface="Arial Narrow" panose="020B060602020203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39376916435321E-2"/>
          <c:y val="4.9450429534556521E-2"/>
          <c:w val="0.90596484676606548"/>
          <c:h val="0.83845882622825829"/>
        </c:manualLayout>
      </c:layout>
      <c:lineChart>
        <c:grouping val="standard"/>
        <c:varyColors val="0"/>
        <c:ser>
          <c:idx val="3"/>
          <c:order val="0"/>
          <c:tx>
            <c:strRef>
              <c:f>'Slide 14'!$F$160</c:f>
              <c:strCache>
                <c:ptCount val="1"/>
                <c:pt idx="0">
                  <c:v>   Sub-Saharan Africa</c:v>
                </c:pt>
              </c:strCache>
            </c:strRef>
          </c:tx>
          <c:spPr>
            <a:ln w="63500" cap="rnd">
              <a:solidFill>
                <a:srgbClr val="FF8200"/>
              </a:solidFill>
              <a:round/>
            </a:ln>
            <a:effectLst/>
          </c:spPr>
          <c:marker>
            <c:symbol val="none"/>
          </c:marker>
          <c:dPt>
            <c:idx val="6"/>
            <c:marker>
              <c:symbol val="none"/>
            </c:marker>
            <c:bubble3D val="0"/>
            <c:spPr>
              <a:ln w="63500" cap="rnd">
                <a:solidFill>
                  <a:srgbClr val="FF8200"/>
                </a:solidFill>
                <a:prstDash val="sysDot"/>
                <a:round/>
              </a:ln>
              <a:effectLst/>
            </c:spPr>
            <c:extLst>
              <c:ext xmlns:c16="http://schemas.microsoft.com/office/drawing/2014/chart" uri="{C3380CC4-5D6E-409C-BE32-E72D297353CC}">
                <c16:uniqueId val="{00000001-4A8E-437E-BB56-C07F82EA9EEA}"/>
              </c:ext>
            </c:extLst>
          </c:dPt>
          <c:dPt>
            <c:idx val="7"/>
            <c:marker>
              <c:symbol val="none"/>
            </c:marker>
            <c:bubble3D val="0"/>
            <c:spPr>
              <a:ln w="63500" cap="rnd">
                <a:solidFill>
                  <a:srgbClr val="FF8200"/>
                </a:solidFill>
                <a:prstDash val="sysDot"/>
                <a:round/>
              </a:ln>
              <a:effectLst/>
            </c:spPr>
            <c:extLst>
              <c:ext xmlns:c16="http://schemas.microsoft.com/office/drawing/2014/chart" uri="{C3380CC4-5D6E-409C-BE32-E72D297353CC}">
                <c16:uniqueId val="{00000003-4A8E-437E-BB56-C07F82EA9EEA}"/>
              </c:ext>
            </c:extLst>
          </c:dPt>
          <c:dPt>
            <c:idx val="8"/>
            <c:marker>
              <c:symbol val="none"/>
            </c:marker>
            <c:bubble3D val="0"/>
            <c:spPr>
              <a:ln w="63500" cap="rnd">
                <a:solidFill>
                  <a:srgbClr val="FF8200"/>
                </a:solidFill>
                <a:prstDash val="sysDot"/>
                <a:round/>
              </a:ln>
              <a:effectLst/>
            </c:spPr>
            <c:extLst>
              <c:ext xmlns:c16="http://schemas.microsoft.com/office/drawing/2014/chart" uri="{C3380CC4-5D6E-409C-BE32-E72D297353CC}">
                <c16:uniqueId val="{00000005-4A8E-437E-BB56-C07F82EA9EEA}"/>
              </c:ext>
            </c:extLst>
          </c:dPt>
          <c:dPt>
            <c:idx val="9"/>
            <c:marker>
              <c:symbol val="none"/>
            </c:marker>
            <c:bubble3D val="0"/>
            <c:spPr>
              <a:ln w="63500" cap="rnd">
                <a:solidFill>
                  <a:srgbClr val="FF8200"/>
                </a:solidFill>
                <a:prstDash val="sysDot"/>
                <a:round/>
              </a:ln>
              <a:effectLst/>
            </c:spPr>
            <c:extLst>
              <c:ext xmlns:c16="http://schemas.microsoft.com/office/drawing/2014/chart" uri="{C3380CC4-5D6E-409C-BE32-E72D297353CC}">
                <c16:uniqueId val="{00000007-4A8E-437E-BB56-C07F82EA9EEA}"/>
              </c:ext>
            </c:extLst>
          </c:dPt>
          <c:dPt>
            <c:idx val="10"/>
            <c:marker>
              <c:symbol val="none"/>
            </c:marker>
            <c:bubble3D val="0"/>
            <c:spPr>
              <a:ln w="63500" cap="rnd">
                <a:solidFill>
                  <a:srgbClr val="FF8200"/>
                </a:solidFill>
                <a:prstDash val="sysDot"/>
                <a:round/>
              </a:ln>
              <a:effectLst/>
            </c:spPr>
            <c:extLst>
              <c:ext xmlns:c16="http://schemas.microsoft.com/office/drawing/2014/chart" uri="{C3380CC4-5D6E-409C-BE32-E72D297353CC}">
                <c16:uniqueId val="{00000009-4A8E-437E-BB56-C07F82EA9EEA}"/>
              </c:ext>
            </c:extLst>
          </c:dPt>
          <c:cat>
            <c:numRef>
              <c:f>'Slide 14'!$AO$159:$AY$159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'Slide 14'!$AO$160:$AY$160</c:f>
              <c:numCache>
                <c:formatCode>0.00</c:formatCode>
                <c:ptCount val="11"/>
                <c:pt idx="0">
                  <c:v>5.2197831777243007</c:v>
                </c:pt>
                <c:pt idx="1">
                  <c:v>5.0649070281264201</c:v>
                </c:pt>
                <c:pt idx="2">
                  <c:v>3.1617555084964879</c:v>
                </c:pt>
                <c:pt idx="3">
                  <c:v>1.3543111268247021</c:v>
                </c:pt>
                <c:pt idx="4">
                  <c:v>2.9409213979794608</c:v>
                </c:pt>
                <c:pt idx="5">
                  <c:v>3.0471070606168755</c:v>
                </c:pt>
                <c:pt idx="6">
                  <c:v>3.4695400784824617</c:v>
                </c:pt>
                <c:pt idx="7">
                  <c:v>3.7119031897343344</c:v>
                </c:pt>
                <c:pt idx="8">
                  <c:v>3.6818658787632108</c:v>
                </c:pt>
                <c:pt idx="9">
                  <c:v>3.9608176013044205</c:v>
                </c:pt>
                <c:pt idx="10">
                  <c:v>4.032121121101123</c:v>
                </c:pt>
              </c:numCache>
            </c:numRef>
          </c:val>
          <c:smooth val="0"/>
          <c:extLst>
            <c:ext xmlns:c16="http://schemas.microsoft.com/office/drawing/2014/chart" uri="{C3380CC4-5D6E-409C-BE32-E72D297353CC}">
              <c16:uniqueId val="{0000000A-4A8E-437E-BB56-C07F82EA9EEA}"/>
            </c:ext>
          </c:extLst>
        </c:ser>
        <c:ser>
          <c:idx val="1"/>
          <c:order val="1"/>
          <c:tx>
            <c:strRef>
              <c:f>'Slide 14'!$F$164</c:f>
              <c:strCache>
                <c:ptCount val="1"/>
                <c:pt idx="0">
                  <c:v>   Resource-intensive</c:v>
                </c:pt>
              </c:strCache>
            </c:strRef>
          </c:tx>
          <c:spPr>
            <a:ln w="38100" cap="rnd">
              <a:solidFill>
                <a:schemeClr val="tx2"/>
              </a:solidFill>
              <a:round/>
            </a:ln>
            <a:effectLst/>
          </c:spPr>
          <c:marker>
            <c:symbol val="none"/>
          </c:marker>
          <c:dPt>
            <c:idx val="6"/>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0C-4A8E-437E-BB56-C07F82EA9EEA}"/>
              </c:ext>
            </c:extLst>
          </c:dPt>
          <c:dPt>
            <c:idx val="7"/>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0E-4A8E-437E-BB56-C07F82EA9EEA}"/>
              </c:ext>
            </c:extLst>
          </c:dPt>
          <c:dPt>
            <c:idx val="8"/>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10-4A8E-437E-BB56-C07F82EA9EEA}"/>
              </c:ext>
            </c:extLst>
          </c:dPt>
          <c:dPt>
            <c:idx val="9"/>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12-4A8E-437E-BB56-C07F82EA9EEA}"/>
              </c:ext>
            </c:extLst>
          </c:dPt>
          <c:dPt>
            <c:idx val="10"/>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14-4A8E-437E-BB56-C07F82EA9EEA}"/>
              </c:ext>
            </c:extLst>
          </c:dPt>
          <c:cat>
            <c:numRef>
              <c:f>'Slide 14'!$AO$159:$AY$159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'Slide 14'!$AO$164:$AY$164</c:f>
              <c:numCache>
                <c:formatCode>0.00</c:formatCode>
                <c:ptCount val="11"/>
                <c:pt idx="0">
                  <c:v>4.9330325962846153</c:v>
                </c:pt>
                <c:pt idx="1">
                  <c:v>4.6869696085703678</c:v>
                </c:pt>
                <c:pt idx="2">
                  <c:v>2.2917234502699717</c:v>
                </c:pt>
                <c:pt idx="3">
                  <c:v>0.22032731105859643</c:v>
                </c:pt>
                <c:pt idx="4">
                  <c:v>1.9835700755357721</c:v>
                </c:pt>
                <c:pt idx="5">
                  <c:v>2.1463469302936646</c:v>
                </c:pt>
                <c:pt idx="6">
                  <c:v>2.6296422158444943</c:v>
                </c:pt>
                <c:pt idx="7">
                  <c:v>2.918627914103562</c:v>
                </c:pt>
                <c:pt idx="8">
                  <c:v>2.8707006976156531</c:v>
                </c:pt>
                <c:pt idx="9">
                  <c:v>3.1125089254288048</c:v>
                </c:pt>
                <c:pt idx="10">
                  <c:v>3.1517423900479575</c:v>
                </c:pt>
              </c:numCache>
            </c:numRef>
          </c:val>
          <c:smooth val="0"/>
          <c:extLst>
            <c:ext xmlns:c16="http://schemas.microsoft.com/office/drawing/2014/chart" uri="{C3380CC4-5D6E-409C-BE32-E72D297353CC}">
              <c16:uniqueId val="{00000015-4A8E-437E-BB56-C07F82EA9EEA}"/>
            </c:ext>
          </c:extLst>
        </c:ser>
        <c:ser>
          <c:idx val="2"/>
          <c:order val="2"/>
          <c:tx>
            <c:strRef>
              <c:f>'Slide 14'!$F$163</c:f>
              <c:strCache>
                <c:ptCount val="1"/>
                <c:pt idx="0">
                  <c:v>   Non-resource-intensive</c:v>
                </c:pt>
              </c:strCache>
            </c:strRef>
          </c:tx>
          <c:spPr>
            <a:ln w="38100" cap="rnd">
              <a:solidFill>
                <a:srgbClr val="707372"/>
              </a:solidFill>
              <a:round/>
            </a:ln>
            <a:effectLst/>
          </c:spPr>
          <c:marker>
            <c:symbol val="none"/>
          </c:marker>
          <c:dPt>
            <c:idx val="5"/>
            <c:marker>
              <c:symbol val="none"/>
            </c:marker>
            <c:bubble3D val="0"/>
            <c:spPr>
              <a:ln w="38100" cap="rnd">
                <a:solidFill>
                  <a:srgbClr val="707372"/>
                </a:solidFill>
                <a:prstDash val="solid"/>
                <a:round/>
              </a:ln>
              <a:effectLst/>
            </c:spPr>
            <c:extLst>
              <c:ext xmlns:c16="http://schemas.microsoft.com/office/drawing/2014/chart" uri="{C3380CC4-5D6E-409C-BE32-E72D297353CC}">
                <c16:uniqueId val="{00000017-4A8E-437E-BB56-C07F82EA9EEA}"/>
              </c:ext>
            </c:extLst>
          </c:dPt>
          <c:dPt>
            <c:idx val="6"/>
            <c:marker>
              <c:symbol val="none"/>
            </c:marker>
            <c:bubble3D val="0"/>
            <c:spPr>
              <a:ln w="38100" cap="rnd">
                <a:solidFill>
                  <a:srgbClr val="707372"/>
                </a:solidFill>
                <a:prstDash val="sysDot"/>
                <a:round/>
              </a:ln>
              <a:effectLst/>
            </c:spPr>
            <c:extLst>
              <c:ext xmlns:c16="http://schemas.microsoft.com/office/drawing/2014/chart" uri="{C3380CC4-5D6E-409C-BE32-E72D297353CC}">
                <c16:uniqueId val="{00000019-4A8E-437E-BB56-C07F82EA9EEA}"/>
              </c:ext>
            </c:extLst>
          </c:dPt>
          <c:dPt>
            <c:idx val="7"/>
            <c:marker>
              <c:symbol val="none"/>
            </c:marker>
            <c:bubble3D val="0"/>
            <c:spPr>
              <a:ln w="38100" cap="rnd">
                <a:solidFill>
                  <a:srgbClr val="707372"/>
                </a:solidFill>
                <a:prstDash val="sysDot"/>
                <a:round/>
              </a:ln>
              <a:effectLst/>
            </c:spPr>
            <c:extLst>
              <c:ext xmlns:c16="http://schemas.microsoft.com/office/drawing/2014/chart" uri="{C3380CC4-5D6E-409C-BE32-E72D297353CC}">
                <c16:uniqueId val="{0000001B-4A8E-437E-BB56-C07F82EA9EEA}"/>
              </c:ext>
            </c:extLst>
          </c:dPt>
          <c:dPt>
            <c:idx val="8"/>
            <c:marker>
              <c:symbol val="none"/>
            </c:marker>
            <c:bubble3D val="0"/>
            <c:spPr>
              <a:ln w="38100" cap="rnd">
                <a:solidFill>
                  <a:srgbClr val="707372"/>
                </a:solidFill>
                <a:prstDash val="sysDot"/>
                <a:round/>
              </a:ln>
              <a:effectLst/>
            </c:spPr>
            <c:extLst>
              <c:ext xmlns:c16="http://schemas.microsoft.com/office/drawing/2014/chart" uri="{C3380CC4-5D6E-409C-BE32-E72D297353CC}">
                <c16:uniqueId val="{0000001D-4A8E-437E-BB56-C07F82EA9EEA}"/>
              </c:ext>
            </c:extLst>
          </c:dPt>
          <c:dPt>
            <c:idx val="9"/>
            <c:marker>
              <c:symbol val="none"/>
            </c:marker>
            <c:bubble3D val="0"/>
            <c:spPr>
              <a:ln w="38100" cap="rnd">
                <a:solidFill>
                  <a:srgbClr val="707372"/>
                </a:solidFill>
                <a:prstDash val="sysDot"/>
                <a:round/>
              </a:ln>
              <a:effectLst/>
            </c:spPr>
            <c:extLst>
              <c:ext xmlns:c16="http://schemas.microsoft.com/office/drawing/2014/chart" uri="{C3380CC4-5D6E-409C-BE32-E72D297353CC}">
                <c16:uniqueId val="{0000001F-4A8E-437E-BB56-C07F82EA9EEA}"/>
              </c:ext>
            </c:extLst>
          </c:dPt>
          <c:dPt>
            <c:idx val="10"/>
            <c:marker>
              <c:symbol val="none"/>
            </c:marker>
            <c:bubble3D val="0"/>
            <c:spPr>
              <a:ln w="38100" cap="rnd">
                <a:solidFill>
                  <a:srgbClr val="707372"/>
                </a:solidFill>
                <a:prstDash val="sysDot"/>
                <a:round/>
              </a:ln>
              <a:effectLst/>
            </c:spPr>
            <c:extLst>
              <c:ext xmlns:c16="http://schemas.microsoft.com/office/drawing/2014/chart" uri="{C3380CC4-5D6E-409C-BE32-E72D297353CC}">
                <c16:uniqueId val="{00000021-4A8E-437E-BB56-C07F82EA9EEA}"/>
              </c:ext>
            </c:extLst>
          </c:dPt>
          <c:cat>
            <c:numRef>
              <c:f>'Slide 14'!$AO$159:$AY$159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'Slide 14'!$AO$163:$AY$163</c:f>
              <c:numCache>
                <c:formatCode>0.00</c:formatCode>
                <c:ptCount val="11"/>
                <c:pt idx="0">
                  <c:v>6.4227082861355589</c:v>
                </c:pt>
                <c:pt idx="1">
                  <c:v>6.6218401605754735</c:v>
                </c:pt>
                <c:pt idx="2">
                  <c:v>6.6013839017768561</c:v>
                </c:pt>
                <c:pt idx="3">
                  <c:v>5.6058741060911164</c:v>
                </c:pt>
                <c:pt idx="4">
                  <c:v>6.3815413662242344</c:v>
                </c:pt>
                <c:pt idx="5">
                  <c:v>6.1603032041622336</c:v>
                </c:pt>
                <c:pt idx="6">
                  <c:v>6.2745160433873686</c:v>
                </c:pt>
                <c:pt idx="7">
                  <c:v>6.2772141897043943</c:v>
                </c:pt>
                <c:pt idx="8">
                  <c:v>6.2211079704341703</c:v>
                </c:pt>
                <c:pt idx="9">
                  <c:v>6.5307095719858959</c:v>
                </c:pt>
                <c:pt idx="10">
                  <c:v>6.6122710499366057</c:v>
                </c:pt>
              </c:numCache>
            </c:numRef>
          </c:val>
          <c:smooth val="0"/>
          <c:extLst>
            <c:ext xmlns:c16="http://schemas.microsoft.com/office/drawing/2014/chart" uri="{C3380CC4-5D6E-409C-BE32-E72D297353CC}">
              <c16:uniqueId val="{00000022-4A8E-437E-BB56-C07F82EA9EEA}"/>
            </c:ext>
          </c:extLst>
        </c:ser>
        <c:dLbls>
          <c:showLegendKey val="0"/>
          <c:showVal val="0"/>
          <c:showCatName val="0"/>
          <c:showSerName val="0"/>
          <c:showPercent val="0"/>
          <c:showBubbleSize val="0"/>
        </c:dLbls>
        <c:smooth val="0"/>
        <c:axId val="601689760"/>
        <c:axId val="569603712"/>
      </c:lineChart>
      <c:catAx>
        <c:axId val="60168976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569603712"/>
        <c:crosses val="autoZero"/>
        <c:auto val="1"/>
        <c:lblAlgn val="ctr"/>
        <c:lblOffset val="100"/>
        <c:tickLblSkip val="2"/>
        <c:noMultiLvlLbl val="0"/>
      </c:catAx>
      <c:valAx>
        <c:axId val="569603712"/>
        <c:scaling>
          <c:orientation val="minMax"/>
          <c:max val="8"/>
          <c:min val="0"/>
        </c:scaling>
        <c:delete val="0"/>
        <c:axPos val="l"/>
        <c:title>
          <c:tx>
            <c:rich>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r>
                  <a:rPr lang="en-US"/>
                  <a:t>Percent</a:t>
                </a:r>
              </a:p>
            </c:rich>
          </c:tx>
          <c:layout>
            <c:manualLayout>
              <c:xMode val="edge"/>
              <c:yMode val="edge"/>
              <c:x val="5.5435903666129077E-3"/>
              <c:y val="0.3848279400636080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title>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601689760"/>
        <c:crosses val="autoZero"/>
        <c:crossBetween val="between"/>
        <c:majorUnit val="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rgbClr val="707372"/>
          </a:solidFill>
          <a:latin typeface="Arial Narrow" panose="020B0606020202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82144775885803E-2"/>
          <c:y val="5.0925925925925923E-2"/>
          <c:w val="0.88927514431104371"/>
          <c:h val="0.84620370370370368"/>
        </c:manualLayout>
      </c:layout>
      <c:barChart>
        <c:barDir val="col"/>
        <c:grouping val="clustered"/>
        <c:varyColors val="0"/>
        <c:ser>
          <c:idx val="0"/>
          <c:order val="0"/>
          <c:tx>
            <c:v>ILO employment estimates</c:v>
          </c:tx>
          <c:spPr>
            <a:solidFill>
              <a:schemeClr val="tx2"/>
            </a:solidFill>
            <a:ln>
              <a:noFill/>
            </a:ln>
            <a:effectLst/>
          </c:spPr>
          <c:invertIfNegative val="0"/>
          <c:cat>
            <c:strRef>
              <c:f>'2019 Data'!$M$7:$R$7</c:f>
              <c:strCache>
                <c:ptCount val="5"/>
                <c:pt idx="0">
                  <c:v>2019</c:v>
                </c:pt>
                <c:pt idx="1">
                  <c:v>2020</c:v>
                </c:pt>
                <c:pt idx="2">
                  <c:v>2021</c:v>
                </c:pt>
                <c:pt idx="3">
                  <c:v>2022</c:v>
                </c:pt>
                <c:pt idx="4">
                  <c:v>2023</c:v>
                </c:pt>
              </c:strCache>
              <c:extLst/>
            </c:strRef>
          </c:cat>
          <c:val>
            <c:numRef>
              <c:f>'2019 Data'!$M$68:$R$68</c:f>
              <c:numCache>
                <c:formatCode>General</c:formatCode>
                <c:ptCount val="5"/>
                <c:pt idx="0">
                  <c:v>11.726000000000001</c:v>
                </c:pt>
                <c:pt idx="1">
                  <c:v>12.109</c:v>
                </c:pt>
                <c:pt idx="2">
                  <c:v>12.15</c:v>
                </c:pt>
                <c:pt idx="3">
                  <c:v>12.624000000000001</c:v>
                </c:pt>
                <c:pt idx="4">
                  <c:v>12.971</c:v>
                </c:pt>
              </c:numCache>
              <c:extLst/>
            </c:numRef>
          </c:val>
          <c:extLst>
            <c:ext xmlns:c16="http://schemas.microsoft.com/office/drawing/2014/chart" uri="{C3380CC4-5D6E-409C-BE32-E72D297353CC}">
              <c16:uniqueId val="{00000000-5F97-4786-8A86-727F4F2A68CE}"/>
            </c:ext>
          </c:extLst>
        </c:ser>
        <c:dLbls>
          <c:showLegendKey val="0"/>
          <c:showVal val="0"/>
          <c:showCatName val="0"/>
          <c:showSerName val="0"/>
          <c:showPercent val="0"/>
          <c:showBubbleSize val="0"/>
        </c:dLbls>
        <c:gapWidth val="219"/>
        <c:overlap val="-27"/>
        <c:axId val="2112460320"/>
        <c:axId val="166802447"/>
      </c:barChart>
      <c:lineChart>
        <c:grouping val="standard"/>
        <c:varyColors val="0"/>
        <c:ser>
          <c:idx val="2"/>
          <c:order val="1"/>
          <c:tx>
            <c:v>Employment need</c:v>
          </c:tx>
          <c:spPr>
            <a:ln w="38100" cap="rnd">
              <a:solidFill>
                <a:srgbClr val="707372"/>
              </a:solidFill>
              <a:prstDash val="solid"/>
              <a:round/>
            </a:ln>
            <a:effectLst/>
          </c:spPr>
          <c:marker>
            <c:symbol val="none"/>
          </c:marker>
          <c:cat>
            <c:strLit>
              <c:ptCount val="5"/>
              <c:pt idx="0">
                <c:v>2019</c:v>
              </c:pt>
              <c:pt idx="1">
                <c:v>2020</c:v>
              </c:pt>
              <c:pt idx="2">
                <c:v>2021</c:v>
              </c:pt>
              <c:pt idx="3">
                <c:v>2022</c:v>
              </c:pt>
              <c:pt idx="4">
                <c:v>2023</c:v>
              </c:pt>
              <c:extLst>
                <c:ext xmlns:c15="http://schemas.microsoft.com/office/drawing/2012/chart" uri="{02D57815-91ED-43cb-92C2-25804820EDAC}">
                  <c15:autoCat val="1"/>
                </c:ext>
              </c:extLst>
            </c:strLit>
          </c:cat>
          <c:val>
            <c:numRef>
              <c:f>'2019 Data'!$M$73:$R$73</c:f>
              <c:numCache>
                <c:formatCode>General</c:formatCode>
                <c:ptCount val="5"/>
                <c:pt idx="0">
                  <c:v>10.5372</c:v>
                </c:pt>
                <c:pt idx="1">
                  <c:v>10.5372</c:v>
                </c:pt>
                <c:pt idx="2">
                  <c:v>10.5372</c:v>
                </c:pt>
                <c:pt idx="3">
                  <c:v>10.5372</c:v>
                </c:pt>
                <c:pt idx="4">
                  <c:v>10.5372</c:v>
                </c:pt>
              </c:numCache>
              <c:extLst/>
            </c:numRef>
          </c:val>
          <c:smooth val="0"/>
          <c:extLst>
            <c:ext xmlns:c16="http://schemas.microsoft.com/office/drawing/2014/chart" uri="{C3380CC4-5D6E-409C-BE32-E72D297353CC}">
              <c16:uniqueId val="{00000001-5F97-4786-8A86-727F4F2A68CE}"/>
            </c:ext>
          </c:extLst>
        </c:ser>
        <c:ser>
          <c:idx val="1"/>
          <c:order val="2"/>
          <c:tx>
            <c:v>Long-term employment need</c:v>
          </c:tx>
          <c:spPr>
            <a:ln w="38100" cap="rnd">
              <a:solidFill>
                <a:srgbClr val="FF8200"/>
              </a:solidFill>
              <a:prstDash val="sysDash"/>
              <a:round/>
            </a:ln>
            <a:effectLst/>
          </c:spPr>
          <c:marker>
            <c:symbol val="none"/>
          </c:marker>
          <c:cat>
            <c:strLit>
              <c:ptCount val="5"/>
              <c:pt idx="0">
                <c:v>2019</c:v>
              </c:pt>
              <c:pt idx="1">
                <c:v>2020</c:v>
              </c:pt>
              <c:pt idx="2">
                <c:v>2021</c:v>
              </c:pt>
              <c:pt idx="3">
                <c:v>2022</c:v>
              </c:pt>
              <c:pt idx="4">
                <c:v>2023</c:v>
              </c:pt>
              <c:extLst>
                <c:ext xmlns:c15="http://schemas.microsoft.com/office/drawing/2012/chart" uri="{02D57815-91ED-43cb-92C2-25804820EDAC}">
                  <c15:autoCat val="1"/>
                </c:ext>
              </c:extLst>
            </c:strLit>
          </c:cat>
          <c:val>
            <c:numRef>
              <c:f>'2019 Data'!$M$67:$R$67</c:f>
              <c:numCache>
                <c:formatCode>General</c:formatCode>
                <c:ptCount val="5"/>
                <c:pt idx="0">
                  <c:v>20</c:v>
                </c:pt>
                <c:pt idx="1">
                  <c:v>20</c:v>
                </c:pt>
                <c:pt idx="2">
                  <c:v>20</c:v>
                </c:pt>
                <c:pt idx="3">
                  <c:v>20</c:v>
                </c:pt>
                <c:pt idx="4">
                  <c:v>20</c:v>
                </c:pt>
              </c:numCache>
              <c:extLst/>
            </c:numRef>
          </c:val>
          <c:smooth val="0"/>
          <c:extLst>
            <c:ext xmlns:c16="http://schemas.microsoft.com/office/drawing/2014/chart" uri="{C3380CC4-5D6E-409C-BE32-E72D297353CC}">
              <c16:uniqueId val="{00000002-5F97-4786-8A86-727F4F2A68CE}"/>
            </c:ext>
          </c:extLst>
        </c:ser>
        <c:dLbls>
          <c:showLegendKey val="0"/>
          <c:showVal val="0"/>
          <c:showCatName val="0"/>
          <c:showSerName val="0"/>
          <c:showPercent val="0"/>
          <c:showBubbleSize val="0"/>
        </c:dLbls>
        <c:marker val="1"/>
        <c:smooth val="0"/>
        <c:axId val="2112460320"/>
        <c:axId val="166802447"/>
      </c:lineChart>
      <c:catAx>
        <c:axId val="21124603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166802447"/>
        <c:crosses val="autoZero"/>
        <c:auto val="1"/>
        <c:lblAlgn val="ctr"/>
        <c:lblOffset val="100"/>
        <c:noMultiLvlLbl val="0"/>
      </c:catAx>
      <c:valAx>
        <c:axId val="166802447"/>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r>
                  <a:rPr lang="en-US"/>
                  <a:t>Millions </a:t>
                </a:r>
              </a:p>
            </c:rich>
          </c:tx>
          <c:layout>
            <c:manualLayout>
              <c:xMode val="edge"/>
              <c:yMode val="edge"/>
              <c:x val="7.4540682414698156E-4"/>
              <c:y val="0.3690970399533391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21124603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rgbClr val="707372"/>
          </a:solidFill>
          <a:latin typeface="Arial Narrow" panose="020B0606020202030204" pitchFamily="34"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03658393413082"/>
          <c:y val="2.9798090718985887E-2"/>
          <c:w val="0.7824167782921746"/>
          <c:h val="0.81309635173058936"/>
        </c:manualLayout>
      </c:layout>
      <c:lineChart>
        <c:grouping val="standard"/>
        <c:varyColors val="0"/>
        <c:ser>
          <c:idx val="3"/>
          <c:order val="1"/>
          <c:tx>
            <c:v>Baseline, current</c:v>
          </c:tx>
          <c:spPr>
            <a:ln w="38100" cap="rnd">
              <a:solidFill>
                <a:schemeClr val="tx2"/>
              </a:solidFill>
              <a:round/>
            </a:ln>
            <a:effectLst/>
          </c:spPr>
          <c:marker>
            <c:symbol val="none"/>
          </c:marker>
          <c:dPt>
            <c:idx val="6"/>
            <c:marker>
              <c:symbol val="none"/>
            </c:marker>
            <c:bubble3D val="0"/>
            <c:spPr>
              <a:ln w="38100" cap="rnd">
                <a:solidFill>
                  <a:schemeClr val="tx2"/>
                </a:solidFill>
                <a:prstDash val="solid"/>
                <a:round/>
              </a:ln>
              <a:effectLst/>
            </c:spPr>
            <c:extLst>
              <c:ext xmlns:c16="http://schemas.microsoft.com/office/drawing/2014/chart" uri="{C3380CC4-5D6E-409C-BE32-E72D297353CC}">
                <c16:uniqueId val="{00000001-D35D-4FAB-85C4-2FDBE7115247}"/>
              </c:ext>
            </c:extLst>
          </c:dPt>
          <c:dPt>
            <c:idx val="7"/>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3-D35D-4FAB-85C4-2FDBE7115247}"/>
              </c:ext>
            </c:extLst>
          </c:dPt>
          <c:dPt>
            <c:idx val="8"/>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5-D35D-4FAB-85C4-2FDBE7115247}"/>
              </c:ext>
            </c:extLst>
          </c:dPt>
          <c:dPt>
            <c:idx val="9"/>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7-D35D-4FAB-85C4-2FDBE7115247}"/>
              </c:ext>
            </c:extLst>
          </c:dPt>
          <c:dPt>
            <c:idx val="10"/>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9-D35D-4FAB-85C4-2FDBE7115247}"/>
              </c:ext>
            </c:extLst>
          </c:dPt>
          <c:dPt>
            <c:idx val="11"/>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B-D35D-4FAB-85C4-2FDBE7115247}"/>
              </c:ext>
            </c:extLst>
          </c:dPt>
          <c:cat>
            <c:numRef>
              <c:f>'Debt to GDP Proj'!$Y$2:$AL$2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'Debt to GDP WEO'!$Y$233:$AL$233</c:f>
              <c:numCache>
                <c:formatCode>0.0</c:formatCode>
                <c:ptCount val="13"/>
                <c:pt idx="0">
                  <c:v>23.474214692777487</c:v>
                </c:pt>
                <c:pt idx="1">
                  <c:v>23.176355784710299</c:v>
                </c:pt>
                <c:pt idx="2">
                  <c:v>26.763178797399096</c:v>
                </c:pt>
                <c:pt idx="3">
                  <c:v>32.406664271846886</c:v>
                </c:pt>
                <c:pt idx="4">
                  <c:v>48.918962057879689</c:v>
                </c:pt>
                <c:pt idx="5">
                  <c:v>59.841115511820213</c:v>
                </c:pt>
                <c:pt idx="6">
                  <c:v>58.468296128344996</c:v>
                </c:pt>
                <c:pt idx="7">
                  <c:v>56.189732972493701</c:v>
                </c:pt>
                <c:pt idx="8">
                  <c:v>55.383828972089375</c:v>
                </c:pt>
                <c:pt idx="9">
                  <c:v>52.347790602551186</c:v>
                </c:pt>
                <c:pt idx="10">
                  <c:v>50.576032608929403</c:v>
                </c:pt>
                <c:pt idx="11">
                  <c:v>48.772482266108796</c:v>
                </c:pt>
                <c:pt idx="12">
                  <c:v>46.562234491637447</c:v>
                </c:pt>
              </c:numCache>
            </c:numRef>
          </c:val>
          <c:smooth val="0"/>
          <c:extLst>
            <c:ext xmlns:c16="http://schemas.microsoft.com/office/drawing/2014/chart" uri="{C3380CC4-5D6E-409C-BE32-E72D297353CC}">
              <c16:uniqueId val="{0000000C-D35D-4FAB-85C4-2FDBE7115247}"/>
            </c:ext>
          </c:extLst>
        </c:ser>
        <c:ser>
          <c:idx val="1"/>
          <c:order val="2"/>
          <c:tx>
            <c:v>Baseline, WEO 2016</c:v>
          </c:tx>
          <c:spPr>
            <a:ln w="38100" cap="rnd">
              <a:solidFill>
                <a:srgbClr val="FF8200"/>
              </a:solidFill>
              <a:round/>
            </a:ln>
            <a:effectLst/>
          </c:spPr>
          <c:marker>
            <c:symbol val="none"/>
          </c:marker>
          <c:dPt>
            <c:idx val="5"/>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E-D35D-4FAB-85C4-2FDBE7115247}"/>
              </c:ext>
            </c:extLst>
          </c:dPt>
          <c:dPt>
            <c:idx val="6"/>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0-D35D-4FAB-85C4-2FDBE7115247}"/>
              </c:ext>
            </c:extLst>
          </c:dPt>
          <c:dPt>
            <c:idx val="7"/>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2-D35D-4FAB-85C4-2FDBE7115247}"/>
              </c:ext>
            </c:extLst>
          </c:dPt>
          <c:dPt>
            <c:idx val="8"/>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4-D35D-4FAB-85C4-2FDBE7115247}"/>
              </c:ext>
            </c:extLst>
          </c:dPt>
          <c:dPt>
            <c:idx val="9"/>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6-D35D-4FAB-85C4-2FDBE7115247}"/>
              </c:ext>
            </c:extLst>
          </c:dPt>
          <c:dPt>
            <c:idx val="10"/>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8-D35D-4FAB-85C4-2FDBE7115247}"/>
              </c:ext>
            </c:extLst>
          </c:dPt>
          <c:cat>
            <c:strLit>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extLst>
                <c:ext xmlns:c15="http://schemas.microsoft.com/office/drawing/2012/chart" uri="{02D57815-91ED-43cb-92C2-25804820EDAC}">
                  <c15:autoCat val="1"/>
                </c:ext>
              </c:extLst>
            </c:strLit>
          </c:cat>
          <c:val>
            <c:numRef>
              <c:f>'Debt to GDP WEO-2016'!$Y$233:$AJ$233</c:f>
              <c:numCache>
                <c:formatCode>0.0</c:formatCode>
                <c:ptCount val="11"/>
                <c:pt idx="0">
                  <c:v>20.655661216457254</c:v>
                </c:pt>
                <c:pt idx="1">
                  <c:v>20.749713530749691</c:v>
                </c:pt>
                <c:pt idx="2">
                  <c:v>23.705911905337324</c:v>
                </c:pt>
                <c:pt idx="3">
                  <c:v>29.47655312921405</c:v>
                </c:pt>
                <c:pt idx="4">
                  <c:v>39.419105444826222</c:v>
                </c:pt>
                <c:pt idx="5">
                  <c:v>43.605675748049578</c:v>
                </c:pt>
                <c:pt idx="6">
                  <c:v>41.686031771093845</c:v>
                </c:pt>
                <c:pt idx="7">
                  <c:v>41.191543288177009</c:v>
                </c:pt>
                <c:pt idx="8">
                  <c:v>40.263841272404811</c:v>
                </c:pt>
                <c:pt idx="9">
                  <c:v>39.630035787371753</c:v>
                </c:pt>
                <c:pt idx="10">
                  <c:v>38.874653251678033</c:v>
                </c:pt>
              </c:numCache>
            </c:numRef>
          </c:val>
          <c:smooth val="0"/>
          <c:extLst>
            <c:ext xmlns:c16="http://schemas.microsoft.com/office/drawing/2014/chart" uri="{C3380CC4-5D6E-409C-BE32-E72D297353CC}">
              <c16:uniqueId val="{00000019-D35D-4FAB-85C4-2FDBE7115247}"/>
            </c:ext>
          </c:extLst>
        </c:ser>
        <c:dLbls>
          <c:showLegendKey val="0"/>
          <c:showVal val="0"/>
          <c:showCatName val="0"/>
          <c:showSerName val="0"/>
          <c:showPercent val="0"/>
          <c:showBubbleSize val="0"/>
        </c:dLbls>
        <c:smooth val="0"/>
        <c:axId val="1404850656"/>
        <c:axId val="1435069376"/>
        <c:extLst>
          <c:ext xmlns:c15="http://schemas.microsoft.com/office/drawing/2012/chart" uri="{02D57815-91ED-43cb-92C2-25804820EDAC}">
            <c15:filteredLineSeries>
              <c15:ser>
                <c:idx val="0"/>
                <c:order val="0"/>
                <c:tx>
                  <c:v>No adjustment, average</c:v>
                </c:tx>
                <c:spPr>
                  <a:ln w="25400" cap="rnd">
                    <a:solidFill>
                      <a:schemeClr val="accent1"/>
                    </a:solidFill>
                    <a:round/>
                  </a:ln>
                  <a:effectLst/>
                </c:spPr>
                <c:marker>
                  <c:symbol val="none"/>
                </c:marker>
                <c:dPt>
                  <c:idx val="6"/>
                  <c:marker>
                    <c:symbol val="none"/>
                  </c:marker>
                  <c:bubble3D val="0"/>
                  <c:spPr>
                    <a:ln w="25400" cap="rnd">
                      <a:solidFill>
                        <a:schemeClr val="accent1"/>
                      </a:solidFill>
                      <a:prstDash val="solid"/>
                      <a:round/>
                    </a:ln>
                    <a:effectLst/>
                  </c:spPr>
                  <c:extLst>
                    <c:ext xmlns:c16="http://schemas.microsoft.com/office/drawing/2014/chart" uri="{C3380CC4-5D6E-409C-BE32-E72D297353CC}">
                      <c16:uniqueId val="{0000001B-D35D-4FAB-85C4-2FDBE7115247}"/>
                    </c:ext>
                  </c:extLst>
                </c:dPt>
                <c:dPt>
                  <c:idx val="7"/>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1D-D35D-4FAB-85C4-2FDBE7115247}"/>
                    </c:ext>
                  </c:extLst>
                </c:dPt>
                <c:dPt>
                  <c:idx val="8"/>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1F-D35D-4FAB-85C4-2FDBE7115247}"/>
                    </c:ext>
                  </c:extLst>
                </c:dPt>
                <c:dPt>
                  <c:idx val="9"/>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1-D35D-4FAB-85C4-2FDBE7115247}"/>
                    </c:ext>
                  </c:extLst>
                </c:dPt>
                <c:dPt>
                  <c:idx val="10"/>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3-D35D-4FAB-85C4-2FDBE7115247}"/>
                    </c:ext>
                  </c:extLst>
                </c:dPt>
                <c:dPt>
                  <c:idx val="11"/>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5-D35D-4FAB-85C4-2FDBE7115247}"/>
                    </c:ext>
                  </c:extLst>
                </c:dPt>
                <c:cat>
                  <c:numRef>
                    <c:extLst>
                      <c:ext uri="{02D57815-91ED-43cb-92C2-25804820EDAC}">
                        <c15:formulaRef>
                          <c15:sqref>'Debt to GDP Proj'!$Y$2:$AL$2</c15:sqref>
                        </c15:formulaRef>
                      </c:ext>
                    </c:extLst>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extLst>
                      <c:ext uri="{02D57815-91ED-43cb-92C2-25804820EDAC}">
                        <c15:formulaRef>
                          <c15:sqref>'Debt to GDP Proj'!$Y$203:$AL$203</c15:sqref>
                        </c15:formulaRef>
                      </c:ext>
                    </c:extLst>
                    <c:numCache>
                      <c:formatCode>0.0</c:formatCode>
                      <c:ptCount val="13"/>
                      <c:pt idx="0">
                        <c:v>23.474214692777487</c:v>
                      </c:pt>
                      <c:pt idx="1">
                        <c:v>23.176355784710299</c:v>
                      </c:pt>
                      <c:pt idx="2">
                        <c:v>26.763178797399096</c:v>
                      </c:pt>
                      <c:pt idx="3">
                        <c:v>32.406664271846886</c:v>
                      </c:pt>
                      <c:pt idx="4">
                        <c:v>48.918962057879689</c:v>
                      </c:pt>
                      <c:pt idx="5">
                        <c:v>59.841115511820213</c:v>
                      </c:pt>
                      <c:pt idx="6">
                        <c:v>58.468296128344996</c:v>
                      </c:pt>
                      <c:pt idx="7">
                        <c:v>63.394099199317182</c:v>
                      </c:pt>
                      <c:pt idx="8">
                        <c:v>62.887834374369739</c:v>
                      </c:pt>
                      <c:pt idx="9">
                        <c:v>62.045868379920194</c:v>
                      </c:pt>
                      <c:pt idx="10">
                        <c:v>61.454622515643585</c:v>
                      </c:pt>
                      <c:pt idx="11">
                        <c:v>61.080126403230715</c:v>
                      </c:pt>
                      <c:pt idx="12">
                        <c:v>60.526824870796922</c:v>
                      </c:pt>
                    </c:numCache>
                  </c:numRef>
                </c:val>
                <c:smooth val="0"/>
                <c:extLst>
                  <c:ext xmlns:c16="http://schemas.microsoft.com/office/drawing/2014/chart" uri="{C3380CC4-5D6E-409C-BE32-E72D297353CC}">
                    <c16:uniqueId val="{00000026-D35D-4FAB-85C4-2FDBE7115247}"/>
                  </c:ext>
                </c:extLst>
              </c15:ser>
            </c15:filteredLineSeries>
          </c:ext>
        </c:extLst>
      </c:lineChart>
      <c:catAx>
        <c:axId val="1404850656"/>
        <c:scaling>
          <c:orientation val="minMax"/>
        </c:scaling>
        <c:delete val="0"/>
        <c:axPos val="b"/>
        <c:numFmt formatCode="General" sourceLinked="1"/>
        <c:majorTickMark val="in"/>
        <c:minorTickMark val="none"/>
        <c:tickLblPos val="nextTo"/>
        <c:spPr>
          <a:noFill/>
          <a:ln w="9525" cap="flat" cmpd="sng" algn="ctr">
            <a:noFill/>
            <a:round/>
          </a:ln>
          <a:effectLst/>
        </c:spPr>
        <c:txPr>
          <a:bodyPr rot="0" spcFirstLastPara="1" vertOverflow="ellipsis"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435069376"/>
        <c:crossesAt val="-30"/>
        <c:auto val="0"/>
        <c:lblAlgn val="ctr"/>
        <c:lblOffset val="100"/>
        <c:tickLblSkip val="2"/>
        <c:noMultiLvlLbl val="0"/>
      </c:catAx>
      <c:valAx>
        <c:axId val="1435069376"/>
        <c:scaling>
          <c:orientation val="minMax"/>
          <c:max val="80"/>
          <c:min val="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r>
                  <a:rPr lang="en-US"/>
                  <a:t>Percent of GDP</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title>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404850656"/>
        <c:crosses val="autoZero"/>
        <c:crossBetween val="between"/>
        <c:majorUnit val="10"/>
      </c:valAx>
      <c:spPr>
        <a:noFill/>
        <a:ln>
          <a:noFill/>
        </a:ln>
        <a:effectLst/>
      </c:spPr>
    </c:plotArea>
    <c:legend>
      <c:legendPos val="t"/>
      <c:layout>
        <c:manualLayout>
          <c:xMode val="edge"/>
          <c:yMode val="edge"/>
          <c:x val="0.25377072233582454"/>
          <c:y val="2.339071425479855E-2"/>
          <c:w val="0.5052636850433504"/>
          <c:h val="0.15752940031672624"/>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400">
          <a:solidFill>
            <a:srgbClr val="707372"/>
          </a:solidFill>
          <a:latin typeface="Arial Narrow" panose="020B0606020202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8344895918269"/>
          <c:y val="3.6231884057971016E-2"/>
          <c:w val="0.78866324944803379"/>
          <c:h val="0.80666248240709049"/>
        </c:manualLayout>
      </c:layout>
      <c:lineChart>
        <c:grouping val="standard"/>
        <c:varyColors val="0"/>
        <c:ser>
          <c:idx val="3"/>
          <c:order val="1"/>
          <c:tx>
            <c:v>Baseline, current</c:v>
          </c:tx>
          <c:spPr>
            <a:ln w="38100" cap="rnd">
              <a:solidFill>
                <a:schemeClr val="tx2"/>
              </a:solidFill>
              <a:round/>
            </a:ln>
            <a:effectLst/>
          </c:spPr>
          <c:marker>
            <c:symbol val="none"/>
          </c:marker>
          <c:dPt>
            <c:idx val="6"/>
            <c:marker>
              <c:symbol val="none"/>
            </c:marker>
            <c:bubble3D val="0"/>
            <c:spPr>
              <a:ln w="38100" cap="rnd">
                <a:solidFill>
                  <a:schemeClr val="tx2"/>
                </a:solidFill>
                <a:prstDash val="solid"/>
                <a:round/>
              </a:ln>
              <a:effectLst/>
            </c:spPr>
            <c:extLst>
              <c:ext xmlns:c16="http://schemas.microsoft.com/office/drawing/2014/chart" uri="{C3380CC4-5D6E-409C-BE32-E72D297353CC}">
                <c16:uniqueId val="{00000001-6C94-4BA2-B81A-4A8DD1B1139C}"/>
              </c:ext>
            </c:extLst>
          </c:dPt>
          <c:dPt>
            <c:idx val="7"/>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3-6C94-4BA2-B81A-4A8DD1B1139C}"/>
              </c:ext>
            </c:extLst>
          </c:dPt>
          <c:dPt>
            <c:idx val="8"/>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5-6C94-4BA2-B81A-4A8DD1B1139C}"/>
              </c:ext>
            </c:extLst>
          </c:dPt>
          <c:dPt>
            <c:idx val="9"/>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7-6C94-4BA2-B81A-4A8DD1B1139C}"/>
              </c:ext>
            </c:extLst>
          </c:dPt>
          <c:dPt>
            <c:idx val="10"/>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9-6C94-4BA2-B81A-4A8DD1B1139C}"/>
              </c:ext>
            </c:extLst>
          </c:dPt>
          <c:dPt>
            <c:idx val="11"/>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B-6C94-4BA2-B81A-4A8DD1B1139C}"/>
              </c:ext>
            </c:extLst>
          </c:dPt>
          <c:cat>
            <c:numRef>
              <c:f>'Debt to GDP Proj'!$Y$2:$AL$2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extLst/>
            </c:numRef>
          </c:cat>
          <c:val>
            <c:numRef>
              <c:f>'Debt to GDP WEO'!$Y$234:$AL$234</c:f>
              <c:numCache>
                <c:formatCode>#,##0.0</c:formatCode>
                <c:ptCount val="13"/>
                <c:pt idx="0">
                  <c:v>30.263587242463124</c:v>
                </c:pt>
                <c:pt idx="1">
                  <c:v>27.847439305409573</c:v>
                </c:pt>
                <c:pt idx="2">
                  <c:v>29.661979256569211</c:v>
                </c:pt>
                <c:pt idx="3">
                  <c:v>34.317006383822751</c:v>
                </c:pt>
                <c:pt idx="4">
                  <c:v>39.965663309345359</c:v>
                </c:pt>
                <c:pt idx="5">
                  <c:v>42.327481533087393</c:v>
                </c:pt>
                <c:pt idx="6">
                  <c:v>42.930800414509598</c:v>
                </c:pt>
                <c:pt idx="7">
                  <c:v>44.257029126145817</c:v>
                </c:pt>
                <c:pt idx="8">
                  <c:v>45.233177745341862</c:v>
                </c:pt>
                <c:pt idx="9">
                  <c:v>45.755743889087697</c:v>
                </c:pt>
                <c:pt idx="10">
                  <c:v>45.842982343247918</c:v>
                </c:pt>
                <c:pt idx="11">
                  <c:v>45.369713544909089</c:v>
                </c:pt>
                <c:pt idx="12">
                  <c:v>44.873606133935283</c:v>
                </c:pt>
              </c:numCache>
              <c:extLst/>
            </c:numRef>
          </c:val>
          <c:smooth val="0"/>
          <c:extLst>
            <c:ext xmlns:c16="http://schemas.microsoft.com/office/drawing/2014/chart" uri="{C3380CC4-5D6E-409C-BE32-E72D297353CC}">
              <c16:uniqueId val="{0000000C-6C94-4BA2-B81A-4A8DD1B1139C}"/>
            </c:ext>
          </c:extLst>
        </c:ser>
        <c:ser>
          <c:idx val="1"/>
          <c:order val="2"/>
          <c:tx>
            <c:v>Baseline, WEO 2016</c:v>
          </c:tx>
          <c:spPr>
            <a:ln w="38100" cap="rnd">
              <a:solidFill>
                <a:srgbClr val="FF8200"/>
              </a:solidFill>
              <a:round/>
            </a:ln>
            <a:effectLst/>
          </c:spPr>
          <c:marker>
            <c:symbol val="none"/>
          </c:marker>
          <c:dPt>
            <c:idx val="5"/>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E-6C94-4BA2-B81A-4A8DD1B1139C}"/>
              </c:ext>
            </c:extLst>
          </c:dPt>
          <c:dPt>
            <c:idx val="6"/>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0-6C94-4BA2-B81A-4A8DD1B1139C}"/>
              </c:ext>
            </c:extLst>
          </c:dPt>
          <c:dPt>
            <c:idx val="7"/>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2-6C94-4BA2-B81A-4A8DD1B1139C}"/>
              </c:ext>
            </c:extLst>
          </c:dPt>
          <c:dPt>
            <c:idx val="8"/>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4-6C94-4BA2-B81A-4A8DD1B1139C}"/>
              </c:ext>
            </c:extLst>
          </c:dPt>
          <c:dPt>
            <c:idx val="9"/>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6-6C94-4BA2-B81A-4A8DD1B1139C}"/>
              </c:ext>
            </c:extLst>
          </c:dPt>
          <c:dPt>
            <c:idx val="10"/>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8-6C94-4BA2-B81A-4A8DD1B1139C}"/>
              </c:ext>
            </c:extLst>
          </c:dPt>
          <c:cat>
            <c:strLit>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extLst>
                <c:ext xmlns:c15="http://schemas.microsoft.com/office/drawing/2012/chart" uri="{02D57815-91ED-43cb-92C2-25804820EDAC}">
                  <c15:autoCat val="1"/>
                </c:ext>
              </c:extLst>
            </c:strLit>
          </c:cat>
          <c:val>
            <c:numRef>
              <c:f>'Debt to GDP WEO-2016'!$Y$234:$AJ$234</c:f>
              <c:numCache>
                <c:formatCode>#,##0.0</c:formatCode>
                <c:ptCount val="11"/>
                <c:pt idx="0">
                  <c:v>33.787691640555053</c:v>
                </c:pt>
                <c:pt idx="1">
                  <c:v>31.371522711076739</c:v>
                </c:pt>
                <c:pt idx="2">
                  <c:v>33.342136545252401</c:v>
                </c:pt>
                <c:pt idx="3">
                  <c:v>37.03908157417689</c:v>
                </c:pt>
                <c:pt idx="4">
                  <c:v>42.354580943007782</c:v>
                </c:pt>
                <c:pt idx="5">
                  <c:v>43.706942246080438</c:v>
                </c:pt>
                <c:pt idx="6">
                  <c:v>43.888677964472549</c:v>
                </c:pt>
                <c:pt idx="7">
                  <c:v>43.759041182921372</c:v>
                </c:pt>
                <c:pt idx="8">
                  <c:v>43.301558622552875</c:v>
                </c:pt>
                <c:pt idx="9">
                  <c:v>42.735265047735162</c:v>
                </c:pt>
                <c:pt idx="10">
                  <c:v>42.260109910285536</c:v>
                </c:pt>
              </c:numCache>
              <c:extLst/>
            </c:numRef>
          </c:val>
          <c:smooth val="0"/>
          <c:extLst>
            <c:ext xmlns:c16="http://schemas.microsoft.com/office/drawing/2014/chart" uri="{C3380CC4-5D6E-409C-BE32-E72D297353CC}">
              <c16:uniqueId val="{00000019-6C94-4BA2-B81A-4A8DD1B1139C}"/>
            </c:ext>
          </c:extLst>
        </c:ser>
        <c:dLbls>
          <c:showLegendKey val="0"/>
          <c:showVal val="0"/>
          <c:showCatName val="0"/>
          <c:showSerName val="0"/>
          <c:showPercent val="0"/>
          <c:showBubbleSize val="0"/>
        </c:dLbls>
        <c:smooth val="0"/>
        <c:axId val="1404850656"/>
        <c:axId val="1435069376"/>
        <c:extLst>
          <c:ext xmlns:c15="http://schemas.microsoft.com/office/drawing/2012/chart" uri="{02D57815-91ED-43cb-92C2-25804820EDAC}">
            <c15:filteredLineSeries>
              <c15:ser>
                <c:idx val="0"/>
                <c:order val="0"/>
                <c:tx>
                  <c:v>No adjustment, average</c:v>
                </c:tx>
                <c:spPr>
                  <a:ln w="25400" cap="rnd">
                    <a:solidFill>
                      <a:schemeClr val="accent1"/>
                    </a:solidFill>
                    <a:round/>
                  </a:ln>
                  <a:effectLst/>
                </c:spPr>
                <c:marker>
                  <c:symbol val="none"/>
                </c:marker>
                <c:dPt>
                  <c:idx val="6"/>
                  <c:marker>
                    <c:symbol val="none"/>
                  </c:marker>
                  <c:bubble3D val="0"/>
                  <c:spPr>
                    <a:ln w="25400" cap="rnd">
                      <a:solidFill>
                        <a:schemeClr val="accent1"/>
                      </a:solidFill>
                      <a:prstDash val="solid"/>
                      <a:round/>
                    </a:ln>
                    <a:effectLst/>
                  </c:spPr>
                  <c:extLst>
                    <c:ext xmlns:c16="http://schemas.microsoft.com/office/drawing/2014/chart" uri="{C3380CC4-5D6E-409C-BE32-E72D297353CC}">
                      <c16:uniqueId val="{0000001B-6C94-4BA2-B81A-4A8DD1B1139C}"/>
                    </c:ext>
                  </c:extLst>
                </c:dPt>
                <c:dPt>
                  <c:idx val="7"/>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1D-6C94-4BA2-B81A-4A8DD1B1139C}"/>
                    </c:ext>
                  </c:extLst>
                </c:dPt>
                <c:dPt>
                  <c:idx val="8"/>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1F-6C94-4BA2-B81A-4A8DD1B1139C}"/>
                    </c:ext>
                  </c:extLst>
                </c:dPt>
                <c:dPt>
                  <c:idx val="9"/>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1-6C94-4BA2-B81A-4A8DD1B1139C}"/>
                    </c:ext>
                  </c:extLst>
                </c:dPt>
                <c:dPt>
                  <c:idx val="10"/>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3-6C94-4BA2-B81A-4A8DD1B1139C}"/>
                    </c:ext>
                  </c:extLst>
                </c:dPt>
                <c:dPt>
                  <c:idx val="11"/>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5-6C94-4BA2-B81A-4A8DD1B1139C}"/>
                    </c:ext>
                  </c:extLst>
                </c:dPt>
                <c:cat>
                  <c:numRef>
                    <c:extLst>
                      <c:ext uri="{02D57815-91ED-43cb-92C2-25804820EDAC}">
                        <c15:formulaRef>
                          <c15:sqref>'Debt to GDP Proj'!$Y$2:$AL$2</c15:sqref>
                        </c15:formulaRef>
                      </c:ext>
                    </c:extLst>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extLst>
                      <c:ext uri="{02D57815-91ED-43cb-92C2-25804820EDAC}">
                        <c15:formulaRef>
                          <c15:sqref>'Debt to GDP Proj'!$Y$204:$AL$204</c15:sqref>
                        </c15:formulaRef>
                      </c:ext>
                    </c:extLst>
                    <c:numCache>
                      <c:formatCode>#,##0.0</c:formatCode>
                      <c:ptCount val="13"/>
                      <c:pt idx="0">
                        <c:v>30.263587242463124</c:v>
                      </c:pt>
                      <c:pt idx="1">
                        <c:v>27.847439305409573</c:v>
                      </c:pt>
                      <c:pt idx="2">
                        <c:v>29.661979256569211</c:v>
                      </c:pt>
                      <c:pt idx="3">
                        <c:v>34.317006383822751</c:v>
                      </c:pt>
                      <c:pt idx="4">
                        <c:v>39.965663309345359</c:v>
                      </c:pt>
                      <c:pt idx="5">
                        <c:v>42.327481533087393</c:v>
                      </c:pt>
                      <c:pt idx="6">
                        <c:v>42.930800414509598</c:v>
                      </c:pt>
                      <c:pt idx="7">
                        <c:v>45.825172771246109</c:v>
                      </c:pt>
                      <c:pt idx="8">
                        <c:v>47.896754260380099</c:v>
                      </c:pt>
                      <c:pt idx="9">
                        <c:v>49.850933401182353</c:v>
                      </c:pt>
                      <c:pt idx="10">
                        <c:v>51.772527521481024</c:v>
                      </c:pt>
                      <c:pt idx="11">
                        <c:v>53.457019261742971</c:v>
                      </c:pt>
                      <c:pt idx="12">
                        <c:v>55.264259441156042</c:v>
                      </c:pt>
                    </c:numCache>
                  </c:numRef>
                </c:val>
                <c:smooth val="0"/>
                <c:extLst>
                  <c:ext xmlns:c16="http://schemas.microsoft.com/office/drawing/2014/chart" uri="{C3380CC4-5D6E-409C-BE32-E72D297353CC}">
                    <c16:uniqueId val="{00000026-6C94-4BA2-B81A-4A8DD1B1139C}"/>
                  </c:ext>
                </c:extLst>
              </c15:ser>
            </c15:filteredLineSeries>
          </c:ext>
        </c:extLst>
      </c:lineChart>
      <c:catAx>
        <c:axId val="1404850656"/>
        <c:scaling>
          <c:orientation val="minMax"/>
        </c:scaling>
        <c:delete val="0"/>
        <c:axPos val="b"/>
        <c:numFmt formatCode="General" sourceLinked="1"/>
        <c:majorTickMark val="in"/>
        <c:minorTickMark val="none"/>
        <c:tickLblPos val="nextTo"/>
        <c:spPr>
          <a:noFill/>
          <a:ln w="9525" cap="flat" cmpd="sng" algn="ctr">
            <a:noFill/>
            <a:round/>
          </a:ln>
          <a:effectLst/>
        </c:spPr>
        <c:txPr>
          <a:bodyPr rot="0" spcFirstLastPara="1" vertOverflow="ellipsis"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435069376"/>
        <c:crossesAt val="-30"/>
        <c:auto val="0"/>
        <c:lblAlgn val="ctr"/>
        <c:lblOffset val="100"/>
        <c:tickLblSkip val="2"/>
        <c:noMultiLvlLbl val="0"/>
      </c:catAx>
      <c:valAx>
        <c:axId val="1435069376"/>
        <c:scaling>
          <c:orientation val="minMax"/>
          <c:max val="80"/>
          <c:min val="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r>
                  <a:rPr lang="en-US"/>
                  <a:t>Percent of GDP</a:t>
                </a:r>
              </a:p>
              <a:p>
                <a:pPr>
                  <a:defRPr/>
                </a:pP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title>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404850656"/>
        <c:crosses val="autoZero"/>
        <c:crossBetween val="between"/>
        <c:majorUnit val="10"/>
      </c:valAx>
      <c:spPr>
        <a:noFill/>
        <a:ln>
          <a:noFill/>
        </a:ln>
        <a:effectLst/>
      </c:spPr>
    </c:plotArea>
    <c:legend>
      <c:legendPos val="t"/>
      <c:layout>
        <c:manualLayout>
          <c:xMode val="edge"/>
          <c:yMode val="edge"/>
          <c:x val="0.10012986412479587"/>
          <c:y val="2.0016377247864689E-2"/>
          <c:w val="0.80808557837184336"/>
          <c:h val="0.1440993939612758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400">
          <a:solidFill>
            <a:srgbClr val="707372"/>
          </a:solidFill>
          <a:latin typeface="Arial Narrow" panose="020B0606020202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3433239567519"/>
          <c:y val="3.0193236714975844E-2"/>
          <c:w val="0.78894254838343858"/>
          <c:h val="0.81270112975008568"/>
        </c:manualLayout>
      </c:layout>
      <c:lineChart>
        <c:grouping val="standard"/>
        <c:varyColors val="0"/>
        <c:ser>
          <c:idx val="3"/>
          <c:order val="1"/>
          <c:tx>
            <c:v>Baseline, current</c:v>
          </c:tx>
          <c:spPr>
            <a:ln w="38100" cap="rnd">
              <a:solidFill>
                <a:schemeClr val="tx2"/>
              </a:solidFill>
              <a:round/>
            </a:ln>
            <a:effectLst/>
          </c:spPr>
          <c:marker>
            <c:symbol val="none"/>
          </c:marker>
          <c:dPt>
            <c:idx val="6"/>
            <c:marker>
              <c:symbol val="none"/>
            </c:marker>
            <c:bubble3D val="0"/>
            <c:spPr>
              <a:ln w="38100" cap="rnd">
                <a:solidFill>
                  <a:schemeClr val="tx2"/>
                </a:solidFill>
                <a:prstDash val="solid"/>
                <a:round/>
              </a:ln>
              <a:effectLst/>
            </c:spPr>
            <c:extLst>
              <c:ext xmlns:c16="http://schemas.microsoft.com/office/drawing/2014/chart" uri="{C3380CC4-5D6E-409C-BE32-E72D297353CC}">
                <c16:uniqueId val="{00000001-B47B-45BD-B2CE-59A9705945A7}"/>
              </c:ext>
            </c:extLst>
          </c:dPt>
          <c:dPt>
            <c:idx val="7"/>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3-B47B-45BD-B2CE-59A9705945A7}"/>
              </c:ext>
            </c:extLst>
          </c:dPt>
          <c:dPt>
            <c:idx val="8"/>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5-B47B-45BD-B2CE-59A9705945A7}"/>
              </c:ext>
            </c:extLst>
          </c:dPt>
          <c:dPt>
            <c:idx val="9"/>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7-B47B-45BD-B2CE-59A9705945A7}"/>
              </c:ext>
            </c:extLst>
          </c:dPt>
          <c:dPt>
            <c:idx val="10"/>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9-B47B-45BD-B2CE-59A9705945A7}"/>
              </c:ext>
            </c:extLst>
          </c:dPt>
          <c:dPt>
            <c:idx val="11"/>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B-B47B-45BD-B2CE-59A9705945A7}"/>
              </c:ext>
            </c:extLst>
          </c:dPt>
          <c:cat>
            <c:numRef>
              <c:f>'Debt to GDP WEO-2016'!$Y$2:$AL$2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extLst/>
            </c:numRef>
          </c:cat>
          <c:val>
            <c:numRef>
              <c:f>'Debt to GDP WEO'!$Y$235:$AL$235</c:f>
              <c:numCache>
                <c:formatCode>#,##0.0</c:formatCode>
                <c:ptCount val="13"/>
                <c:pt idx="0">
                  <c:v>44.83965749867172</c:v>
                </c:pt>
                <c:pt idx="1">
                  <c:v>45.08147943631468</c:v>
                </c:pt>
                <c:pt idx="2">
                  <c:v>46.557858750659257</c:v>
                </c:pt>
                <c:pt idx="3">
                  <c:v>50.38713039325328</c:v>
                </c:pt>
                <c:pt idx="4">
                  <c:v>55.87982086970819</c:v>
                </c:pt>
                <c:pt idx="5">
                  <c:v>60.846853594884109</c:v>
                </c:pt>
                <c:pt idx="6">
                  <c:v>60.80343477815903</c:v>
                </c:pt>
                <c:pt idx="7">
                  <c:v>61.248469723934974</c:v>
                </c:pt>
                <c:pt idx="8">
                  <c:v>61.931851379591606</c:v>
                </c:pt>
                <c:pt idx="9">
                  <c:v>60.231258347326403</c:v>
                </c:pt>
                <c:pt idx="10">
                  <c:v>58.087297957469254</c:v>
                </c:pt>
                <c:pt idx="11">
                  <c:v>56.387710796505282</c:v>
                </c:pt>
                <c:pt idx="12">
                  <c:v>54.35294535930749</c:v>
                </c:pt>
              </c:numCache>
              <c:extLst/>
            </c:numRef>
          </c:val>
          <c:smooth val="0"/>
          <c:extLst>
            <c:ext xmlns:c16="http://schemas.microsoft.com/office/drawing/2014/chart" uri="{C3380CC4-5D6E-409C-BE32-E72D297353CC}">
              <c16:uniqueId val="{0000000C-B47B-45BD-B2CE-59A9705945A7}"/>
            </c:ext>
          </c:extLst>
        </c:ser>
        <c:ser>
          <c:idx val="1"/>
          <c:order val="2"/>
          <c:tx>
            <c:v>Baseline, WEO 2016</c:v>
          </c:tx>
          <c:spPr>
            <a:ln w="38100" cap="rnd">
              <a:solidFill>
                <a:srgbClr val="FF8200"/>
              </a:solidFill>
              <a:round/>
            </a:ln>
            <a:effectLst/>
          </c:spPr>
          <c:marker>
            <c:symbol val="none"/>
          </c:marker>
          <c:dPt>
            <c:idx val="5"/>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E-B47B-45BD-B2CE-59A9705945A7}"/>
              </c:ext>
            </c:extLst>
          </c:dPt>
          <c:dPt>
            <c:idx val="6"/>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0-B47B-45BD-B2CE-59A9705945A7}"/>
              </c:ext>
            </c:extLst>
          </c:dPt>
          <c:dPt>
            <c:idx val="7"/>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2-B47B-45BD-B2CE-59A9705945A7}"/>
              </c:ext>
            </c:extLst>
          </c:dPt>
          <c:dPt>
            <c:idx val="8"/>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4-B47B-45BD-B2CE-59A9705945A7}"/>
              </c:ext>
            </c:extLst>
          </c:dPt>
          <c:dPt>
            <c:idx val="9"/>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6-B47B-45BD-B2CE-59A9705945A7}"/>
              </c:ext>
            </c:extLst>
          </c:dPt>
          <c:dPt>
            <c:idx val="10"/>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18-B47B-45BD-B2CE-59A9705945A7}"/>
              </c:ext>
            </c:extLst>
          </c:dPt>
          <c:cat>
            <c:numRef>
              <c:f>'Debt to GDP WEO-2016'!$Y$2:$AL$2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extLst/>
            </c:numRef>
          </c:cat>
          <c:val>
            <c:numRef>
              <c:f>'Debt to GDP WEO-2016'!$Y$235:$AJ$235</c:f>
              <c:numCache>
                <c:formatCode>#,##0.0</c:formatCode>
                <c:ptCount val="11"/>
                <c:pt idx="0">
                  <c:v>49.294092918495437</c:v>
                </c:pt>
                <c:pt idx="1">
                  <c:v>49.016267209299656</c:v>
                </c:pt>
                <c:pt idx="2">
                  <c:v>50.076855661589285</c:v>
                </c:pt>
                <c:pt idx="3">
                  <c:v>53.860825609442621</c:v>
                </c:pt>
                <c:pt idx="4">
                  <c:v>58.278621181896732</c:v>
                </c:pt>
                <c:pt idx="5">
                  <c:v>61.269502666449455</c:v>
                </c:pt>
                <c:pt idx="6">
                  <c:v>61.495019586635507</c:v>
                </c:pt>
                <c:pt idx="7">
                  <c:v>60.554499056584874</c:v>
                </c:pt>
                <c:pt idx="8">
                  <c:v>59.353640648058601</c:v>
                </c:pt>
                <c:pt idx="9">
                  <c:v>57.952597860886158</c:v>
                </c:pt>
                <c:pt idx="10">
                  <c:v>57.131524461752903</c:v>
                </c:pt>
              </c:numCache>
              <c:extLst/>
            </c:numRef>
          </c:val>
          <c:smooth val="0"/>
          <c:extLst>
            <c:ext xmlns:c16="http://schemas.microsoft.com/office/drawing/2014/chart" uri="{C3380CC4-5D6E-409C-BE32-E72D297353CC}">
              <c16:uniqueId val="{00000019-B47B-45BD-B2CE-59A9705945A7}"/>
            </c:ext>
          </c:extLst>
        </c:ser>
        <c:dLbls>
          <c:showLegendKey val="0"/>
          <c:showVal val="0"/>
          <c:showCatName val="0"/>
          <c:showSerName val="0"/>
          <c:showPercent val="0"/>
          <c:showBubbleSize val="0"/>
        </c:dLbls>
        <c:smooth val="0"/>
        <c:axId val="1404850656"/>
        <c:axId val="1435069376"/>
        <c:extLst>
          <c:ext xmlns:c15="http://schemas.microsoft.com/office/drawing/2012/chart" uri="{02D57815-91ED-43cb-92C2-25804820EDAC}">
            <c15:filteredLineSeries>
              <c15:ser>
                <c:idx val="0"/>
                <c:order val="0"/>
                <c:tx>
                  <c:v>No adjustment, average</c:v>
                </c:tx>
                <c:spPr>
                  <a:ln w="25400" cap="rnd">
                    <a:solidFill>
                      <a:schemeClr val="accent1"/>
                    </a:solidFill>
                    <a:round/>
                  </a:ln>
                  <a:effectLst/>
                </c:spPr>
                <c:marker>
                  <c:symbol val="none"/>
                </c:marker>
                <c:dPt>
                  <c:idx val="6"/>
                  <c:marker>
                    <c:symbol val="none"/>
                  </c:marker>
                  <c:bubble3D val="0"/>
                  <c:spPr>
                    <a:ln w="25400" cap="rnd">
                      <a:solidFill>
                        <a:schemeClr val="accent1"/>
                      </a:solidFill>
                      <a:prstDash val="solid"/>
                      <a:round/>
                    </a:ln>
                    <a:effectLst/>
                  </c:spPr>
                  <c:extLst>
                    <c:ext xmlns:c16="http://schemas.microsoft.com/office/drawing/2014/chart" uri="{C3380CC4-5D6E-409C-BE32-E72D297353CC}">
                      <c16:uniqueId val="{0000001B-B47B-45BD-B2CE-59A9705945A7}"/>
                    </c:ext>
                  </c:extLst>
                </c:dPt>
                <c:dPt>
                  <c:idx val="7"/>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1D-B47B-45BD-B2CE-59A9705945A7}"/>
                    </c:ext>
                  </c:extLst>
                </c:dPt>
                <c:dPt>
                  <c:idx val="8"/>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1F-B47B-45BD-B2CE-59A9705945A7}"/>
                    </c:ext>
                  </c:extLst>
                </c:dPt>
                <c:dPt>
                  <c:idx val="9"/>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1-B47B-45BD-B2CE-59A9705945A7}"/>
                    </c:ext>
                  </c:extLst>
                </c:dPt>
                <c:dPt>
                  <c:idx val="10"/>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3-B47B-45BD-B2CE-59A9705945A7}"/>
                    </c:ext>
                  </c:extLst>
                </c:dPt>
                <c:dPt>
                  <c:idx val="11"/>
                  <c:marker>
                    <c:symbol val="none"/>
                  </c:marker>
                  <c:bubble3D val="0"/>
                  <c:spPr>
                    <a:ln w="25400" cap="rnd">
                      <a:solidFill>
                        <a:schemeClr val="accent1"/>
                      </a:solidFill>
                      <a:prstDash val="sysDash"/>
                      <a:round/>
                    </a:ln>
                    <a:effectLst/>
                  </c:spPr>
                  <c:extLst>
                    <c:ext xmlns:c16="http://schemas.microsoft.com/office/drawing/2014/chart" uri="{C3380CC4-5D6E-409C-BE32-E72D297353CC}">
                      <c16:uniqueId val="{00000025-B47B-45BD-B2CE-59A9705945A7}"/>
                    </c:ext>
                  </c:extLst>
                </c:dPt>
                <c:cat>
                  <c:numRef>
                    <c:extLst>
                      <c:ext uri="{02D57815-91ED-43cb-92C2-25804820EDAC}">
                        <c15:formulaRef>
                          <c15:sqref>'Debt to GDP WEO-2016'!$Y$2:$AL$2</c15:sqref>
                        </c15:formulaRef>
                      </c:ext>
                    </c:extLst>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extLst>
                      <c:ext uri="{02D57815-91ED-43cb-92C2-25804820EDAC}">
                        <c15:formulaRef>
                          <c15:sqref>'Debt to GDP Proj'!$Y$205:$AL$205</c15:sqref>
                        </c15:formulaRef>
                      </c:ext>
                    </c:extLst>
                    <c:numCache>
                      <c:formatCode>#,##0.0</c:formatCode>
                      <c:ptCount val="13"/>
                      <c:pt idx="0">
                        <c:v>44.83965749867172</c:v>
                      </c:pt>
                      <c:pt idx="1">
                        <c:v>45.08147943631468</c:v>
                      </c:pt>
                      <c:pt idx="2">
                        <c:v>46.557858750659257</c:v>
                      </c:pt>
                      <c:pt idx="3">
                        <c:v>50.38713039325328</c:v>
                      </c:pt>
                      <c:pt idx="4">
                        <c:v>55.87982086970819</c:v>
                      </c:pt>
                      <c:pt idx="5">
                        <c:v>60.846853594884109</c:v>
                      </c:pt>
                      <c:pt idx="6">
                        <c:v>60.80343477815903</c:v>
                      </c:pt>
                      <c:pt idx="7">
                        <c:v>64.216377472943833</c:v>
                      </c:pt>
                      <c:pt idx="8">
                        <c:v>66.758308320743538</c:v>
                      </c:pt>
                      <c:pt idx="9">
                        <c:v>69.074918321769559</c:v>
                      </c:pt>
                      <c:pt idx="10">
                        <c:v>70.871007916405091</c:v>
                      </c:pt>
                      <c:pt idx="11">
                        <c:v>72.675876947813876</c:v>
                      </c:pt>
                      <c:pt idx="12">
                        <c:v>74.293236823420642</c:v>
                      </c:pt>
                    </c:numCache>
                  </c:numRef>
                </c:val>
                <c:smooth val="0"/>
                <c:extLst>
                  <c:ext xmlns:c16="http://schemas.microsoft.com/office/drawing/2014/chart" uri="{C3380CC4-5D6E-409C-BE32-E72D297353CC}">
                    <c16:uniqueId val="{00000026-B47B-45BD-B2CE-59A9705945A7}"/>
                  </c:ext>
                </c:extLst>
              </c15:ser>
            </c15:filteredLineSeries>
          </c:ext>
        </c:extLst>
      </c:lineChart>
      <c:catAx>
        <c:axId val="1404850656"/>
        <c:scaling>
          <c:orientation val="minMax"/>
        </c:scaling>
        <c:delete val="0"/>
        <c:axPos val="b"/>
        <c:numFmt formatCode="General" sourceLinked="1"/>
        <c:majorTickMark val="in"/>
        <c:minorTickMark val="none"/>
        <c:tickLblPos val="nextTo"/>
        <c:spPr>
          <a:noFill/>
          <a:ln w="9525" cap="flat" cmpd="sng" algn="ctr">
            <a:noFill/>
            <a:round/>
          </a:ln>
          <a:effectLst/>
        </c:spPr>
        <c:txPr>
          <a:bodyPr rot="0" spcFirstLastPara="1" vertOverflow="ellipsis"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435069376"/>
        <c:crossesAt val="-30"/>
        <c:auto val="0"/>
        <c:lblAlgn val="ctr"/>
        <c:lblOffset val="100"/>
        <c:tickLblSkip val="2"/>
        <c:noMultiLvlLbl val="0"/>
      </c:catAx>
      <c:valAx>
        <c:axId val="1435069376"/>
        <c:scaling>
          <c:orientation val="minMax"/>
          <c:max val="80"/>
          <c:min val="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r>
                  <a:rPr lang="en-US"/>
                  <a:t>Percent of GDP</a:t>
                </a:r>
              </a:p>
            </c:rich>
          </c:tx>
          <c:layout>
            <c:manualLayout>
              <c:xMode val="edge"/>
              <c:yMode val="edge"/>
              <c:x val="0"/>
              <c:y val="0.3032676992591612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title>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404850656"/>
        <c:crosses val="autoZero"/>
        <c:crossBetween val="between"/>
        <c:majorUnit val="10"/>
      </c:valAx>
      <c:spPr>
        <a:noFill/>
        <a:ln>
          <a:noFill/>
        </a:ln>
        <a:effectLst/>
      </c:spPr>
    </c:plotArea>
    <c:legend>
      <c:legendPos val="t"/>
      <c:layout>
        <c:manualLayout>
          <c:xMode val="edge"/>
          <c:yMode val="edge"/>
          <c:x val="0.14148978960178721"/>
          <c:y val="1.9239285712482256E-2"/>
          <c:w val="0.53182478254568688"/>
          <c:h val="0.1478708341646354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400">
          <a:solidFill>
            <a:srgbClr val="707372"/>
          </a:solidFill>
          <a:latin typeface="Arial Narrow" panose="020B0606020202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5518163732719"/>
          <c:y val="5.0925925925925923E-2"/>
          <c:w val="0.81013792065800694"/>
          <c:h val="0.78735622835877905"/>
        </c:manualLayout>
      </c:layout>
      <c:barChart>
        <c:barDir val="col"/>
        <c:grouping val="stacked"/>
        <c:varyColors val="0"/>
        <c:ser>
          <c:idx val="0"/>
          <c:order val="0"/>
          <c:tx>
            <c:strRef>
              <c:f>'Data for Graphs'!$T$44</c:f>
              <c:strCache>
                <c:ptCount val="1"/>
                <c:pt idx="0">
                  <c:v>Non-commodity revenue</c:v>
                </c:pt>
              </c:strCache>
            </c:strRef>
          </c:tx>
          <c:spPr>
            <a:solidFill>
              <a:srgbClr val="FF8200"/>
            </a:solidFill>
            <a:ln>
              <a:noFill/>
            </a:ln>
            <a:effectLst/>
          </c:spPr>
          <c:invertIfNegative val="0"/>
          <c:cat>
            <c:strRef>
              <c:f>'Data for Graphs'!$S$47:$S$49</c:f>
              <c:strCache>
                <c:ptCount val="3"/>
                <c:pt idx="0">
                  <c:v>Oil exporters</c:v>
                </c:pt>
                <c:pt idx="1">
                  <c:v>Other resource-intensive countries</c:v>
                </c:pt>
                <c:pt idx="2">
                  <c:v>Non-resource-intensive countries</c:v>
                </c:pt>
              </c:strCache>
            </c:strRef>
          </c:cat>
          <c:val>
            <c:numRef>
              <c:f>'Data for Graphs'!$T$54:$T$56</c:f>
              <c:numCache>
                <c:formatCode>General</c:formatCode>
                <c:ptCount val="3"/>
                <c:pt idx="0">
                  <c:v>-2.0909264105135392</c:v>
                </c:pt>
                <c:pt idx="1">
                  <c:v>-1.4692317286300103</c:v>
                </c:pt>
                <c:pt idx="2">
                  <c:v>-0.19173125789205159</c:v>
                </c:pt>
              </c:numCache>
            </c:numRef>
          </c:val>
          <c:extLst>
            <c:ext xmlns:c16="http://schemas.microsoft.com/office/drawing/2014/chart" uri="{C3380CC4-5D6E-409C-BE32-E72D297353CC}">
              <c16:uniqueId val="{00000000-B241-45B7-8FCC-5B2B42A9A164}"/>
            </c:ext>
          </c:extLst>
        </c:ser>
        <c:ser>
          <c:idx val="1"/>
          <c:order val="1"/>
          <c:tx>
            <c:strRef>
              <c:f>'Data for Graphs'!$U$44</c:f>
              <c:strCache>
                <c:ptCount val="1"/>
                <c:pt idx="0">
                  <c:v>Current primary expenditure</c:v>
                </c:pt>
              </c:strCache>
            </c:strRef>
          </c:tx>
          <c:spPr>
            <a:solidFill>
              <a:srgbClr val="707372"/>
            </a:solidFill>
            <a:ln>
              <a:noFill/>
            </a:ln>
            <a:effectLst/>
          </c:spPr>
          <c:invertIfNegative val="0"/>
          <c:cat>
            <c:strRef>
              <c:f>'Data for Graphs'!$S$47:$S$49</c:f>
              <c:strCache>
                <c:ptCount val="3"/>
                <c:pt idx="0">
                  <c:v>Oil exporters</c:v>
                </c:pt>
                <c:pt idx="1">
                  <c:v>Other resource-intensive countries</c:v>
                </c:pt>
                <c:pt idx="2">
                  <c:v>Non-resource-intensive countries</c:v>
                </c:pt>
              </c:strCache>
            </c:strRef>
          </c:cat>
          <c:val>
            <c:numRef>
              <c:f>'Data for Graphs'!$U$54:$U$56</c:f>
              <c:numCache>
                <c:formatCode>General</c:formatCode>
                <c:ptCount val="3"/>
                <c:pt idx="0">
                  <c:v>-1.6316531870177524</c:v>
                </c:pt>
                <c:pt idx="1">
                  <c:v>-1.3081629907555659</c:v>
                </c:pt>
                <c:pt idx="2">
                  <c:v>-0.64966679752226142</c:v>
                </c:pt>
              </c:numCache>
            </c:numRef>
          </c:val>
          <c:extLst>
            <c:ext xmlns:c16="http://schemas.microsoft.com/office/drawing/2014/chart" uri="{C3380CC4-5D6E-409C-BE32-E72D297353CC}">
              <c16:uniqueId val="{00000001-B241-45B7-8FCC-5B2B42A9A164}"/>
            </c:ext>
          </c:extLst>
        </c:ser>
        <c:ser>
          <c:idx val="2"/>
          <c:order val="2"/>
          <c:tx>
            <c:strRef>
              <c:f>'Data for Graphs'!$V$44</c:f>
              <c:strCache>
                <c:ptCount val="1"/>
                <c:pt idx="0">
                  <c:v>Capital expenditure</c:v>
                </c:pt>
              </c:strCache>
            </c:strRef>
          </c:tx>
          <c:spPr>
            <a:solidFill>
              <a:schemeClr val="tx2"/>
            </a:solidFill>
            <a:ln>
              <a:noFill/>
            </a:ln>
            <a:effectLst/>
          </c:spPr>
          <c:invertIfNegative val="0"/>
          <c:cat>
            <c:strRef>
              <c:f>'Data for Graphs'!$S$47:$S$49</c:f>
              <c:strCache>
                <c:ptCount val="3"/>
                <c:pt idx="0">
                  <c:v>Oil exporters</c:v>
                </c:pt>
                <c:pt idx="1">
                  <c:v>Other resource-intensive countries</c:v>
                </c:pt>
                <c:pt idx="2">
                  <c:v>Non-resource-intensive countries</c:v>
                </c:pt>
              </c:strCache>
            </c:strRef>
          </c:cat>
          <c:val>
            <c:numRef>
              <c:f>'Data for Graphs'!$V$54:$V$56</c:f>
              <c:numCache>
                <c:formatCode>General</c:formatCode>
                <c:ptCount val="3"/>
                <c:pt idx="0">
                  <c:v>-1.5785474432134867</c:v>
                </c:pt>
                <c:pt idx="1">
                  <c:v>0.5379021406844009</c:v>
                </c:pt>
                <c:pt idx="2">
                  <c:v>3.4923496567564882E-3</c:v>
                </c:pt>
              </c:numCache>
            </c:numRef>
          </c:val>
          <c:extLst>
            <c:ext xmlns:c16="http://schemas.microsoft.com/office/drawing/2014/chart" uri="{C3380CC4-5D6E-409C-BE32-E72D297353CC}">
              <c16:uniqueId val="{00000002-B241-45B7-8FCC-5B2B42A9A164}"/>
            </c:ext>
          </c:extLst>
        </c:ser>
        <c:dLbls>
          <c:showLegendKey val="0"/>
          <c:showVal val="0"/>
          <c:showCatName val="0"/>
          <c:showSerName val="0"/>
          <c:showPercent val="0"/>
          <c:showBubbleSize val="0"/>
        </c:dLbls>
        <c:gapWidth val="150"/>
        <c:overlap val="100"/>
        <c:axId val="1106372000"/>
        <c:axId val="1099135152"/>
      </c:barChart>
      <c:lineChart>
        <c:grouping val="standard"/>
        <c:varyColors val="0"/>
        <c:ser>
          <c:idx val="3"/>
          <c:order val="3"/>
          <c:tx>
            <c:v>Non-commodity primary fiscal balance</c:v>
          </c:tx>
          <c:spPr>
            <a:ln w="28575" cap="rnd">
              <a:noFill/>
              <a:round/>
            </a:ln>
            <a:effectLst/>
          </c:spPr>
          <c:marker>
            <c:symbol val="circle"/>
            <c:size val="10"/>
            <c:spPr>
              <a:solidFill>
                <a:schemeClr val="tx1"/>
              </a:solidFill>
              <a:ln w="9525">
                <a:noFill/>
              </a:ln>
              <a:effectLst/>
            </c:spPr>
          </c:marker>
          <c:val>
            <c:numRef>
              <c:f>'Data for Graphs'!$X$54:$X$56</c:f>
              <c:numCache>
                <c:formatCode>0.0</c:formatCode>
                <c:ptCount val="3"/>
                <c:pt idx="0">
                  <c:v>-5.3011270407447784</c:v>
                </c:pt>
                <c:pt idx="1">
                  <c:v>-2.2394925787011752</c:v>
                </c:pt>
                <c:pt idx="2">
                  <c:v>-0.83790570575755652</c:v>
                </c:pt>
              </c:numCache>
            </c:numRef>
          </c:val>
          <c:smooth val="0"/>
          <c:extLst>
            <c:ext xmlns:c16="http://schemas.microsoft.com/office/drawing/2014/chart" uri="{C3380CC4-5D6E-409C-BE32-E72D297353CC}">
              <c16:uniqueId val="{00000003-B241-45B7-8FCC-5B2B42A9A164}"/>
            </c:ext>
          </c:extLst>
        </c:ser>
        <c:dLbls>
          <c:showLegendKey val="0"/>
          <c:showVal val="0"/>
          <c:showCatName val="0"/>
          <c:showSerName val="0"/>
          <c:showPercent val="0"/>
          <c:showBubbleSize val="0"/>
        </c:dLbls>
        <c:marker val="1"/>
        <c:smooth val="0"/>
        <c:axId val="1106372000"/>
        <c:axId val="1099135152"/>
      </c:lineChart>
      <c:catAx>
        <c:axId val="1106372000"/>
        <c:scaling>
          <c:orientation val="minMax"/>
        </c:scaling>
        <c:delete val="0"/>
        <c:axPos val="b"/>
        <c:numFmt formatCode="General" sourceLinked="1"/>
        <c:majorTickMark val="none"/>
        <c:minorTickMark val="none"/>
        <c:tickLblPos val="low"/>
        <c:spPr>
          <a:noFill/>
          <a:ln w="9525" cap="flat" cmpd="sng" algn="ctr">
            <a:solidFill>
              <a:schemeClr val="bg1">
                <a:lumMod val="65000"/>
              </a:schemeClr>
            </a:solidFill>
            <a:round/>
          </a:ln>
          <a:effectLst/>
        </c:spPr>
        <c:txPr>
          <a:bodyPr rot="0" spcFirstLastPara="1" vertOverflow="ellipsis"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1099135152"/>
        <c:crossesAt val="0"/>
        <c:auto val="0"/>
        <c:lblAlgn val="ctr"/>
        <c:lblOffset val="100"/>
        <c:tickLblSkip val="1"/>
        <c:noMultiLvlLbl val="0"/>
      </c:catAx>
      <c:valAx>
        <c:axId val="1099135152"/>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r>
                  <a:rPr lang="en-US"/>
                  <a:t>Simple average, cumulative change, </a:t>
                </a:r>
              </a:p>
              <a:p>
                <a:pPr>
                  <a:defRPr/>
                </a:pPr>
                <a:r>
                  <a:rPr lang="en-US"/>
                  <a:t>percentage points of GDP</a:t>
                </a:r>
              </a:p>
            </c:rich>
          </c:tx>
          <c:layout>
            <c:manualLayout>
              <c:xMode val="edge"/>
              <c:yMode val="edge"/>
              <c:x val="1.7640804453583431E-2"/>
              <c:y val="0.1580978419364246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title>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11063720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rgbClr val="707372"/>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4571987352804"/>
          <c:y val="6.0185185185185182E-2"/>
          <c:w val="0.8571772955169682"/>
          <c:h val="0.81736074657334501"/>
        </c:manualLayout>
      </c:layout>
      <c:lineChart>
        <c:grouping val="standard"/>
        <c:varyColors val="0"/>
        <c:ser>
          <c:idx val="0"/>
          <c:order val="0"/>
          <c:tx>
            <c:v>SSA</c:v>
          </c:tx>
          <c:spPr>
            <a:ln w="38100" cap="rnd">
              <a:solidFill>
                <a:srgbClr val="FF8200"/>
              </a:solidFill>
              <a:round/>
            </a:ln>
            <a:effectLst/>
          </c:spPr>
          <c:marker>
            <c:symbol val="none"/>
          </c:marker>
          <c:dPt>
            <c:idx val="28"/>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1-37E5-4D6B-85DB-076BBA8DC12A}"/>
              </c:ext>
            </c:extLst>
          </c:dPt>
          <c:dPt>
            <c:idx val="29"/>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3-37E5-4D6B-85DB-076BBA8DC12A}"/>
              </c:ext>
            </c:extLst>
          </c:dPt>
          <c:dPt>
            <c:idx val="30"/>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5-37E5-4D6B-85DB-076BBA8DC12A}"/>
              </c:ext>
            </c:extLst>
          </c:dPt>
          <c:dPt>
            <c:idx val="31"/>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7-37E5-4D6B-85DB-076BBA8DC12A}"/>
              </c:ext>
            </c:extLst>
          </c:dPt>
          <c:dPt>
            <c:idx val="32"/>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9-37E5-4D6B-85DB-076BBA8DC12A}"/>
              </c:ext>
            </c:extLst>
          </c:dPt>
          <c:dPt>
            <c:idx val="33"/>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B-37E5-4D6B-85DB-076BBA8DC12A}"/>
              </c:ext>
            </c:extLst>
          </c:dPt>
          <c:cat>
            <c:numRef>
              <c:f>'WEO aggregate'!$Z$1:$BG$1</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'WEO aggregate'!$Z$12:$BG$12</c:f>
              <c:numCache>
                <c:formatCode>General</c:formatCode>
                <c:ptCount val="34"/>
                <c:pt idx="0">
                  <c:v>107.62502717347704</c:v>
                </c:pt>
                <c:pt idx="1">
                  <c:v>104.2505181083867</c:v>
                </c:pt>
                <c:pt idx="2">
                  <c:v>100.0955497348434</c:v>
                </c:pt>
                <c:pt idx="3">
                  <c:v>97.276658941242317</c:v>
                </c:pt>
                <c:pt idx="4">
                  <c:v>95.837886482841128</c:v>
                </c:pt>
                <c:pt idx="5">
                  <c:v>96.736587836668491</c:v>
                </c:pt>
                <c:pt idx="6">
                  <c:v>98.806223722793476</c:v>
                </c:pt>
                <c:pt idx="7">
                  <c:v>99.457196324110356</c:v>
                </c:pt>
                <c:pt idx="8">
                  <c:v>99.774300761364927</c:v>
                </c:pt>
                <c:pt idx="9">
                  <c:v>99.410327332947617</c:v>
                </c:pt>
                <c:pt idx="10">
                  <c:v>100</c:v>
                </c:pt>
                <c:pt idx="11">
                  <c:v>101.7284529318901</c:v>
                </c:pt>
                <c:pt idx="12">
                  <c:v>105.00708493895598</c:v>
                </c:pt>
                <c:pt idx="13">
                  <c:v>106.4938948965389</c:v>
                </c:pt>
                <c:pt idx="14">
                  <c:v>110.63797214884676</c:v>
                </c:pt>
                <c:pt idx="15">
                  <c:v>114.19399943759643</c:v>
                </c:pt>
                <c:pt idx="16">
                  <c:v>117.81308019077355</c:v>
                </c:pt>
                <c:pt idx="17">
                  <c:v>122.3017685314485</c:v>
                </c:pt>
                <c:pt idx="18">
                  <c:v>125.9578148273328</c:v>
                </c:pt>
                <c:pt idx="19">
                  <c:v>127.27376828947705</c:v>
                </c:pt>
                <c:pt idx="20">
                  <c:v>132.64028668945238</c:v>
                </c:pt>
                <c:pt idx="21">
                  <c:v>135.97096804295344</c:v>
                </c:pt>
                <c:pt idx="22">
                  <c:v>138.09267463797246</c:v>
                </c:pt>
                <c:pt idx="23">
                  <c:v>141.54509687860073</c:v>
                </c:pt>
                <c:pt idx="24">
                  <c:v>144.94371217238691</c:v>
                </c:pt>
                <c:pt idx="25">
                  <c:v>145.69074507714581</c:v>
                </c:pt>
                <c:pt idx="26">
                  <c:v>143.78708696256533</c:v>
                </c:pt>
                <c:pt idx="27">
                  <c:v>144.14206412245036</c:v>
                </c:pt>
                <c:pt idx="28">
                  <c:v>144.77000818117713</c:v>
                </c:pt>
                <c:pt idx="29">
                  <c:v>146.00197376323251</c:v>
                </c:pt>
                <c:pt idx="30">
                  <c:v>147.63320877338077</c:v>
                </c:pt>
                <c:pt idx="31">
                  <c:v>149.26495205647831</c:v>
                </c:pt>
                <c:pt idx="32">
                  <c:v>151.2705497696511</c:v>
                </c:pt>
                <c:pt idx="33">
                  <c:v>153.41694563356052</c:v>
                </c:pt>
              </c:numCache>
            </c:numRef>
          </c:val>
          <c:smooth val="0"/>
          <c:extLst>
            <c:ext xmlns:c16="http://schemas.microsoft.com/office/drawing/2014/chart" uri="{C3380CC4-5D6E-409C-BE32-E72D297353CC}">
              <c16:uniqueId val="{0000000C-37E5-4D6B-85DB-076BBA8DC12A}"/>
            </c:ext>
          </c:extLst>
        </c:ser>
        <c:ser>
          <c:idx val="1"/>
          <c:order val="1"/>
          <c:tx>
            <c:v>Resource-intensive countries</c:v>
          </c:tx>
          <c:spPr>
            <a:ln w="38100" cap="rnd">
              <a:solidFill>
                <a:schemeClr val="tx2"/>
              </a:solidFill>
              <a:round/>
            </a:ln>
            <a:effectLst/>
          </c:spPr>
          <c:marker>
            <c:symbol val="none"/>
          </c:marker>
          <c:dPt>
            <c:idx val="28"/>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0E-37E5-4D6B-85DB-076BBA8DC12A}"/>
              </c:ext>
            </c:extLst>
          </c:dPt>
          <c:dPt>
            <c:idx val="29"/>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10-37E5-4D6B-85DB-076BBA8DC12A}"/>
              </c:ext>
            </c:extLst>
          </c:dPt>
          <c:dPt>
            <c:idx val="30"/>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12-37E5-4D6B-85DB-076BBA8DC12A}"/>
              </c:ext>
            </c:extLst>
          </c:dPt>
          <c:dPt>
            <c:idx val="31"/>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14-37E5-4D6B-85DB-076BBA8DC12A}"/>
              </c:ext>
            </c:extLst>
          </c:dPt>
          <c:dPt>
            <c:idx val="32"/>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16-37E5-4D6B-85DB-076BBA8DC12A}"/>
              </c:ext>
            </c:extLst>
          </c:dPt>
          <c:dPt>
            <c:idx val="33"/>
            <c:marker>
              <c:symbol val="none"/>
            </c:marker>
            <c:bubble3D val="0"/>
            <c:spPr>
              <a:ln w="38100" cap="rnd">
                <a:solidFill>
                  <a:schemeClr val="tx2"/>
                </a:solidFill>
                <a:prstDash val="sysDash"/>
                <a:round/>
              </a:ln>
              <a:effectLst/>
            </c:spPr>
            <c:extLst>
              <c:ext xmlns:c16="http://schemas.microsoft.com/office/drawing/2014/chart" uri="{C3380CC4-5D6E-409C-BE32-E72D297353CC}">
                <c16:uniqueId val="{00000018-37E5-4D6B-85DB-076BBA8DC12A}"/>
              </c:ext>
            </c:extLst>
          </c:dPt>
          <c:cat>
            <c:numRef>
              <c:f>'WEO aggregate'!$Z$1:$BG$1</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'WEO country'!$Z$103:$BG$103</c:f>
              <c:numCache>
                <c:formatCode>General</c:formatCode>
                <c:ptCount val="34"/>
                <c:pt idx="0">
                  <c:v>105.18638071444128</c:v>
                </c:pt>
                <c:pt idx="1">
                  <c:v>101.92395649854259</c:v>
                </c:pt>
                <c:pt idx="2">
                  <c:v>98.235407679014557</c:v>
                </c:pt>
                <c:pt idx="3">
                  <c:v>94.927217291633113</c:v>
                </c:pt>
                <c:pt idx="4">
                  <c:v>93.403519261100783</c:v>
                </c:pt>
                <c:pt idx="5">
                  <c:v>93.780301822776622</c:v>
                </c:pt>
                <c:pt idx="6">
                  <c:v>95.428815230669997</c:v>
                </c:pt>
                <c:pt idx="7">
                  <c:v>96.124755623860352</c:v>
                </c:pt>
                <c:pt idx="8">
                  <c:v>99.15919371560679</c:v>
                </c:pt>
                <c:pt idx="9">
                  <c:v>98.574601096185972</c:v>
                </c:pt>
                <c:pt idx="10">
                  <c:v>100</c:v>
                </c:pt>
                <c:pt idx="11">
                  <c:v>101.88162978267266</c:v>
                </c:pt>
                <c:pt idx="12">
                  <c:v>106.5368071103546</c:v>
                </c:pt>
                <c:pt idx="13">
                  <c:v>108.73064469681873</c:v>
                </c:pt>
                <c:pt idx="14">
                  <c:v>113.23664432172392</c:v>
                </c:pt>
                <c:pt idx="15">
                  <c:v>116.73045268635482</c:v>
                </c:pt>
                <c:pt idx="16">
                  <c:v>120.51793117440349</c:v>
                </c:pt>
                <c:pt idx="17">
                  <c:v>125.23723698998155</c:v>
                </c:pt>
                <c:pt idx="18">
                  <c:v>129.01094720014092</c:v>
                </c:pt>
                <c:pt idx="19">
                  <c:v>129.96635735754199</c:v>
                </c:pt>
                <c:pt idx="20">
                  <c:v>135.47500834723115</c:v>
                </c:pt>
                <c:pt idx="21">
                  <c:v>138.20100112663184</c:v>
                </c:pt>
                <c:pt idx="22">
                  <c:v>139.78022471145732</c:v>
                </c:pt>
                <c:pt idx="23">
                  <c:v>142.77801769775076</c:v>
                </c:pt>
                <c:pt idx="24">
                  <c:v>145.60272793190836</c:v>
                </c:pt>
                <c:pt idx="25">
                  <c:v>145.07238635668077</c:v>
                </c:pt>
                <c:pt idx="26">
                  <c:v>141.53453369398812</c:v>
                </c:pt>
                <c:pt idx="27">
                  <c:v>140.48460691632386</c:v>
                </c:pt>
                <c:pt idx="28">
                  <c:v>139.79679695463142</c:v>
                </c:pt>
                <c:pt idx="29">
                  <c:v>139.78020960314583</c:v>
                </c:pt>
                <c:pt idx="30">
                  <c:v>140.20160627734259</c:v>
                </c:pt>
                <c:pt idx="31">
                  <c:v>140.58807074154842</c:v>
                </c:pt>
                <c:pt idx="32">
                  <c:v>141.24088067826938</c:v>
                </c:pt>
                <c:pt idx="33">
                  <c:v>141.9569260613298</c:v>
                </c:pt>
              </c:numCache>
            </c:numRef>
          </c:val>
          <c:smooth val="0"/>
          <c:extLst>
            <c:ext xmlns:c16="http://schemas.microsoft.com/office/drawing/2014/chart" uri="{C3380CC4-5D6E-409C-BE32-E72D297353CC}">
              <c16:uniqueId val="{00000019-37E5-4D6B-85DB-076BBA8DC12A}"/>
            </c:ext>
          </c:extLst>
        </c:ser>
        <c:ser>
          <c:idx val="2"/>
          <c:order val="2"/>
          <c:tx>
            <c:v>Non-resource-intensive countries</c:v>
          </c:tx>
          <c:spPr>
            <a:ln w="38100" cap="rnd">
              <a:solidFill>
                <a:srgbClr val="707372"/>
              </a:solidFill>
              <a:round/>
            </a:ln>
            <a:effectLst/>
          </c:spPr>
          <c:marker>
            <c:symbol val="none"/>
          </c:marker>
          <c:dPt>
            <c:idx val="28"/>
            <c:marker>
              <c:symbol val="none"/>
            </c:marker>
            <c:bubble3D val="0"/>
            <c:spPr>
              <a:ln w="38100" cap="rnd">
                <a:solidFill>
                  <a:srgbClr val="707372"/>
                </a:solidFill>
                <a:prstDash val="sysDash"/>
                <a:round/>
              </a:ln>
              <a:effectLst/>
            </c:spPr>
            <c:extLst>
              <c:ext xmlns:c16="http://schemas.microsoft.com/office/drawing/2014/chart" uri="{C3380CC4-5D6E-409C-BE32-E72D297353CC}">
                <c16:uniqueId val="{0000001B-37E5-4D6B-85DB-076BBA8DC12A}"/>
              </c:ext>
            </c:extLst>
          </c:dPt>
          <c:dPt>
            <c:idx val="29"/>
            <c:marker>
              <c:symbol val="none"/>
            </c:marker>
            <c:bubble3D val="0"/>
            <c:spPr>
              <a:ln w="38100" cap="rnd">
                <a:solidFill>
                  <a:srgbClr val="707372"/>
                </a:solidFill>
                <a:prstDash val="sysDash"/>
                <a:round/>
              </a:ln>
              <a:effectLst/>
            </c:spPr>
            <c:extLst>
              <c:ext xmlns:c16="http://schemas.microsoft.com/office/drawing/2014/chart" uri="{C3380CC4-5D6E-409C-BE32-E72D297353CC}">
                <c16:uniqueId val="{0000001D-37E5-4D6B-85DB-076BBA8DC12A}"/>
              </c:ext>
            </c:extLst>
          </c:dPt>
          <c:dPt>
            <c:idx val="30"/>
            <c:marker>
              <c:symbol val="none"/>
            </c:marker>
            <c:bubble3D val="0"/>
            <c:spPr>
              <a:ln w="38100" cap="rnd">
                <a:solidFill>
                  <a:srgbClr val="707372"/>
                </a:solidFill>
                <a:prstDash val="sysDash"/>
                <a:round/>
              </a:ln>
              <a:effectLst/>
            </c:spPr>
            <c:extLst>
              <c:ext xmlns:c16="http://schemas.microsoft.com/office/drawing/2014/chart" uri="{C3380CC4-5D6E-409C-BE32-E72D297353CC}">
                <c16:uniqueId val="{0000001F-37E5-4D6B-85DB-076BBA8DC12A}"/>
              </c:ext>
            </c:extLst>
          </c:dPt>
          <c:dPt>
            <c:idx val="31"/>
            <c:marker>
              <c:symbol val="none"/>
            </c:marker>
            <c:bubble3D val="0"/>
            <c:spPr>
              <a:ln w="38100" cap="rnd">
                <a:solidFill>
                  <a:srgbClr val="707372"/>
                </a:solidFill>
                <a:prstDash val="sysDash"/>
                <a:round/>
              </a:ln>
              <a:effectLst/>
            </c:spPr>
            <c:extLst>
              <c:ext xmlns:c16="http://schemas.microsoft.com/office/drawing/2014/chart" uri="{C3380CC4-5D6E-409C-BE32-E72D297353CC}">
                <c16:uniqueId val="{00000021-37E5-4D6B-85DB-076BBA8DC12A}"/>
              </c:ext>
            </c:extLst>
          </c:dPt>
          <c:dPt>
            <c:idx val="32"/>
            <c:marker>
              <c:symbol val="none"/>
            </c:marker>
            <c:bubble3D val="0"/>
            <c:spPr>
              <a:ln w="38100" cap="rnd">
                <a:solidFill>
                  <a:srgbClr val="707372"/>
                </a:solidFill>
                <a:prstDash val="sysDash"/>
                <a:round/>
              </a:ln>
              <a:effectLst/>
            </c:spPr>
            <c:extLst>
              <c:ext xmlns:c16="http://schemas.microsoft.com/office/drawing/2014/chart" uri="{C3380CC4-5D6E-409C-BE32-E72D297353CC}">
                <c16:uniqueId val="{00000023-37E5-4D6B-85DB-076BBA8DC12A}"/>
              </c:ext>
            </c:extLst>
          </c:dPt>
          <c:dPt>
            <c:idx val="33"/>
            <c:marker>
              <c:symbol val="none"/>
            </c:marker>
            <c:bubble3D val="0"/>
            <c:spPr>
              <a:ln w="38100" cap="rnd">
                <a:solidFill>
                  <a:srgbClr val="707372"/>
                </a:solidFill>
                <a:prstDash val="sysDash"/>
                <a:round/>
              </a:ln>
              <a:effectLst/>
            </c:spPr>
            <c:extLst>
              <c:ext xmlns:c16="http://schemas.microsoft.com/office/drawing/2014/chart" uri="{C3380CC4-5D6E-409C-BE32-E72D297353CC}">
                <c16:uniqueId val="{00000025-37E5-4D6B-85DB-076BBA8DC12A}"/>
              </c:ext>
            </c:extLst>
          </c:dPt>
          <c:cat>
            <c:numRef>
              <c:f>'WEO aggregate'!$Z$1:$BG$1</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'WEO country'!$Z$104:$BG$104</c:f>
              <c:numCache>
                <c:formatCode>General</c:formatCode>
                <c:ptCount val="34"/>
                <c:pt idx="0">
                  <c:v>100.5430274111968</c:v>
                </c:pt>
                <c:pt idx="1">
                  <c:v>97.524632722375884</c:v>
                </c:pt>
                <c:pt idx="2">
                  <c:v>93.957465022125604</c:v>
                </c:pt>
                <c:pt idx="3">
                  <c:v>93.550529481763562</c:v>
                </c:pt>
                <c:pt idx="4">
                  <c:v>92.407183304655334</c:v>
                </c:pt>
                <c:pt idx="5">
                  <c:v>95.01314606588015</c:v>
                </c:pt>
                <c:pt idx="6">
                  <c:v>98.383399781509723</c:v>
                </c:pt>
                <c:pt idx="7">
                  <c:v>99.359371540631798</c:v>
                </c:pt>
                <c:pt idx="8">
                  <c:v>99.543011561601318</c:v>
                </c:pt>
                <c:pt idx="9">
                  <c:v>100.42716287887588</c:v>
                </c:pt>
                <c:pt idx="10">
                  <c:v>100</c:v>
                </c:pt>
                <c:pt idx="11">
                  <c:v>101.46093589507916</c:v>
                </c:pt>
                <c:pt idx="12">
                  <c:v>99.560843879662997</c:v>
                </c:pt>
                <c:pt idx="13">
                  <c:v>98.863973506336535</c:v>
                </c:pt>
                <c:pt idx="14">
                  <c:v>101.32541908253204</c:v>
                </c:pt>
                <c:pt idx="15">
                  <c:v>104.60827079991462</c:v>
                </c:pt>
                <c:pt idx="16">
                  <c:v>107.69419569621093</c:v>
                </c:pt>
                <c:pt idx="17">
                  <c:v>111.55998499462652</c:v>
                </c:pt>
                <c:pt idx="18">
                  <c:v>114.63590747000629</c:v>
                </c:pt>
                <c:pt idx="19">
                  <c:v>117.13610023422699</c:v>
                </c:pt>
                <c:pt idx="20">
                  <c:v>121.56552678569041</c:v>
                </c:pt>
                <c:pt idx="21">
                  <c:v>124.72746997376282</c:v>
                </c:pt>
                <c:pt idx="22">
                  <c:v>128.73062800168009</c:v>
                </c:pt>
                <c:pt idx="23">
                  <c:v>133.68191008519449</c:v>
                </c:pt>
                <c:pt idx="24">
                  <c:v>139.06153709741722</c:v>
                </c:pt>
                <c:pt idx="25">
                  <c:v>144.62368372412436</c:v>
                </c:pt>
                <c:pt idx="26">
                  <c:v>149.03075549178436</c:v>
                </c:pt>
                <c:pt idx="27">
                  <c:v>154.68505228117138</c:v>
                </c:pt>
                <c:pt idx="28">
                  <c:v>160.31805435519436</c:v>
                </c:pt>
                <c:pt idx="29">
                  <c:v>166.31324685119884</c:v>
                </c:pt>
                <c:pt idx="30">
                  <c:v>172.55070774946154</c:v>
                </c:pt>
                <c:pt idx="31">
                  <c:v>178.95065736250601</c:v>
                </c:pt>
                <c:pt idx="32">
                  <c:v>186.11420268248858</c:v>
                </c:pt>
                <c:pt idx="33">
                  <c:v>193.73452910732948</c:v>
                </c:pt>
              </c:numCache>
            </c:numRef>
          </c:val>
          <c:smooth val="0"/>
          <c:extLst>
            <c:ext xmlns:c16="http://schemas.microsoft.com/office/drawing/2014/chart" uri="{C3380CC4-5D6E-409C-BE32-E72D297353CC}">
              <c16:uniqueId val="{00000026-37E5-4D6B-85DB-076BBA8DC12A}"/>
            </c:ext>
          </c:extLst>
        </c:ser>
        <c:dLbls>
          <c:showLegendKey val="0"/>
          <c:showVal val="0"/>
          <c:showCatName val="0"/>
          <c:showSerName val="0"/>
          <c:showPercent val="0"/>
          <c:showBubbleSize val="0"/>
        </c:dLbls>
        <c:smooth val="0"/>
        <c:axId val="852942368"/>
        <c:axId val="430758208"/>
      </c:lineChart>
      <c:catAx>
        <c:axId val="852942368"/>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30758208"/>
        <c:crosses val="autoZero"/>
        <c:auto val="1"/>
        <c:lblAlgn val="ctr"/>
        <c:lblOffset val="100"/>
        <c:tickLblSkip val="5"/>
        <c:noMultiLvlLbl val="0"/>
      </c:catAx>
      <c:valAx>
        <c:axId val="430758208"/>
        <c:scaling>
          <c:orientation val="minMax"/>
          <c:max val="200"/>
          <c:min val="5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r>
                  <a:rPr lang="en-US"/>
                  <a:t>Index 2000 = 100</a:t>
                </a:r>
              </a:p>
            </c:rich>
          </c:tx>
          <c:layout>
            <c:manualLayout>
              <c:xMode val="edge"/>
              <c:yMode val="edge"/>
              <c:x val="1.4582016727301712E-3"/>
              <c:y val="0.3427323646399869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8529423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Arial Narrow" panose="020B0606020202030204" pitchFamily="34"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63099023894928"/>
          <c:y val="5.0925925925925923E-2"/>
          <c:w val="0.79846433135429695"/>
          <c:h val="0.73184383202099734"/>
        </c:manualLayout>
      </c:layout>
      <c:barChart>
        <c:barDir val="col"/>
        <c:grouping val="stacked"/>
        <c:varyColors val="0"/>
        <c:ser>
          <c:idx val="0"/>
          <c:order val="0"/>
          <c:tx>
            <c:strRef>
              <c:f>'Slilde 21'!$AF$14</c:f>
              <c:strCache>
                <c:ptCount val="1"/>
                <c:pt idx="0">
                  <c:v>Non-commodity revenue</c:v>
                </c:pt>
              </c:strCache>
            </c:strRef>
          </c:tx>
          <c:spPr>
            <a:solidFill>
              <a:srgbClr val="FF8200"/>
            </a:solidFill>
            <a:ln>
              <a:noFill/>
            </a:ln>
            <a:effectLst/>
          </c:spPr>
          <c:invertIfNegative val="0"/>
          <c:cat>
            <c:strRef>
              <c:f>'Slilde 21'!$AE$17:$AE$19</c:f>
              <c:strCache>
                <c:ptCount val="3"/>
                <c:pt idx="0">
                  <c:v>Oil exporters</c:v>
                </c:pt>
                <c:pt idx="1">
                  <c:v>Other resource-intensive countries</c:v>
                </c:pt>
                <c:pt idx="2">
                  <c:v>Non-resource-intensive countries</c:v>
                </c:pt>
              </c:strCache>
            </c:strRef>
          </c:cat>
          <c:val>
            <c:numRef>
              <c:f>'Slilde 21'!$AF$17:$AF$19</c:f>
              <c:numCache>
                <c:formatCode>General</c:formatCode>
                <c:ptCount val="3"/>
                <c:pt idx="0">
                  <c:v>7.0854961274152473E-2</c:v>
                </c:pt>
                <c:pt idx="1">
                  <c:v>-0.12280791286635306</c:v>
                </c:pt>
                <c:pt idx="2">
                  <c:v>0.95352496659477382</c:v>
                </c:pt>
              </c:numCache>
            </c:numRef>
          </c:val>
          <c:extLst>
            <c:ext xmlns:c16="http://schemas.microsoft.com/office/drawing/2014/chart" uri="{C3380CC4-5D6E-409C-BE32-E72D297353CC}">
              <c16:uniqueId val="{00000000-1C12-4253-B4DE-91DD286A1317}"/>
            </c:ext>
          </c:extLst>
        </c:ser>
        <c:ser>
          <c:idx val="1"/>
          <c:order val="1"/>
          <c:tx>
            <c:strRef>
              <c:f>'Slilde 21'!$AG$14</c:f>
              <c:strCache>
                <c:ptCount val="1"/>
                <c:pt idx="0">
                  <c:v>Current primary expenditure</c:v>
                </c:pt>
              </c:strCache>
            </c:strRef>
          </c:tx>
          <c:spPr>
            <a:solidFill>
              <a:srgbClr val="707372"/>
            </a:solidFill>
            <a:ln>
              <a:noFill/>
            </a:ln>
            <a:effectLst/>
          </c:spPr>
          <c:invertIfNegative val="0"/>
          <c:cat>
            <c:strRef>
              <c:f>'Slilde 21'!$AE$17:$AE$19</c:f>
              <c:strCache>
                <c:ptCount val="3"/>
                <c:pt idx="0">
                  <c:v>Oil exporters</c:v>
                </c:pt>
                <c:pt idx="1">
                  <c:v>Other resource-intensive countries</c:v>
                </c:pt>
                <c:pt idx="2">
                  <c:v>Non-resource-intensive countries</c:v>
                </c:pt>
              </c:strCache>
            </c:strRef>
          </c:cat>
          <c:val>
            <c:numRef>
              <c:f>'Slilde 21'!$AG$17:$AG$19</c:f>
              <c:numCache>
                <c:formatCode>General</c:formatCode>
                <c:ptCount val="3"/>
                <c:pt idx="0">
                  <c:v>-2.0015338058778003</c:v>
                </c:pt>
                <c:pt idx="1">
                  <c:v>-0.1875629785246673</c:v>
                </c:pt>
                <c:pt idx="2">
                  <c:v>0.27931998275132486</c:v>
                </c:pt>
              </c:numCache>
            </c:numRef>
          </c:val>
          <c:extLst>
            <c:ext xmlns:c16="http://schemas.microsoft.com/office/drawing/2014/chart" uri="{C3380CC4-5D6E-409C-BE32-E72D297353CC}">
              <c16:uniqueId val="{00000001-1C12-4253-B4DE-91DD286A1317}"/>
            </c:ext>
          </c:extLst>
        </c:ser>
        <c:ser>
          <c:idx val="2"/>
          <c:order val="2"/>
          <c:tx>
            <c:strRef>
              <c:f>'Slilde 21'!$AH$14</c:f>
              <c:strCache>
                <c:ptCount val="1"/>
                <c:pt idx="0">
                  <c:v>Capital expenditure</c:v>
                </c:pt>
              </c:strCache>
            </c:strRef>
          </c:tx>
          <c:spPr>
            <a:solidFill>
              <a:srgbClr val="004C97"/>
            </a:solidFill>
            <a:ln>
              <a:noFill/>
            </a:ln>
            <a:effectLst/>
          </c:spPr>
          <c:invertIfNegative val="0"/>
          <c:cat>
            <c:strRef>
              <c:f>'Slilde 21'!$AE$17:$AE$19</c:f>
              <c:strCache>
                <c:ptCount val="3"/>
                <c:pt idx="0">
                  <c:v>Oil exporters</c:v>
                </c:pt>
                <c:pt idx="1">
                  <c:v>Other resource-intensive countries</c:v>
                </c:pt>
                <c:pt idx="2">
                  <c:v>Non-resource-intensive countries</c:v>
                </c:pt>
              </c:strCache>
            </c:strRef>
          </c:cat>
          <c:val>
            <c:numRef>
              <c:f>'Slilde 21'!$AH$17:$AH$19</c:f>
              <c:numCache>
                <c:formatCode>General</c:formatCode>
                <c:ptCount val="3"/>
                <c:pt idx="0">
                  <c:v>-8.7763991561127135</c:v>
                </c:pt>
                <c:pt idx="1">
                  <c:v>1.5737047129857018E-2</c:v>
                </c:pt>
                <c:pt idx="2">
                  <c:v>-0.54180159104767611</c:v>
                </c:pt>
              </c:numCache>
            </c:numRef>
          </c:val>
          <c:extLst>
            <c:ext xmlns:c16="http://schemas.microsoft.com/office/drawing/2014/chart" uri="{C3380CC4-5D6E-409C-BE32-E72D297353CC}">
              <c16:uniqueId val="{00000002-1C12-4253-B4DE-91DD286A1317}"/>
            </c:ext>
          </c:extLst>
        </c:ser>
        <c:dLbls>
          <c:showLegendKey val="0"/>
          <c:showVal val="0"/>
          <c:showCatName val="0"/>
          <c:showSerName val="0"/>
          <c:showPercent val="0"/>
          <c:showBubbleSize val="0"/>
        </c:dLbls>
        <c:gapWidth val="150"/>
        <c:overlap val="100"/>
        <c:axId val="1106372000"/>
        <c:axId val="1099135152"/>
      </c:barChart>
      <c:lineChart>
        <c:grouping val="standard"/>
        <c:varyColors val="0"/>
        <c:ser>
          <c:idx val="3"/>
          <c:order val="3"/>
          <c:tx>
            <c:v>Non-commodity primary fiscal deficit</c:v>
          </c:tx>
          <c:spPr>
            <a:ln w="25400" cap="rnd">
              <a:noFill/>
              <a:round/>
            </a:ln>
            <a:effectLst/>
          </c:spPr>
          <c:marker>
            <c:symbol val="circle"/>
            <c:size val="10"/>
            <c:spPr>
              <a:solidFill>
                <a:schemeClr val="tx1"/>
              </a:solidFill>
              <a:ln w="9525">
                <a:noFill/>
              </a:ln>
              <a:effectLst/>
            </c:spPr>
          </c:marker>
          <c:val>
            <c:numRef>
              <c:f>'Slilde 21'!$AJ$17:$AJ$19</c:f>
              <c:numCache>
                <c:formatCode>General</c:formatCode>
                <c:ptCount val="3"/>
                <c:pt idx="0">
                  <c:v>-10.707078000716361</c:v>
                </c:pt>
                <c:pt idx="1">
                  <c:v>-0.29463384426116335</c:v>
                </c:pt>
                <c:pt idx="2">
                  <c:v>0.69104335829842256</c:v>
                </c:pt>
              </c:numCache>
            </c:numRef>
          </c:val>
          <c:smooth val="0"/>
          <c:extLst>
            <c:ext xmlns:c16="http://schemas.microsoft.com/office/drawing/2014/chart" uri="{C3380CC4-5D6E-409C-BE32-E72D297353CC}">
              <c16:uniqueId val="{00000003-1C12-4253-B4DE-91DD286A1317}"/>
            </c:ext>
          </c:extLst>
        </c:ser>
        <c:dLbls>
          <c:showLegendKey val="0"/>
          <c:showVal val="0"/>
          <c:showCatName val="0"/>
          <c:showSerName val="0"/>
          <c:showPercent val="0"/>
          <c:showBubbleSize val="0"/>
        </c:dLbls>
        <c:marker val="1"/>
        <c:smooth val="0"/>
        <c:axId val="1106372000"/>
        <c:axId val="1099135152"/>
      </c:lineChart>
      <c:catAx>
        <c:axId val="1106372000"/>
        <c:scaling>
          <c:orientation val="minMax"/>
        </c:scaling>
        <c:delete val="0"/>
        <c:axPos val="b"/>
        <c:numFmt formatCode="General" sourceLinked="1"/>
        <c:majorTickMark val="none"/>
        <c:minorTickMark val="none"/>
        <c:tickLblPos val="low"/>
        <c:spPr>
          <a:noFill/>
          <a:ln w="9525" cap="flat" cmpd="sng" algn="ctr">
            <a:solidFill>
              <a:schemeClr val="bg1">
                <a:lumMod val="65000"/>
              </a:schemeClr>
            </a:solidFill>
            <a:round/>
          </a:ln>
          <a:effectLst/>
        </c:spPr>
        <c:txPr>
          <a:bodyPr rot="0" spcFirstLastPara="1" vertOverflow="ellipsis" wrap="square" anchor="ctr" anchorCtr="1"/>
          <a:lstStyle/>
          <a:p>
            <a:pPr>
              <a:defRPr sz="1600" b="0" i="0" u="none" strike="noStrike" kern="1200" baseline="0">
                <a:solidFill>
                  <a:srgbClr val="707372"/>
                </a:solidFill>
                <a:latin typeface="Arial Narrow" panose="020B0606020202030204" pitchFamily="34" charset="0"/>
                <a:ea typeface="+mn-ea"/>
                <a:cs typeface="Segoe UI" panose="020B0502040204020203" pitchFamily="34" charset="0"/>
              </a:defRPr>
            </a:pPr>
            <a:endParaRPr lang="en-US"/>
          </a:p>
        </c:txPr>
        <c:crossAx val="1099135152"/>
        <c:crossesAt val="0"/>
        <c:auto val="0"/>
        <c:lblAlgn val="ctr"/>
        <c:lblOffset val="100"/>
        <c:tickLblSkip val="1"/>
        <c:noMultiLvlLbl val="0"/>
      </c:catAx>
      <c:valAx>
        <c:axId val="1099135152"/>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Segoe UI" panose="020B0502040204020203" pitchFamily="34" charset="0"/>
                  </a:defRPr>
                </a:pPr>
                <a:r>
                  <a:rPr lang="en-US"/>
                  <a:t>Simple average, cumulative change, percentage points of GDP</a:t>
                </a:r>
              </a:p>
            </c:rich>
          </c:tx>
          <c:layout>
            <c:manualLayout>
              <c:xMode val="edge"/>
              <c:yMode val="edge"/>
              <c:x val="0"/>
              <c:y val="8.0592072734875383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Segoe UI" panose="020B0502040204020203" pitchFamily="34" charset="0"/>
                </a:defRPr>
              </a:pPr>
              <a:endParaRPr lang="en-US"/>
            </a:p>
          </c:txPr>
        </c:title>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Segoe UI" panose="020B0502040204020203" pitchFamily="34" charset="0"/>
              </a:defRPr>
            </a:pPr>
            <a:endParaRPr lang="en-US"/>
          </a:p>
        </c:txPr>
        <c:crossAx val="1106372000"/>
        <c:crosses val="autoZero"/>
        <c:crossBetween val="between"/>
      </c:valAx>
      <c:spPr>
        <a:noFill/>
        <a:ln>
          <a:noFill/>
        </a:ln>
        <a:effectLst/>
      </c:spPr>
    </c:plotArea>
    <c:legend>
      <c:legendPos val="b"/>
      <c:layout>
        <c:manualLayout>
          <c:xMode val="edge"/>
          <c:yMode val="edge"/>
          <c:x val="0.43600401011944384"/>
          <c:y val="0.53344131168526621"/>
          <c:w val="0.55528681377615352"/>
          <c:h val="0.23491892505547246"/>
        </c:manualLayout>
      </c:layout>
      <c:overlay val="1"/>
      <c:spPr>
        <a:noFill/>
        <a:ln>
          <a:noFill/>
        </a:ln>
        <a:effectLst/>
      </c:spPr>
      <c:txPr>
        <a:bodyPr rot="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rgbClr val="707372"/>
          </a:solidFill>
          <a:latin typeface="Arial Narrow" panose="020B0606020202030204" pitchFamily="34" charset="0"/>
          <a:cs typeface="Segoe UI" panose="020B0502040204020203"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03582212481591E-2"/>
          <c:y val="4.0999491155939011E-2"/>
          <c:w val="0.91085861364769827"/>
          <c:h val="0.73912186993731999"/>
        </c:manualLayout>
      </c:layout>
      <c:barChart>
        <c:barDir val="col"/>
        <c:grouping val="stacked"/>
        <c:varyColors val="0"/>
        <c:ser>
          <c:idx val="0"/>
          <c:order val="0"/>
          <c:tx>
            <c:strRef>
              <c:f>'Slide 20'!$B$29</c:f>
              <c:strCache>
                <c:ptCount val="1"/>
                <c:pt idx="0">
                  <c:v>Low</c:v>
                </c:pt>
              </c:strCache>
            </c:strRef>
          </c:tx>
          <c:spPr>
            <a:solidFill>
              <a:srgbClr val="658D1B"/>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'[141]Debt risk ratings'!$F$44:$P$44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'Slide 20'!$D$29:$N$29</c:f>
              <c:numCache>
                <c:formatCode>General</c:formatCode>
                <c:ptCount val="11"/>
                <c:pt idx="0">
                  <c:v>9</c:v>
                </c:pt>
                <c:pt idx="1">
                  <c:v>9</c:v>
                </c:pt>
                <c:pt idx="2">
                  <c:v>12</c:v>
                </c:pt>
                <c:pt idx="3">
                  <c:v>12</c:v>
                </c:pt>
                <c:pt idx="4">
                  <c:v>12</c:v>
                </c:pt>
                <c:pt idx="5">
                  <c:v>12</c:v>
                </c:pt>
                <c:pt idx="6">
                  <c:v>11</c:v>
                </c:pt>
                <c:pt idx="7">
                  <c:v>6</c:v>
                </c:pt>
                <c:pt idx="8">
                  <c:v>6</c:v>
                </c:pt>
                <c:pt idx="9">
                  <c:v>5</c:v>
                </c:pt>
                <c:pt idx="10">
                  <c:v>5</c:v>
                </c:pt>
              </c:numCache>
            </c:numRef>
          </c:val>
          <c:extLst>
            <c:ext xmlns:c16="http://schemas.microsoft.com/office/drawing/2014/chart" uri="{C3380CC4-5D6E-409C-BE32-E72D297353CC}">
              <c16:uniqueId val="{00000000-88A3-4F9E-9DEB-7216C23402B7}"/>
            </c:ext>
          </c:extLst>
        </c:ser>
        <c:ser>
          <c:idx val="1"/>
          <c:order val="1"/>
          <c:tx>
            <c:strRef>
              <c:f>'Slide 20'!$B$30</c:f>
              <c:strCache>
                <c:ptCount val="1"/>
                <c:pt idx="0">
                  <c:v>Moderate</c:v>
                </c:pt>
              </c:strCache>
            </c:strRef>
          </c:tx>
          <c:spPr>
            <a:solidFill>
              <a:srgbClr val="009CDE"/>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'[141]Debt risk ratings'!$F$44:$P$44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'Slide 20'!$D$30:$N$30</c:f>
              <c:numCache>
                <c:formatCode>General</c:formatCode>
                <c:ptCount val="11"/>
                <c:pt idx="0">
                  <c:v>6</c:v>
                </c:pt>
                <c:pt idx="1">
                  <c:v>10</c:v>
                </c:pt>
                <c:pt idx="2">
                  <c:v>10</c:v>
                </c:pt>
                <c:pt idx="3">
                  <c:v>11</c:v>
                </c:pt>
                <c:pt idx="4">
                  <c:v>13</c:v>
                </c:pt>
                <c:pt idx="5">
                  <c:v>14</c:v>
                </c:pt>
                <c:pt idx="6">
                  <c:v>17</c:v>
                </c:pt>
                <c:pt idx="7">
                  <c:v>21</c:v>
                </c:pt>
                <c:pt idx="8">
                  <c:v>19</c:v>
                </c:pt>
                <c:pt idx="9">
                  <c:v>15</c:v>
                </c:pt>
                <c:pt idx="10">
                  <c:v>14</c:v>
                </c:pt>
              </c:numCache>
            </c:numRef>
          </c:val>
          <c:extLst>
            <c:ext xmlns:c16="http://schemas.microsoft.com/office/drawing/2014/chart" uri="{C3380CC4-5D6E-409C-BE32-E72D297353CC}">
              <c16:uniqueId val="{00000001-88A3-4F9E-9DEB-7216C23402B7}"/>
            </c:ext>
          </c:extLst>
        </c:ser>
        <c:ser>
          <c:idx val="2"/>
          <c:order val="2"/>
          <c:tx>
            <c:strRef>
              <c:f>'Slide 20'!$B$31</c:f>
              <c:strCache>
                <c:ptCount val="1"/>
                <c:pt idx="0">
                  <c:v>High</c:v>
                </c:pt>
              </c:strCache>
            </c:strRef>
          </c:tx>
          <c:spPr>
            <a:solidFill>
              <a:srgbClr val="FF8200"/>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'[141]Debt risk ratings'!$F$44:$P$44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'Slide 20'!$D$31:$N$31</c:f>
              <c:numCache>
                <c:formatCode>General</c:formatCode>
                <c:ptCount val="11"/>
                <c:pt idx="0">
                  <c:v>4</c:v>
                </c:pt>
                <c:pt idx="1">
                  <c:v>7</c:v>
                </c:pt>
                <c:pt idx="2">
                  <c:v>6</c:v>
                </c:pt>
                <c:pt idx="3">
                  <c:v>4</c:v>
                </c:pt>
                <c:pt idx="4">
                  <c:v>6</c:v>
                </c:pt>
                <c:pt idx="5">
                  <c:v>5</c:v>
                </c:pt>
                <c:pt idx="6">
                  <c:v>4</c:v>
                </c:pt>
                <c:pt idx="7">
                  <c:v>6</c:v>
                </c:pt>
                <c:pt idx="8">
                  <c:v>7</c:v>
                </c:pt>
                <c:pt idx="9">
                  <c:v>9</c:v>
                </c:pt>
                <c:pt idx="10">
                  <c:v>9</c:v>
                </c:pt>
              </c:numCache>
            </c:numRef>
          </c:val>
          <c:extLst>
            <c:ext xmlns:c16="http://schemas.microsoft.com/office/drawing/2014/chart" uri="{C3380CC4-5D6E-409C-BE32-E72D297353CC}">
              <c16:uniqueId val="{00000002-88A3-4F9E-9DEB-7216C23402B7}"/>
            </c:ext>
          </c:extLst>
        </c:ser>
        <c:ser>
          <c:idx val="3"/>
          <c:order val="3"/>
          <c:tx>
            <c:strRef>
              <c:f>'Slide 20'!$B$32</c:f>
              <c:strCache>
                <c:ptCount val="1"/>
                <c:pt idx="0">
                  <c:v>Distress</c:v>
                </c:pt>
              </c:strCache>
            </c:strRef>
          </c:tx>
          <c:spPr>
            <a:solidFill>
              <a:srgbClr val="DA291C"/>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'[141]Debt risk ratings'!$F$44:$P$44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'Slide 20'!$D$32:$N$32</c:f>
              <c:numCache>
                <c:formatCode>General</c:formatCode>
                <c:ptCount val="11"/>
                <c:pt idx="0">
                  <c:v>7</c:v>
                </c:pt>
                <c:pt idx="1">
                  <c:v>7</c:v>
                </c:pt>
                <c:pt idx="2">
                  <c:v>5</c:v>
                </c:pt>
                <c:pt idx="3">
                  <c:v>6</c:v>
                </c:pt>
                <c:pt idx="4">
                  <c:v>2</c:v>
                </c:pt>
                <c:pt idx="5">
                  <c:v>2</c:v>
                </c:pt>
                <c:pt idx="6">
                  <c:v>2</c:v>
                </c:pt>
                <c:pt idx="7">
                  <c:v>2</c:v>
                </c:pt>
                <c:pt idx="8">
                  <c:v>3</c:v>
                </c:pt>
                <c:pt idx="9">
                  <c:v>6</c:v>
                </c:pt>
                <c:pt idx="10">
                  <c:v>7</c:v>
                </c:pt>
              </c:numCache>
            </c:numRef>
          </c:val>
          <c:extLst>
            <c:ext xmlns:c16="http://schemas.microsoft.com/office/drawing/2014/chart" uri="{C3380CC4-5D6E-409C-BE32-E72D297353CC}">
              <c16:uniqueId val="{00000003-88A3-4F9E-9DEB-7216C23402B7}"/>
            </c:ext>
          </c:extLst>
        </c:ser>
        <c:dLbls>
          <c:showLegendKey val="0"/>
          <c:showVal val="0"/>
          <c:showCatName val="0"/>
          <c:showSerName val="0"/>
          <c:showPercent val="0"/>
          <c:showBubbleSize val="0"/>
        </c:dLbls>
        <c:gapWidth val="50"/>
        <c:overlap val="100"/>
        <c:axId val="639698048"/>
        <c:axId val="646774784"/>
      </c:barChart>
      <c:catAx>
        <c:axId val="639698048"/>
        <c:scaling>
          <c:orientation val="minMax"/>
        </c:scaling>
        <c:delete val="0"/>
        <c:axPos val="b"/>
        <c:numFmt formatCode="General" sourceLinked="1"/>
        <c:majorTickMark val="in"/>
        <c:minorTickMark val="none"/>
        <c:tickLblPos val="nextTo"/>
        <c:spPr>
          <a:ln>
            <a:noFill/>
          </a:ln>
        </c:spPr>
        <c:crossAx val="646774784"/>
        <c:crosses val="autoZero"/>
        <c:auto val="1"/>
        <c:lblAlgn val="ctr"/>
        <c:lblOffset val="100"/>
        <c:noMultiLvlLbl val="0"/>
      </c:catAx>
      <c:valAx>
        <c:axId val="646774784"/>
        <c:scaling>
          <c:orientation val="minMax"/>
          <c:max val="36"/>
          <c:min val="0"/>
        </c:scaling>
        <c:delete val="0"/>
        <c:axPos val="l"/>
        <c:title>
          <c:tx>
            <c:rich>
              <a:bodyPr rot="-5400000" vert="horz"/>
              <a:lstStyle/>
              <a:p>
                <a:pPr>
                  <a:defRPr b="0"/>
                </a:pPr>
                <a:r>
                  <a:rPr lang="en-US" b="0"/>
                  <a:t>Number of countries</a:t>
                </a:r>
              </a:p>
            </c:rich>
          </c:tx>
          <c:layout>
            <c:manualLayout>
              <c:xMode val="edge"/>
              <c:yMode val="edge"/>
              <c:x val="0"/>
              <c:y val="0.19697176554630372"/>
            </c:manualLayout>
          </c:layout>
          <c:overlay val="0"/>
        </c:title>
        <c:numFmt formatCode="#,##0" sourceLinked="0"/>
        <c:majorTickMark val="in"/>
        <c:minorTickMark val="none"/>
        <c:tickLblPos val="nextTo"/>
        <c:spPr>
          <a:ln>
            <a:noFill/>
          </a:ln>
        </c:spPr>
        <c:crossAx val="639698048"/>
        <c:crosses val="autoZero"/>
        <c:crossBetween val="between"/>
        <c:majorUnit val="4"/>
      </c:valAx>
      <c:spPr>
        <a:ln>
          <a:noFill/>
        </a:ln>
      </c:spPr>
    </c:plotArea>
    <c:legend>
      <c:legendPos val="b"/>
      <c:layout>
        <c:manualLayout>
          <c:xMode val="edge"/>
          <c:yMode val="edge"/>
          <c:x val="4.6169834831252157E-2"/>
          <c:y val="0.90332448010018707"/>
          <c:w val="0.9512858610065047"/>
          <c:h val="7.487748814006949E-2"/>
        </c:manualLayout>
      </c:layout>
      <c:overlay val="0"/>
    </c:legend>
    <c:plotVisOnly val="1"/>
    <c:dispBlanksAs val="gap"/>
    <c:showDLblsOverMax val="0"/>
  </c:chart>
  <c:spPr>
    <a:ln>
      <a:noFill/>
    </a:ln>
  </c:spPr>
  <c:txPr>
    <a:bodyPr/>
    <a:lstStyle/>
    <a:p>
      <a:pPr>
        <a:defRPr sz="1600">
          <a:solidFill>
            <a:srgbClr val="707372"/>
          </a:solidFill>
          <a:latin typeface="Arial Narrow"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3508795349278"/>
          <c:y val="0.11001426835068434"/>
          <c:w val="0.83187496614041045"/>
          <c:h val="0.78630062181824589"/>
        </c:manualLayout>
      </c:layout>
      <c:barChart>
        <c:barDir val="col"/>
        <c:grouping val="stacked"/>
        <c:varyColors val="0"/>
        <c:ser>
          <c:idx val="0"/>
          <c:order val="0"/>
          <c:tx>
            <c:strRef>
              <c:f>'Public Debt WEO'!$C$224</c:f>
              <c:strCache>
                <c:ptCount val="1"/>
                <c:pt idx="0">
                  <c:v>2010 debt levels</c:v>
                </c:pt>
              </c:strCache>
            </c:strRef>
          </c:tx>
          <c:spPr>
            <a:solidFill>
              <a:srgbClr val="0070C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ED-4C84-B4D5-1EBEFEC8BFE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'Public Debt WEO'!$D$212:$E$212</c:f>
              <c:numCache>
                <c:formatCode>General</c:formatCode>
                <c:ptCount val="1"/>
                <c:pt idx="0">
                  <c:v>2017</c:v>
                </c:pt>
              </c:numCache>
              <c:extLst/>
            </c:numRef>
          </c:cat>
          <c:val>
            <c:numRef>
              <c:f>'Public Debt WEO'!$D$224:$E$224</c:f>
              <c:numCache>
                <c:formatCode>#,##0.0</c:formatCode>
                <c:ptCount val="1"/>
                <c:pt idx="0">
                  <c:v>363.57589158342023</c:v>
                </c:pt>
              </c:numCache>
              <c:extLst/>
            </c:numRef>
          </c:val>
          <c:extLst>
            <c:ext xmlns:c16="http://schemas.microsoft.com/office/drawing/2014/chart" uri="{C3380CC4-5D6E-409C-BE32-E72D297353CC}">
              <c16:uniqueId val="{00000000-FBC9-448F-831A-A6FA15E51582}"/>
            </c:ext>
          </c:extLst>
        </c:ser>
        <c:ser>
          <c:idx val="1"/>
          <c:order val="1"/>
          <c:tx>
            <c:strRef>
              <c:f>'Public Debt WEO'!$C$225</c:f>
              <c:strCache>
                <c:ptCount val="1"/>
                <c:pt idx="0">
                  <c:v>Domestic debt</c:v>
                </c:pt>
              </c:strCache>
            </c:strRef>
          </c:tx>
          <c:spPr>
            <a:solidFill>
              <a:srgbClr val="FF66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'Public Debt WEO'!$D$212:$E$212</c:f>
              <c:numCache>
                <c:formatCode>General</c:formatCode>
                <c:ptCount val="1"/>
                <c:pt idx="0">
                  <c:v>2017</c:v>
                </c:pt>
              </c:numCache>
              <c:extLst/>
            </c:numRef>
          </c:cat>
          <c:val>
            <c:numRef>
              <c:f>'Public Debt WEO'!$D$225:$E$225</c:f>
              <c:numCache>
                <c:formatCode>#,##0.0</c:formatCode>
                <c:ptCount val="1"/>
                <c:pt idx="0">
                  <c:v>179.08063744556941</c:v>
                </c:pt>
              </c:numCache>
              <c:extLst/>
            </c:numRef>
          </c:val>
          <c:extLst>
            <c:ext xmlns:c16="http://schemas.microsoft.com/office/drawing/2014/chart" uri="{C3380CC4-5D6E-409C-BE32-E72D297353CC}">
              <c16:uniqueId val="{00000001-FBC9-448F-831A-A6FA15E51582}"/>
            </c:ext>
          </c:extLst>
        </c:ser>
        <c:ser>
          <c:idx val="2"/>
          <c:order val="2"/>
          <c:tx>
            <c:strRef>
              <c:f>'Public Debt WEO'!$C$226</c:f>
              <c:strCache>
                <c:ptCount val="1"/>
                <c:pt idx="0">
                  <c:v>Multilateral debt</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'Public Debt WEO'!$D$212:$E$212</c:f>
              <c:numCache>
                <c:formatCode>General</c:formatCode>
                <c:ptCount val="1"/>
                <c:pt idx="0">
                  <c:v>2017</c:v>
                </c:pt>
              </c:numCache>
              <c:extLst/>
            </c:numRef>
          </c:cat>
          <c:val>
            <c:numRef>
              <c:f>'Public Debt WEO'!$D$226:$E$226</c:f>
              <c:numCache>
                <c:formatCode>#,##0.0</c:formatCode>
                <c:ptCount val="1"/>
                <c:pt idx="0">
                  <c:v>43.764111478499998</c:v>
                </c:pt>
              </c:numCache>
              <c:extLst/>
            </c:numRef>
          </c:val>
          <c:extLst>
            <c:ext xmlns:c16="http://schemas.microsoft.com/office/drawing/2014/chart" uri="{C3380CC4-5D6E-409C-BE32-E72D297353CC}">
              <c16:uniqueId val="{00000002-FBC9-448F-831A-A6FA15E51582}"/>
            </c:ext>
          </c:extLst>
        </c:ser>
        <c:ser>
          <c:idx val="3"/>
          <c:order val="3"/>
          <c:tx>
            <c:strRef>
              <c:f>'Public Debt WEO'!$C$227</c:f>
              <c:strCache>
                <c:ptCount val="1"/>
                <c:pt idx="0">
                  <c:v>Bilateral debt</c:v>
                </c:pt>
              </c:strCache>
            </c:strRef>
          </c:tx>
          <c:spPr>
            <a:solidFill>
              <a:srgbClr val="70737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'Public Debt WEO'!$D$212:$E$212</c:f>
              <c:numCache>
                <c:formatCode>General</c:formatCode>
                <c:ptCount val="1"/>
                <c:pt idx="0">
                  <c:v>2017</c:v>
                </c:pt>
              </c:numCache>
              <c:extLst/>
            </c:numRef>
          </c:cat>
          <c:val>
            <c:numRef>
              <c:f>'Public Debt WEO'!$D$227:$E$227</c:f>
              <c:numCache>
                <c:formatCode>#,##0.0</c:formatCode>
                <c:ptCount val="1"/>
                <c:pt idx="0">
                  <c:v>46.498371711747581</c:v>
                </c:pt>
              </c:numCache>
              <c:extLst/>
            </c:numRef>
          </c:val>
          <c:extLst>
            <c:ext xmlns:c16="http://schemas.microsoft.com/office/drawing/2014/chart" uri="{C3380CC4-5D6E-409C-BE32-E72D297353CC}">
              <c16:uniqueId val="{00000003-FBC9-448F-831A-A6FA15E51582}"/>
            </c:ext>
          </c:extLst>
        </c:ser>
        <c:ser>
          <c:idx val="4"/>
          <c:order val="4"/>
          <c:tx>
            <c:strRef>
              <c:f>'Public Debt WEO'!$C$228</c:f>
              <c:strCache>
                <c:ptCount val="1"/>
                <c:pt idx="0">
                  <c:v>Eurobonds</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'Public Debt WEO'!$D$212:$E$212</c:f>
              <c:numCache>
                <c:formatCode>General</c:formatCode>
                <c:ptCount val="1"/>
                <c:pt idx="0">
                  <c:v>2017</c:v>
                </c:pt>
              </c:numCache>
              <c:extLst/>
            </c:numRef>
          </c:cat>
          <c:val>
            <c:numRef>
              <c:f>'Public Debt WEO'!$D$228:$E$228</c:f>
              <c:numCache>
                <c:formatCode>#,##0.0</c:formatCode>
                <c:ptCount val="1"/>
                <c:pt idx="0">
                  <c:v>41.426999999999992</c:v>
                </c:pt>
              </c:numCache>
              <c:extLst/>
            </c:numRef>
          </c:val>
          <c:extLst>
            <c:ext xmlns:c16="http://schemas.microsoft.com/office/drawing/2014/chart" uri="{C3380CC4-5D6E-409C-BE32-E72D297353CC}">
              <c16:uniqueId val="{00000004-FBC9-448F-831A-A6FA15E51582}"/>
            </c:ext>
          </c:extLst>
        </c:ser>
        <c:ser>
          <c:idx val="5"/>
          <c:order val="5"/>
          <c:tx>
            <c:strRef>
              <c:f>'Public Debt WEO'!$C$229</c:f>
              <c:strCache>
                <c:ptCount val="1"/>
                <c:pt idx="0">
                  <c:v>Other external debt</c:v>
                </c:pt>
              </c:strCache>
            </c:strRef>
          </c:tx>
          <c:spPr>
            <a:solidFill>
              <a:srgbClr val="00339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'Public Debt WEO'!$D$212:$E$212</c:f>
              <c:numCache>
                <c:formatCode>General</c:formatCode>
                <c:ptCount val="1"/>
                <c:pt idx="0">
                  <c:v>2017</c:v>
                </c:pt>
              </c:numCache>
              <c:extLst/>
            </c:numRef>
          </c:cat>
          <c:val>
            <c:numRef>
              <c:f>'Public Debt WEO'!$D$229:$E$229</c:f>
              <c:numCache>
                <c:formatCode>#,##0.0</c:formatCode>
                <c:ptCount val="1"/>
                <c:pt idx="0">
                  <c:v>47.883582185252436</c:v>
                </c:pt>
              </c:numCache>
              <c:extLst/>
            </c:numRef>
          </c:val>
          <c:extLst>
            <c:ext xmlns:c16="http://schemas.microsoft.com/office/drawing/2014/chart" uri="{C3380CC4-5D6E-409C-BE32-E72D297353CC}">
              <c16:uniqueId val="{00000005-FBC9-448F-831A-A6FA15E51582}"/>
            </c:ext>
          </c:extLst>
        </c:ser>
        <c:dLbls>
          <c:showLegendKey val="0"/>
          <c:showVal val="0"/>
          <c:showCatName val="0"/>
          <c:showSerName val="0"/>
          <c:showPercent val="0"/>
          <c:showBubbleSize val="0"/>
        </c:dLbls>
        <c:gapWidth val="150"/>
        <c:overlap val="100"/>
        <c:axId val="1562369535"/>
        <c:axId val="1634319871"/>
      </c:barChart>
      <c:catAx>
        <c:axId val="156236953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34319871"/>
        <c:crosses val="autoZero"/>
        <c:auto val="1"/>
        <c:lblAlgn val="ctr"/>
        <c:lblOffset val="100"/>
        <c:noMultiLvlLbl val="0"/>
      </c:catAx>
      <c:valAx>
        <c:axId val="1634319871"/>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r>
                  <a:rPr lang="en-US"/>
                  <a:t>Billions of US dollars</a:t>
                </a:r>
              </a:p>
            </c:rich>
          </c:tx>
          <c:layout>
            <c:manualLayout>
              <c:xMode val="edge"/>
              <c:yMode val="edge"/>
              <c:x val="4.171380590618487E-3"/>
              <c:y val="0.2974367203892995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562369535"/>
        <c:crosses val="autoZero"/>
        <c:crossBetween val="between"/>
      </c:valAx>
      <c:spPr>
        <a:noFill/>
        <a:ln>
          <a:noFill/>
        </a:ln>
        <a:effectLst/>
      </c:spPr>
    </c:plotArea>
    <c:legend>
      <c:legendPos val="b"/>
      <c:legendEntry>
        <c:idx val="0"/>
        <c:delete val="1"/>
      </c:legendEntry>
      <c:layout>
        <c:manualLayout>
          <c:xMode val="edge"/>
          <c:yMode val="edge"/>
          <c:x val="0.74161776903380527"/>
          <c:y val="5.0580382750169482E-2"/>
          <c:w val="0.2558417163042796"/>
          <c:h val="0.3527312441649491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Arial Narrow" panose="020B0606020202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80" b="0" i="0" u="none" strike="noStrike" kern="1200" spc="0" baseline="0">
                <a:solidFill>
                  <a:srgbClr val="000000"/>
                </a:solidFill>
                <a:latin typeface="+mn-lt"/>
                <a:ea typeface="+mn-ea"/>
                <a:cs typeface="+mn-cs"/>
              </a:defRPr>
            </a:pPr>
            <a:r>
              <a:rPr lang="en-US"/>
              <a:t>Zimbabwe: Parallel Market Exchange Rate</a:t>
            </a:r>
          </a:p>
          <a:p>
            <a:pPr algn="l">
              <a:defRPr/>
            </a:pPr>
            <a:r>
              <a:rPr lang="en-US"/>
              <a:t>(Local currency unit per 1 US$)</a:t>
            </a:r>
          </a:p>
        </c:rich>
      </c:tx>
      <c:layout>
        <c:manualLayout>
          <c:xMode val="edge"/>
          <c:yMode val="edge"/>
          <c:x val="1.5146813167872355E-3"/>
          <c:y val="0"/>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rgbClr val="000000"/>
              </a:solidFill>
              <a:latin typeface="+mn-lt"/>
              <a:ea typeface="+mn-ea"/>
              <a:cs typeface="+mn-cs"/>
            </a:defRPr>
          </a:pPr>
          <a:endParaRPr lang="en-US"/>
        </a:p>
      </c:txPr>
    </c:title>
    <c:autoTitleDeleted val="0"/>
    <c:plotArea>
      <c:layout>
        <c:manualLayout>
          <c:xMode val="edge"/>
          <c:yMode val="edge"/>
          <c:x val="0"/>
          <c:y val="0.12602939334514474"/>
          <c:w val="1"/>
          <c:h val="0.8129042636700281"/>
        </c:manualLayout>
      </c:layout>
      <c:lineChart>
        <c:grouping val="standard"/>
        <c:varyColors val="0"/>
        <c:ser>
          <c:idx val="0"/>
          <c:order val="0"/>
          <c:tx>
            <c:strRef>
              <c:f>ResRepFX!$AF$4</c:f>
              <c:strCache>
                <c:ptCount val="1"/>
                <c:pt idx="0">
                  <c:v>RTGS</c:v>
                </c:pt>
              </c:strCache>
            </c:strRef>
          </c:tx>
          <c:spPr>
            <a:ln w="25400" cap="rnd">
              <a:solidFill>
                <a:srgbClr val="4B82AD"/>
              </a:solidFill>
              <a:prstDash val="solid"/>
              <a:round/>
            </a:ln>
            <a:effectLst/>
          </c:spPr>
          <c:marker>
            <c:symbol val="none"/>
          </c:marker>
          <c:cat>
            <c:numRef>
              <c:f>ResRepFX!$A$293:$A$710</c:f>
              <c:numCache>
                <c:formatCode>[$-3009]dd\-mmm\-yy;@</c:formatCode>
                <c:ptCount val="418"/>
                <c:pt idx="0">
                  <c:v>42979</c:v>
                </c:pt>
                <c:pt idx="1">
                  <c:v>42982</c:v>
                </c:pt>
                <c:pt idx="2">
                  <c:v>42983</c:v>
                </c:pt>
                <c:pt idx="3">
                  <c:v>42984</c:v>
                </c:pt>
                <c:pt idx="4">
                  <c:v>42985</c:v>
                </c:pt>
                <c:pt idx="5">
                  <c:v>42986</c:v>
                </c:pt>
                <c:pt idx="6">
                  <c:v>42989</c:v>
                </c:pt>
                <c:pt idx="7">
                  <c:v>42990</c:v>
                </c:pt>
                <c:pt idx="8">
                  <c:v>42991</c:v>
                </c:pt>
                <c:pt idx="9">
                  <c:v>42992</c:v>
                </c:pt>
                <c:pt idx="10">
                  <c:v>42993</c:v>
                </c:pt>
                <c:pt idx="11">
                  <c:v>42996</c:v>
                </c:pt>
                <c:pt idx="12">
                  <c:v>42997</c:v>
                </c:pt>
                <c:pt idx="13">
                  <c:v>42998</c:v>
                </c:pt>
                <c:pt idx="14">
                  <c:v>42999</c:v>
                </c:pt>
                <c:pt idx="15">
                  <c:v>43000</c:v>
                </c:pt>
                <c:pt idx="16">
                  <c:v>43003</c:v>
                </c:pt>
                <c:pt idx="17">
                  <c:v>43004</c:v>
                </c:pt>
                <c:pt idx="18">
                  <c:v>43005</c:v>
                </c:pt>
                <c:pt idx="19">
                  <c:v>43006</c:v>
                </c:pt>
                <c:pt idx="20">
                  <c:v>43007</c:v>
                </c:pt>
                <c:pt idx="21">
                  <c:v>43010</c:v>
                </c:pt>
                <c:pt idx="22">
                  <c:v>43011</c:v>
                </c:pt>
                <c:pt idx="23">
                  <c:v>43012</c:v>
                </c:pt>
                <c:pt idx="24">
                  <c:v>43013</c:v>
                </c:pt>
                <c:pt idx="25">
                  <c:v>43014</c:v>
                </c:pt>
                <c:pt idx="26">
                  <c:v>43017</c:v>
                </c:pt>
                <c:pt idx="27">
                  <c:v>43018</c:v>
                </c:pt>
                <c:pt idx="28">
                  <c:v>43019</c:v>
                </c:pt>
                <c:pt idx="29">
                  <c:v>43020</c:v>
                </c:pt>
                <c:pt idx="30">
                  <c:v>43021</c:v>
                </c:pt>
                <c:pt idx="31">
                  <c:v>43024</c:v>
                </c:pt>
                <c:pt idx="32">
                  <c:v>43025</c:v>
                </c:pt>
                <c:pt idx="33">
                  <c:v>43026</c:v>
                </c:pt>
                <c:pt idx="34">
                  <c:v>43027</c:v>
                </c:pt>
                <c:pt idx="35">
                  <c:v>43028</c:v>
                </c:pt>
                <c:pt idx="36">
                  <c:v>43031</c:v>
                </c:pt>
                <c:pt idx="37">
                  <c:v>43032</c:v>
                </c:pt>
                <c:pt idx="38">
                  <c:v>43033</c:v>
                </c:pt>
                <c:pt idx="39">
                  <c:v>43034</c:v>
                </c:pt>
                <c:pt idx="40">
                  <c:v>43035</c:v>
                </c:pt>
                <c:pt idx="41">
                  <c:v>43038</c:v>
                </c:pt>
                <c:pt idx="42">
                  <c:v>43039</c:v>
                </c:pt>
                <c:pt idx="43">
                  <c:v>43040</c:v>
                </c:pt>
                <c:pt idx="44">
                  <c:v>43041</c:v>
                </c:pt>
                <c:pt idx="45">
                  <c:v>43042</c:v>
                </c:pt>
                <c:pt idx="46">
                  <c:v>43045</c:v>
                </c:pt>
                <c:pt idx="47">
                  <c:v>43046</c:v>
                </c:pt>
                <c:pt idx="48">
                  <c:v>43047</c:v>
                </c:pt>
                <c:pt idx="49">
                  <c:v>43048</c:v>
                </c:pt>
                <c:pt idx="50">
                  <c:v>43049</c:v>
                </c:pt>
                <c:pt idx="51">
                  <c:v>43052</c:v>
                </c:pt>
                <c:pt idx="52">
                  <c:v>43053</c:v>
                </c:pt>
                <c:pt idx="53">
                  <c:v>43054</c:v>
                </c:pt>
                <c:pt idx="54">
                  <c:v>43055</c:v>
                </c:pt>
                <c:pt idx="55">
                  <c:v>43056</c:v>
                </c:pt>
                <c:pt idx="56">
                  <c:v>43059</c:v>
                </c:pt>
                <c:pt idx="57">
                  <c:v>43060</c:v>
                </c:pt>
                <c:pt idx="58">
                  <c:v>43061</c:v>
                </c:pt>
                <c:pt idx="59">
                  <c:v>43062</c:v>
                </c:pt>
                <c:pt idx="60">
                  <c:v>43063</c:v>
                </c:pt>
                <c:pt idx="61">
                  <c:v>43066</c:v>
                </c:pt>
                <c:pt idx="62">
                  <c:v>43067</c:v>
                </c:pt>
                <c:pt idx="63">
                  <c:v>43068</c:v>
                </c:pt>
                <c:pt idx="64">
                  <c:v>43069</c:v>
                </c:pt>
                <c:pt idx="65">
                  <c:v>43070</c:v>
                </c:pt>
                <c:pt idx="66">
                  <c:v>43073</c:v>
                </c:pt>
                <c:pt idx="67">
                  <c:v>43074</c:v>
                </c:pt>
                <c:pt idx="68">
                  <c:v>43075</c:v>
                </c:pt>
                <c:pt idx="69">
                  <c:v>43076</c:v>
                </c:pt>
                <c:pt idx="70">
                  <c:v>43077</c:v>
                </c:pt>
                <c:pt idx="71">
                  <c:v>43080</c:v>
                </c:pt>
                <c:pt idx="72">
                  <c:v>43081</c:v>
                </c:pt>
                <c:pt idx="73">
                  <c:v>43082</c:v>
                </c:pt>
                <c:pt idx="74">
                  <c:v>43083</c:v>
                </c:pt>
                <c:pt idx="75">
                  <c:v>43084</c:v>
                </c:pt>
                <c:pt idx="76">
                  <c:v>43087</c:v>
                </c:pt>
                <c:pt idx="77">
                  <c:v>43088</c:v>
                </c:pt>
                <c:pt idx="78">
                  <c:v>43089</c:v>
                </c:pt>
                <c:pt idx="79">
                  <c:v>43090</c:v>
                </c:pt>
                <c:pt idx="80">
                  <c:v>43091</c:v>
                </c:pt>
                <c:pt idx="81">
                  <c:v>43094</c:v>
                </c:pt>
                <c:pt idx="82">
                  <c:v>43095</c:v>
                </c:pt>
                <c:pt idx="83">
                  <c:v>43096</c:v>
                </c:pt>
                <c:pt idx="84">
                  <c:v>43097</c:v>
                </c:pt>
                <c:pt idx="85">
                  <c:v>43098</c:v>
                </c:pt>
                <c:pt idx="86">
                  <c:v>43101</c:v>
                </c:pt>
                <c:pt idx="87">
                  <c:v>43102</c:v>
                </c:pt>
                <c:pt idx="88">
                  <c:v>43103</c:v>
                </c:pt>
                <c:pt idx="89">
                  <c:v>43104</c:v>
                </c:pt>
                <c:pt idx="90">
                  <c:v>43105</c:v>
                </c:pt>
                <c:pt idx="91">
                  <c:v>43108</c:v>
                </c:pt>
                <c:pt idx="92">
                  <c:v>43109</c:v>
                </c:pt>
                <c:pt idx="93">
                  <c:v>43110</c:v>
                </c:pt>
                <c:pt idx="94">
                  <c:v>43111</c:v>
                </c:pt>
                <c:pt idx="95">
                  <c:v>43112</c:v>
                </c:pt>
                <c:pt idx="96">
                  <c:v>43115</c:v>
                </c:pt>
                <c:pt idx="97">
                  <c:v>43116</c:v>
                </c:pt>
                <c:pt idx="98">
                  <c:v>43117</c:v>
                </c:pt>
                <c:pt idx="99">
                  <c:v>43118</c:v>
                </c:pt>
                <c:pt idx="100">
                  <c:v>43119</c:v>
                </c:pt>
                <c:pt idx="101">
                  <c:v>43122</c:v>
                </c:pt>
                <c:pt idx="102">
                  <c:v>43123</c:v>
                </c:pt>
                <c:pt idx="103">
                  <c:v>43124</c:v>
                </c:pt>
                <c:pt idx="104">
                  <c:v>43125</c:v>
                </c:pt>
                <c:pt idx="105">
                  <c:v>43126</c:v>
                </c:pt>
                <c:pt idx="106">
                  <c:v>43129</c:v>
                </c:pt>
                <c:pt idx="107">
                  <c:v>43130</c:v>
                </c:pt>
                <c:pt idx="108">
                  <c:v>43131</c:v>
                </c:pt>
                <c:pt idx="109">
                  <c:v>43132</c:v>
                </c:pt>
                <c:pt idx="110">
                  <c:v>43133</c:v>
                </c:pt>
                <c:pt idx="111">
                  <c:v>43136</c:v>
                </c:pt>
                <c:pt idx="112">
                  <c:v>43137</c:v>
                </c:pt>
                <c:pt idx="113">
                  <c:v>43138</c:v>
                </c:pt>
                <c:pt idx="114">
                  <c:v>43139</c:v>
                </c:pt>
                <c:pt idx="115">
                  <c:v>43140</c:v>
                </c:pt>
                <c:pt idx="116">
                  <c:v>43143</c:v>
                </c:pt>
                <c:pt idx="117">
                  <c:v>43144</c:v>
                </c:pt>
                <c:pt idx="118">
                  <c:v>43145</c:v>
                </c:pt>
                <c:pt idx="119">
                  <c:v>43146</c:v>
                </c:pt>
                <c:pt idx="120">
                  <c:v>43147</c:v>
                </c:pt>
                <c:pt idx="121">
                  <c:v>43150</c:v>
                </c:pt>
                <c:pt idx="122">
                  <c:v>43151</c:v>
                </c:pt>
                <c:pt idx="123">
                  <c:v>43152</c:v>
                </c:pt>
                <c:pt idx="124">
                  <c:v>43153</c:v>
                </c:pt>
                <c:pt idx="125">
                  <c:v>43154</c:v>
                </c:pt>
                <c:pt idx="126">
                  <c:v>43157</c:v>
                </c:pt>
                <c:pt idx="127">
                  <c:v>43158</c:v>
                </c:pt>
                <c:pt idx="128">
                  <c:v>43159</c:v>
                </c:pt>
                <c:pt idx="129">
                  <c:v>43160</c:v>
                </c:pt>
                <c:pt idx="130">
                  <c:v>43161</c:v>
                </c:pt>
                <c:pt idx="131">
                  <c:v>43164</c:v>
                </c:pt>
                <c:pt idx="132">
                  <c:v>43165</c:v>
                </c:pt>
                <c:pt idx="133">
                  <c:v>43166</c:v>
                </c:pt>
                <c:pt idx="134">
                  <c:v>43167</c:v>
                </c:pt>
                <c:pt idx="135">
                  <c:v>43168</c:v>
                </c:pt>
                <c:pt idx="136">
                  <c:v>43171</c:v>
                </c:pt>
                <c:pt idx="137">
                  <c:v>43172</c:v>
                </c:pt>
                <c:pt idx="138">
                  <c:v>43173</c:v>
                </c:pt>
                <c:pt idx="139">
                  <c:v>43174</c:v>
                </c:pt>
                <c:pt idx="140">
                  <c:v>43175</c:v>
                </c:pt>
                <c:pt idx="141">
                  <c:v>43178</c:v>
                </c:pt>
                <c:pt idx="142">
                  <c:v>43179</c:v>
                </c:pt>
                <c:pt idx="143">
                  <c:v>43180</c:v>
                </c:pt>
                <c:pt idx="144">
                  <c:v>43181</c:v>
                </c:pt>
                <c:pt idx="145">
                  <c:v>43182</c:v>
                </c:pt>
                <c:pt idx="146">
                  <c:v>43185</c:v>
                </c:pt>
                <c:pt idx="147">
                  <c:v>43186</c:v>
                </c:pt>
                <c:pt idx="148">
                  <c:v>43187</c:v>
                </c:pt>
                <c:pt idx="149">
                  <c:v>43188</c:v>
                </c:pt>
                <c:pt idx="150">
                  <c:v>43189</c:v>
                </c:pt>
                <c:pt idx="151">
                  <c:v>43192</c:v>
                </c:pt>
                <c:pt idx="152">
                  <c:v>43193</c:v>
                </c:pt>
                <c:pt idx="153">
                  <c:v>43194</c:v>
                </c:pt>
                <c:pt idx="154">
                  <c:v>43195</c:v>
                </c:pt>
                <c:pt idx="155">
                  <c:v>43196</c:v>
                </c:pt>
                <c:pt idx="156">
                  <c:v>43199</c:v>
                </c:pt>
                <c:pt idx="157">
                  <c:v>43200</c:v>
                </c:pt>
                <c:pt idx="158">
                  <c:v>43201</c:v>
                </c:pt>
                <c:pt idx="159">
                  <c:v>43202</c:v>
                </c:pt>
                <c:pt idx="160">
                  <c:v>43203</c:v>
                </c:pt>
                <c:pt idx="161">
                  <c:v>43206</c:v>
                </c:pt>
                <c:pt idx="162">
                  <c:v>43207</c:v>
                </c:pt>
                <c:pt idx="163">
                  <c:v>43208</c:v>
                </c:pt>
                <c:pt idx="164">
                  <c:v>43209</c:v>
                </c:pt>
                <c:pt idx="165">
                  <c:v>43210</c:v>
                </c:pt>
                <c:pt idx="166">
                  <c:v>43213</c:v>
                </c:pt>
                <c:pt idx="167">
                  <c:v>43214</c:v>
                </c:pt>
                <c:pt idx="168">
                  <c:v>43215</c:v>
                </c:pt>
                <c:pt idx="169">
                  <c:v>43216</c:v>
                </c:pt>
                <c:pt idx="170">
                  <c:v>43217</c:v>
                </c:pt>
                <c:pt idx="171">
                  <c:v>43220</c:v>
                </c:pt>
                <c:pt idx="172">
                  <c:v>43221</c:v>
                </c:pt>
                <c:pt idx="173">
                  <c:v>43222</c:v>
                </c:pt>
                <c:pt idx="174">
                  <c:v>43223</c:v>
                </c:pt>
                <c:pt idx="175">
                  <c:v>43224</c:v>
                </c:pt>
                <c:pt idx="176">
                  <c:v>43227</c:v>
                </c:pt>
                <c:pt idx="177">
                  <c:v>43228</c:v>
                </c:pt>
                <c:pt idx="178">
                  <c:v>43229</c:v>
                </c:pt>
                <c:pt idx="179">
                  <c:v>43230</c:v>
                </c:pt>
                <c:pt idx="180">
                  <c:v>43231</c:v>
                </c:pt>
                <c:pt idx="181">
                  <c:v>43234</c:v>
                </c:pt>
                <c:pt idx="182">
                  <c:v>43235</c:v>
                </c:pt>
                <c:pt idx="183">
                  <c:v>43236</c:v>
                </c:pt>
                <c:pt idx="184">
                  <c:v>43237</c:v>
                </c:pt>
                <c:pt idx="185">
                  <c:v>43238</c:v>
                </c:pt>
                <c:pt idx="186">
                  <c:v>43241</c:v>
                </c:pt>
                <c:pt idx="187">
                  <c:v>43242</c:v>
                </c:pt>
                <c:pt idx="188">
                  <c:v>43243</c:v>
                </c:pt>
                <c:pt idx="189">
                  <c:v>43244</c:v>
                </c:pt>
                <c:pt idx="190">
                  <c:v>43245</c:v>
                </c:pt>
                <c:pt idx="191">
                  <c:v>43248</c:v>
                </c:pt>
                <c:pt idx="192">
                  <c:v>43249</c:v>
                </c:pt>
                <c:pt idx="193">
                  <c:v>43250</c:v>
                </c:pt>
                <c:pt idx="194">
                  <c:v>43251</c:v>
                </c:pt>
                <c:pt idx="195">
                  <c:v>43252</c:v>
                </c:pt>
                <c:pt idx="196">
                  <c:v>43255</c:v>
                </c:pt>
                <c:pt idx="197">
                  <c:v>43256</c:v>
                </c:pt>
                <c:pt idx="198">
                  <c:v>43257</c:v>
                </c:pt>
                <c:pt idx="199">
                  <c:v>43258</c:v>
                </c:pt>
                <c:pt idx="200">
                  <c:v>43259</c:v>
                </c:pt>
                <c:pt idx="201">
                  <c:v>43262</c:v>
                </c:pt>
                <c:pt idx="202">
                  <c:v>43263</c:v>
                </c:pt>
                <c:pt idx="203">
                  <c:v>43264</c:v>
                </c:pt>
                <c:pt idx="204">
                  <c:v>43265</c:v>
                </c:pt>
                <c:pt idx="205">
                  <c:v>43266</c:v>
                </c:pt>
                <c:pt idx="206">
                  <c:v>43269</c:v>
                </c:pt>
                <c:pt idx="207">
                  <c:v>43270</c:v>
                </c:pt>
                <c:pt idx="208">
                  <c:v>43271</c:v>
                </c:pt>
                <c:pt idx="209">
                  <c:v>43272</c:v>
                </c:pt>
                <c:pt idx="210">
                  <c:v>43273</c:v>
                </c:pt>
                <c:pt idx="211">
                  <c:v>43276</c:v>
                </c:pt>
                <c:pt idx="212">
                  <c:v>43277</c:v>
                </c:pt>
                <c:pt idx="213">
                  <c:v>43278</c:v>
                </c:pt>
                <c:pt idx="214">
                  <c:v>43279</c:v>
                </c:pt>
                <c:pt idx="215">
                  <c:v>43280</c:v>
                </c:pt>
                <c:pt idx="216">
                  <c:v>43283</c:v>
                </c:pt>
                <c:pt idx="217">
                  <c:v>43284</c:v>
                </c:pt>
                <c:pt idx="218">
                  <c:v>43285</c:v>
                </c:pt>
                <c:pt idx="219">
                  <c:v>43286</c:v>
                </c:pt>
                <c:pt idx="220">
                  <c:v>43287</c:v>
                </c:pt>
                <c:pt idx="221">
                  <c:v>43290</c:v>
                </c:pt>
                <c:pt idx="222">
                  <c:v>43291</c:v>
                </c:pt>
                <c:pt idx="223">
                  <c:v>43292</c:v>
                </c:pt>
                <c:pt idx="224">
                  <c:v>43293</c:v>
                </c:pt>
                <c:pt idx="225">
                  <c:v>43294</c:v>
                </c:pt>
                <c:pt idx="226">
                  <c:v>43297</c:v>
                </c:pt>
                <c:pt idx="227">
                  <c:v>43298</c:v>
                </c:pt>
                <c:pt idx="228">
                  <c:v>43299</c:v>
                </c:pt>
                <c:pt idx="229">
                  <c:v>43300</c:v>
                </c:pt>
                <c:pt idx="230">
                  <c:v>43301</c:v>
                </c:pt>
                <c:pt idx="231">
                  <c:v>43304</c:v>
                </c:pt>
                <c:pt idx="232">
                  <c:v>43305</c:v>
                </c:pt>
                <c:pt idx="233">
                  <c:v>43306</c:v>
                </c:pt>
                <c:pt idx="234">
                  <c:v>43307</c:v>
                </c:pt>
                <c:pt idx="235">
                  <c:v>43308</c:v>
                </c:pt>
                <c:pt idx="236">
                  <c:v>43311</c:v>
                </c:pt>
                <c:pt idx="237">
                  <c:v>43312</c:v>
                </c:pt>
                <c:pt idx="238">
                  <c:v>43313</c:v>
                </c:pt>
                <c:pt idx="239">
                  <c:v>43314</c:v>
                </c:pt>
                <c:pt idx="240">
                  <c:v>43315</c:v>
                </c:pt>
                <c:pt idx="241">
                  <c:v>43318</c:v>
                </c:pt>
                <c:pt idx="242">
                  <c:v>43319</c:v>
                </c:pt>
                <c:pt idx="243">
                  <c:v>43320</c:v>
                </c:pt>
                <c:pt idx="244">
                  <c:v>43321</c:v>
                </c:pt>
                <c:pt idx="245">
                  <c:v>43322</c:v>
                </c:pt>
                <c:pt idx="246">
                  <c:v>43325</c:v>
                </c:pt>
                <c:pt idx="247">
                  <c:v>43326</c:v>
                </c:pt>
                <c:pt idx="248">
                  <c:v>43327</c:v>
                </c:pt>
                <c:pt idx="249">
                  <c:v>43328</c:v>
                </c:pt>
                <c:pt idx="250">
                  <c:v>43329</c:v>
                </c:pt>
                <c:pt idx="251">
                  <c:v>43332</c:v>
                </c:pt>
                <c:pt idx="252">
                  <c:v>43333</c:v>
                </c:pt>
                <c:pt idx="253">
                  <c:v>43334</c:v>
                </c:pt>
                <c:pt idx="254">
                  <c:v>43335</c:v>
                </c:pt>
                <c:pt idx="255">
                  <c:v>43336</c:v>
                </c:pt>
                <c:pt idx="256">
                  <c:v>43339</c:v>
                </c:pt>
                <c:pt idx="257">
                  <c:v>43340</c:v>
                </c:pt>
                <c:pt idx="258">
                  <c:v>43341</c:v>
                </c:pt>
                <c:pt idx="259">
                  <c:v>43342</c:v>
                </c:pt>
                <c:pt idx="260">
                  <c:v>43343</c:v>
                </c:pt>
                <c:pt idx="261">
                  <c:v>43346</c:v>
                </c:pt>
                <c:pt idx="262">
                  <c:v>43347</c:v>
                </c:pt>
                <c:pt idx="263">
                  <c:v>43348</c:v>
                </c:pt>
                <c:pt idx="264">
                  <c:v>43349</c:v>
                </c:pt>
                <c:pt idx="265">
                  <c:v>43350</c:v>
                </c:pt>
                <c:pt idx="266">
                  <c:v>43353</c:v>
                </c:pt>
                <c:pt idx="267">
                  <c:v>43354</c:v>
                </c:pt>
                <c:pt idx="268">
                  <c:v>43355</c:v>
                </c:pt>
                <c:pt idx="269">
                  <c:v>43356</c:v>
                </c:pt>
                <c:pt idx="270">
                  <c:v>43357</c:v>
                </c:pt>
                <c:pt idx="271">
                  <c:v>43360</c:v>
                </c:pt>
                <c:pt idx="272">
                  <c:v>43361</c:v>
                </c:pt>
                <c:pt idx="273">
                  <c:v>43362</c:v>
                </c:pt>
                <c:pt idx="274">
                  <c:v>43363</c:v>
                </c:pt>
                <c:pt idx="275">
                  <c:v>43364</c:v>
                </c:pt>
                <c:pt idx="276">
                  <c:v>43367</c:v>
                </c:pt>
                <c:pt idx="277">
                  <c:v>43368</c:v>
                </c:pt>
                <c:pt idx="278">
                  <c:v>43369</c:v>
                </c:pt>
                <c:pt idx="279" formatCode="d\-mmm\-yy">
                  <c:v>43370</c:v>
                </c:pt>
                <c:pt idx="280" formatCode="d\-mmm\-yy">
                  <c:v>43371</c:v>
                </c:pt>
                <c:pt idx="281" formatCode="d\-mmm\-yy">
                  <c:v>43374</c:v>
                </c:pt>
                <c:pt idx="282" formatCode="d\-mmm\-yy">
                  <c:v>43375</c:v>
                </c:pt>
                <c:pt idx="283" formatCode="d\-mmm\-yy">
                  <c:v>43376</c:v>
                </c:pt>
                <c:pt idx="284" formatCode="d\-mmm\-yy">
                  <c:v>43377</c:v>
                </c:pt>
                <c:pt idx="285" formatCode="d\-mmm\-yy">
                  <c:v>43378</c:v>
                </c:pt>
                <c:pt idx="286" formatCode="d\-mmm\-yy">
                  <c:v>43381</c:v>
                </c:pt>
                <c:pt idx="287" formatCode="d\-mmm\-yy">
                  <c:v>43382</c:v>
                </c:pt>
                <c:pt idx="288" formatCode="d\-mmm\-yy">
                  <c:v>43383</c:v>
                </c:pt>
                <c:pt idx="289" formatCode="d\-mmm\-yy">
                  <c:v>43384</c:v>
                </c:pt>
                <c:pt idx="290" formatCode="d\-mmm\-yy">
                  <c:v>43385</c:v>
                </c:pt>
                <c:pt idx="291" formatCode="d\-mmm\-yy">
                  <c:v>43388</c:v>
                </c:pt>
                <c:pt idx="292" formatCode="d\-mmm\-yy">
                  <c:v>43389</c:v>
                </c:pt>
                <c:pt idx="293" formatCode="d\-mmm\-yy">
                  <c:v>43390</c:v>
                </c:pt>
                <c:pt idx="294" formatCode="d\-mmm\-yy">
                  <c:v>43391</c:v>
                </c:pt>
                <c:pt idx="295" formatCode="d\-mmm\-yy">
                  <c:v>43392</c:v>
                </c:pt>
                <c:pt idx="296" formatCode="d\-mmm\-yy">
                  <c:v>43395</c:v>
                </c:pt>
                <c:pt idx="297" formatCode="d\-mmm\-yy">
                  <c:v>43396</c:v>
                </c:pt>
                <c:pt idx="298" formatCode="d\-mmm\-yy">
                  <c:v>43397</c:v>
                </c:pt>
                <c:pt idx="299" formatCode="d\-mmm\-yy">
                  <c:v>43398</c:v>
                </c:pt>
                <c:pt idx="300" formatCode="d\-mmm\-yy">
                  <c:v>43399</c:v>
                </c:pt>
                <c:pt idx="301" formatCode="d\-mmm\-yy">
                  <c:v>43402</c:v>
                </c:pt>
                <c:pt idx="302" formatCode="d\-mmm\-yy">
                  <c:v>43403</c:v>
                </c:pt>
                <c:pt idx="303" formatCode="d\-mmm\-yy">
                  <c:v>43404</c:v>
                </c:pt>
                <c:pt idx="304" formatCode="d\-mmm\-yy">
                  <c:v>43405</c:v>
                </c:pt>
                <c:pt idx="305" formatCode="d\-mmm\-yy">
                  <c:v>43406</c:v>
                </c:pt>
                <c:pt idx="306" formatCode="d\-mmm\-yy">
                  <c:v>43409</c:v>
                </c:pt>
                <c:pt idx="307" formatCode="d\-mmm\-yy">
                  <c:v>43410</c:v>
                </c:pt>
                <c:pt idx="308" formatCode="d\-mmm\-yy">
                  <c:v>43411</c:v>
                </c:pt>
                <c:pt idx="309" formatCode="d\-mmm\-yy">
                  <c:v>43412</c:v>
                </c:pt>
                <c:pt idx="310" formatCode="d\-mmm\-yy">
                  <c:v>43413</c:v>
                </c:pt>
                <c:pt idx="311" formatCode="d\-mmm\-yy">
                  <c:v>43416</c:v>
                </c:pt>
                <c:pt idx="312" formatCode="d\-mmm\-yy">
                  <c:v>43417</c:v>
                </c:pt>
                <c:pt idx="313" formatCode="d\-mmm\-yy">
                  <c:v>43418</c:v>
                </c:pt>
                <c:pt idx="314" formatCode="d\-mmm\-yy">
                  <c:v>43419</c:v>
                </c:pt>
                <c:pt idx="315" formatCode="d\-mmm\-yy">
                  <c:v>43420</c:v>
                </c:pt>
                <c:pt idx="316" formatCode="d\-mmm\-yy">
                  <c:v>43423</c:v>
                </c:pt>
                <c:pt idx="317" formatCode="d\-mmm\-yy">
                  <c:v>43424</c:v>
                </c:pt>
                <c:pt idx="318" formatCode="d\-mmm\-yy">
                  <c:v>43425</c:v>
                </c:pt>
                <c:pt idx="319" formatCode="d\-mmm\-yy">
                  <c:v>43426</c:v>
                </c:pt>
                <c:pt idx="320" formatCode="d\-mmm\-yy">
                  <c:v>43427</c:v>
                </c:pt>
                <c:pt idx="321" formatCode="d\-mmm\-yy">
                  <c:v>43430</c:v>
                </c:pt>
                <c:pt idx="322" formatCode="d\-mmm\-yy">
                  <c:v>43431</c:v>
                </c:pt>
                <c:pt idx="323" formatCode="d\-mmm\-yy">
                  <c:v>43432</c:v>
                </c:pt>
                <c:pt idx="324" formatCode="d\-mmm\-yy">
                  <c:v>43433</c:v>
                </c:pt>
                <c:pt idx="325" formatCode="d\-mmm\-yy">
                  <c:v>43434</c:v>
                </c:pt>
                <c:pt idx="326" formatCode="d\-mmm\-yy">
                  <c:v>43437</c:v>
                </c:pt>
                <c:pt idx="327" formatCode="d\-mmm\-yy">
                  <c:v>43438</c:v>
                </c:pt>
                <c:pt idx="328" formatCode="d\-mmm\-yy">
                  <c:v>43439</c:v>
                </c:pt>
                <c:pt idx="329" formatCode="d\-mmm\-yy">
                  <c:v>43440</c:v>
                </c:pt>
                <c:pt idx="330" formatCode="d\-mmm\-yy">
                  <c:v>43441</c:v>
                </c:pt>
                <c:pt idx="331" formatCode="d\-mmm\-yy">
                  <c:v>43444</c:v>
                </c:pt>
                <c:pt idx="332" formatCode="d\-mmm\-yy">
                  <c:v>43445</c:v>
                </c:pt>
                <c:pt idx="333" formatCode="d\-mmm\-yy">
                  <c:v>43446</c:v>
                </c:pt>
                <c:pt idx="334" formatCode="d\-mmm\-yy">
                  <c:v>43447</c:v>
                </c:pt>
                <c:pt idx="335" formatCode="d\-mmm\-yy">
                  <c:v>43448</c:v>
                </c:pt>
                <c:pt idx="336" formatCode="d\-mmm\-yy">
                  <c:v>43451</c:v>
                </c:pt>
                <c:pt idx="337" formatCode="d\-mmm\-yy">
                  <c:v>43452</c:v>
                </c:pt>
                <c:pt idx="338" formatCode="d\-mmm\-yy">
                  <c:v>43453</c:v>
                </c:pt>
                <c:pt idx="339" formatCode="d\-mmm\-yy">
                  <c:v>43454</c:v>
                </c:pt>
                <c:pt idx="340" formatCode="d\-mmm\-yy">
                  <c:v>43455</c:v>
                </c:pt>
                <c:pt idx="341" formatCode="d\-mmm\-yy">
                  <c:v>43458</c:v>
                </c:pt>
                <c:pt idx="342" formatCode="d\-mmm\-yy">
                  <c:v>43459</c:v>
                </c:pt>
                <c:pt idx="343" formatCode="d\-mmm\-yy">
                  <c:v>43460</c:v>
                </c:pt>
                <c:pt idx="344" formatCode="d\-mmm\-yy">
                  <c:v>43461</c:v>
                </c:pt>
                <c:pt idx="345" formatCode="d\-mmm\-yy">
                  <c:v>43462</c:v>
                </c:pt>
                <c:pt idx="346" formatCode="d\-mmm\-yy">
                  <c:v>43465</c:v>
                </c:pt>
                <c:pt idx="347" formatCode="d\-mmm\-yy">
                  <c:v>43466</c:v>
                </c:pt>
                <c:pt idx="348" formatCode="d\-mmm\-yy">
                  <c:v>43467</c:v>
                </c:pt>
                <c:pt idx="349" formatCode="d\-mmm\-yy">
                  <c:v>43468</c:v>
                </c:pt>
                <c:pt idx="350" formatCode="d\-mmm\-yy">
                  <c:v>43469</c:v>
                </c:pt>
                <c:pt idx="351" formatCode="d\-mmm\-yy">
                  <c:v>43472</c:v>
                </c:pt>
                <c:pt idx="352" formatCode="d\-mmm\-yy">
                  <c:v>43473</c:v>
                </c:pt>
                <c:pt idx="353" formatCode="d\-mmm\-yy">
                  <c:v>43474</c:v>
                </c:pt>
                <c:pt idx="354" formatCode="d\-mmm\-yy">
                  <c:v>43475</c:v>
                </c:pt>
                <c:pt idx="355" formatCode="d\-mmm\-yy">
                  <c:v>43476</c:v>
                </c:pt>
                <c:pt idx="356" formatCode="d\-mmm\-yy">
                  <c:v>43479</c:v>
                </c:pt>
                <c:pt idx="357" formatCode="d\-mmm\-yy">
                  <c:v>43480</c:v>
                </c:pt>
                <c:pt idx="358" formatCode="d\-mmm\-yy">
                  <c:v>43481</c:v>
                </c:pt>
                <c:pt idx="359" formatCode="d\-mmm\-yy">
                  <c:v>43482</c:v>
                </c:pt>
                <c:pt idx="360" formatCode="d\-mmm\-yy">
                  <c:v>43483</c:v>
                </c:pt>
                <c:pt idx="361" formatCode="d\-mmm\-yy">
                  <c:v>43486</c:v>
                </c:pt>
                <c:pt idx="362" formatCode="d\-mmm\-yy">
                  <c:v>43487</c:v>
                </c:pt>
                <c:pt idx="363" formatCode="d\-mmm\-yy">
                  <c:v>43488</c:v>
                </c:pt>
                <c:pt idx="364" formatCode="d\-mmm\-yy">
                  <c:v>43489</c:v>
                </c:pt>
                <c:pt idx="365" formatCode="d\-mmm\-yy">
                  <c:v>43490</c:v>
                </c:pt>
                <c:pt idx="366" formatCode="d\-mmm\-yy">
                  <c:v>43493</c:v>
                </c:pt>
                <c:pt idx="367" formatCode="d\-mmm\-yy">
                  <c:v>43494</c:v>
                </c:pt>
                <c:pt idx="368" formatCode="d\-mmm\-yy">
                  <c:v>43495</c:v>
                </c:pt>
                <c:pt idx="369" formatCode="d\-mmm\-yy">
                  <c:v>43496</c:v>
                </c:pt>
                <c:pt idx="370" formatCode="d\-mmm\-yy">
                  <c:v>43497</c:v>
                </c:pt>
                <c:pt idx="371" formatCode="d\-mmm\-yy">
                  <c:v>43500</c:v>
                </c:pt>
                <c:pt idx="372" formatCode="d\-mmm\-yy">
                  <c:v>43501</c:v>
                </c:pt>
                <c:pt idx="373" formatCode="d\-mmm\-yy">
                  <c:v>43502</c:v>
                </c:pt>
                <c:pt idx="374" formatCode="d\-mmm\-yy">
                  <c:v>43503</c:v>
                </c:pt>
                <c:pt idx="375" formatCode="d\-mmm\-yy">
                  <c:v>43504</c:v>
                </c:pt>
                <c:pt idx="376" formatCode="d\-mmm\-yy">
                  <c:v>43507</c:v>
                </c:pt>
                <c:pt idx="377" formatCode="d\-mmm\-yy">
                  <c:v>43508</c:v>
                </c:pt>
                <c:pt idx="378" formatCode="d\-mmm\-yy">
                  <c:v>43509</c:v>
                </c:pt>
                <c:pt idx="379" formatCode="d\-mmm\-yy">
                  <c:v>43510</c:v>
                </c:pt>
                <c:pt idx="380" formatCode="d\-mmm\-yy">
                  <c:v>43511</c:v>
                </c:pt>
                <c:pt idx="381" formatCode="d\-mmm\-yy">
                  <c:v>43514</c:v>
                </c:pt>
                <c:pt idx="382" formatCode="d\-mmm\-yy">
                  <c:v>43515</c:v>
                </c:pt>
                <c:pt idx="383" formatCode="d\-mmm\-yy">
                  <c:v>43516</c:v>
                </c:pt>
                <c:pt idx="384" formatCode="d\-mmm\-yy">
                  <c:v>43517</c:v>
                </c:pt>
                <c:pt idx="385" formatCode="d\-mmm\-yy">
                  <c:v>43518</c:v>
                </c:pt>
                <c:pt idx="386" formatCode="d\-mmm\-yy">
                  <c:v>43521</c:v>
                </c:pt>
                <c:pt idx="387" formatCode="d\-mmm\-yy">
                  <c:v>43522</c:v>
                </c:pt>
                <c:pt idx="388" formatCode="d\-mmm\-yy">
                  <c:v>43523</c:v>
                </c:pt>
                <c:pt idx="389" formatCode="d\-mmm\-yy">
                  <c:v>43524</c:v>
                </c:pt>
                <c:pt idx="390" formatCode="m/d/yyyy">
                  <c:v>43525</c:v>
                </c:pt>
                <c:pt idx="391" formatCode="m/d/yyyy">
                  <c:v>43528</c:v>
                </c:pt>
                <c:pt idx="392" formatCode="m/d/yyyy">
                  <c:v>43529</c:v>
                </c:pt>
                <c:pt idx="393" formatCode="m/d/yyyy">
                  <c:v>43530</c:v>
                </c:pt>
                <c:pt idx="394" formatCode="m/d/yyyy">
                  <c:v>43531</c:v>
                </c:pt>
                <c:pt idx="395" formatCode="m/d/yyyy">
                  <c:v>43532</c:v>
                </c:pt>
                <c:pt idx="396" formatCode="m/d/yyyy">
                  <c:v>43535</c:v>
                </c:pt>
                <c:pt idx="397" formatCode="m/d/yyyy">
                  <c:v>43536</c:v>
                </c:pt>
                <c:pt idx="398" formatCode="m/d/yyyy">
                  <c:v>43537</c:v>
                </c:pt>
                <c:pt idx="399" formatCode="m/d/yyyy">
                  <c:v>43538</c:v>
                </c:pt>
                <c:pt idx="400" formatCode="m/d/yyyy">
                  <c:v>43539</c:v>
                </c:pt>
                <c:pt idx="401" formatCode="m/d/yyyy">
                  <c:v>43542</c:v>
                </c:pt>
                <c:pt idx="402" formatCode="m/d/yyyy">
                  <c:v>43543</c:v>
                </c:pt>
                <c:pt idx="403" formatCode="m/d/yyyy">
                  <c:v>43544</c:v>
                </c:pt>
                <c:pt idx="404" formatCode="m/d/yyyy">
                  <c:v>43545</c:v>
                </c:pt>
                <c:pt idx="405" formatCode="m/d/yyyy">
                  <c:v>43546</c:v>
                </c:pt>
                <c:pt idx="406" formatCode="m/d/yyyy">
                  <c:v>43549</c:v>
                </c:pt>
                <c:pt idx="407" formatCode="m/d/yyyy">
                  <c:v>43550</c:v>
                </c:pt>
                <c:pt idx="408" formatCode="m/d/yyyy">
                  <c:v>43551</c:v>
                </c:pt>
                <c:pt idx="409" formatCode="m/d/yyyy">
                  <c:v>43552</c:v>
                </c:pt>
                <c:pt idx="410" formatCode="m/d/yyyy">
                  <c:v>43553</c:v>
                </c:pt>
                <c:pt idx="411" formatCode="m/d/yyyy">
                  <c:v>43556</c:v>
                </c:pt>
                <c:pt idx="412" formatCode="m/d/yyyy">
                  <c:v>43557</c:v>
                </c:pt>
                <c:pt idx="413" formatCode="m/d/yyyy">
                  <c:v>43558</c:v>
                </c:pt>
                <c:pt idx="414" formatCode="m/d/yyyy">
                  <c:v>43559</c:v>
                </c:pt>
                <c:pt idx="415" formatCode="m/d/yyyy">
                  <c:v>43560</c:v>
                </c:pt>
                <c:pt idx="416" formatCode="m/d/yyyy">
                  <c:v>43563</c:v>
                </c:pt>
                <c:pt idx="417" formatCode="m/d/yyyy">
                  <c:v>43564</c:v>
                </c:pt>
              </c:numCache>
            </c:numRef>
          </c:cat>
          <c:val>
            <c:numRef>
              <c:f>ResRepFX!$AF$293:$AF$710</c:f>
              <c:numCache>
                <c:formatCode>0.00</c:formatCode>
                <c:ptCount val="418"/>
                <c:pt idx="0">
                  <c:v>1.335</c:v>
                </c:pt>
                <c:pt idx="1">
                  <c:v>1.335</c:v>
                </c:pt>
                <c:pt idx="2">
                  <c:v>1.335</c:v>
                </c:pt>
                <c:pt idx="3">
                  <c:v>1.335</c:v>
                </c:pt>
                <c:pt idx="4">
                  <c:v>1.335</c:v>
                </c:pt>
                <c:pt idx="5">
                  <c:v>1.335</c:v>
                </c:pt>
                <c:pt idx="6">
                  <c:v>1.335</c:v>
                </c:pt>
                <c:pt idx="7">
                  <c:v>1.335</c:v>
                </c:pt>
                <c:pt idx="8">
                  <c:v>1.335</c:v>
                </c:pt>
                <c:pt idx="9">
                  <c:v>1.335</c:v>
                </c:pt>
                <c:pt idx="10">
                  <c:v>1.335</c:v>
                </c:pt>
                <c:pt idx="11">
                  <c:v>1.335</c:v>
                </c:pt>
                <c:pt idx="12">
                  <c:v>1.375</c:v>
                </c:pt>
                <c:pt idx="13">
                  <c:v>1.4</c:v>
                </c:pt>
                <c:pt idx="14">
                  <c:v>1.4</c:v>
                </c:pt>
                <c:pt idx="15">
                  <c:v>1.5</c:v>
                </c:pt>
                <c:pt idx="16">
                  <c:v>2</c:v>
                </c:pt>
                <c:pt idx="17">
                  <c:v>1.5499999999999998</c:v>
                </c:pt>
                <c:pt idx="18">
                  <c:v>1.575</c:v>
                </c:pt>
                <c:pt idx="19">
                  <c:v>1.6</c:v>
                </c:pt>
                <c:pt idx="20">
                  <c:v>1.5</c:v>
                </c:pt>
                <c:pt idx="21">
                  <c:v>1.5</c:v>
                </c:pt>
                <c:pt idx="22">
                  <c:v>1.5</c:v>
                </c:pt>
                <c:pt idx="23">
                  <c:v>1.4750000000000001</c:v>
                </c:pt>
                <c:pt idx="24">
                  <c:v>1.4750000000000001</c:v>
                </c:pt>
                <c:pt idx="25">
                  <c:v>1.4500000000000002</c:v>
                </c:pt>
                <c:pt idx="26">
                  <c:v>1.4500000000000002</c:v>
                </c:pt>
                <c:pt idx="27">
                  <c:v>1.4500000000000002</c:v>
                </c:pt>
                <c:pt idx="28">
                  <c:v>1.4500000000000002</c:v>
                </c:pt>
                <c:pt idx="29">
                  <c:v>1.4500000000000002</c:v>
                </c:pt>
                <c:pt idx="30">
                  <c:v>1.4500000000000002</c:v>
                </c:pt>
                <c:pt idx="31">
                  <c:v>1.4500000000000002</c:v>
                </c:pt>
                <c:pt idx="32">
                  <c:v>1.4500000000000002</c:v>
                </c:pt>
                <c:pt idx="33">
                  <c:v>1.4500000000000002</c:v>
                </c:pt>
                <c:pt idx="34">
                  <c:v>1.5499999999999998</c:v>
                </c:pt>
                <c:pt idx="35">
                  <c:v>1.5499999999999998</c:v>
                </c:pt>
                <c:pt idx="36">
                  <c:v>1.5499999999999998</c:v>
                </c:pt>
                <c:pt idx="37">
                  <c:v>1.5499999999999998</c:v>
                </c:pt>
                <c:pt idx="38">
                  <c:v>1.5499999999999998</c:v>
                </c:pt>
                <c:pt idx="39">
                  <c:v>1.5499999999999998</c:v>
                </c:pt>
                <c:pt idx="40">
                  <c:v>1.5499999999999998</c:v>
                </c:pt>
                <c:pt idx="41">
                  <c:v>1.5499999999999998</c:v>
                </c:pt>
                <c:pt idx="42">
                  <c:v>1.5499999999999998</c:v>
                </c:pt>
                <c:pt idx="43">
                  <c:v>1.5499999999999998</c:v>
                </c:pt>
                <c:pt idx="44">
                  <c:v>1.5499999999999998</c:v>
                </c:pt>
                <c:pt idx="45">
                  <c:v>1.5499999999999998</c:v>
                </c:pt>
                <c:pt idx="46">
                  <c:v>1.5499999999999998</c:v>
                </c:pt>
                <c:pt idx="47">
                  <c:v>1.6</c:v>
                </c:pt>
                <c:pt idx="48">
                  <c:v>1.6</c:v>
                </c:pt>
                <c:pt idx="49">
                  <c:v>1.6</c:v>
                </c:pt>
                <c:pt idx="50">
                  <c:v>1.6</c:v>
                </c:pt>
                <c:pt idx="51">
                  <c:v>1.6</c:v>
                </c:pt>
                <c:pt idx="52">
                  <c:v>1.6</c:v>
                </c:pt>
                <c:pt idx="53">
                  <c:v>1.6</c:v>
                </c:pt>
                <c:pt idx="54">
                  <c:v>1.675</c:v>
                </c:pt>
                <c:pt idx="55">
                  <c:v>1.675</c:v>
                </c:pt>
                <c:pt idx="56">
                  <c:v>1.675</c:v>
                </c:pt>
                <c:pt idx="57">
                  <c:v>1.675</c:v>
                </c:pt>
                <c:pt idx="58">
                  <c:v>1.5499999999999998</c:v>
                </c:pt>
                <c:pt idx="59">
                  <c:v>1.4500000000000002</c:v>
                </c:pt>
                <c:pt idx="60">
                  <c:v>1.4750000000000001</c:v>
                </c:pt>
                <c:pt idx="61">
                  <c:v>1.55</c:v>
                </c:pt>
                <c:pt idx="62">
                  <c:v>1.55</c:v>
                </c:pt>
                <c:pt idx="63">
                  <c:v>1.5</c:v>
                </c:pt>
                <c:pt idx="64">
                  <c:v>1.45</c:v>
                </c:pt>
                <c:pt idx="65">
                  <c:v>1.45</c:v>
                </c:pt>
                <c:pt idx="66">
                  <c:v>1.55</c:v>
                </c:pt>
                <c:pt idx="67">
                  <c:v>1.5</c:v>
                </c:pt>
                <c:pt idx="68">
                  <c:v>1.5</c:v>
                </c:pt>
                <c:pt idx="69">
                  <c:v>1.55</c:v>
                </c:pt>
                <c:pt idx="70">
                  <c:v>1.55</c:v>
                </c:pt>
                <c:pt idx="71">
                  <c:v>1.5</c:v>
                </c:pt>
                <c:pt idx="72">
                  <c:v>1.55</c:v>
                </c:pt>
                <c:pt idx="73">
                  <c:v>1.55</c:v>
                </c:pt>
                <c:pt idx="74">
                  <c:v>1.55</c:v>
                </c:pt>
                <c:pt idx="75">
                  <c:v>1.55</c:v>
                </c:pt>
                <c:pt idx="76">
                  <c:v>1.55</c:v>
                </c:pt>
                <c:pt idx="77">
                  <c:v>1.5</c:v>
                </c:pt>
                <c:pt idx="78">
                  <c:v>1.5</c:v>
                </c:pt>
                <c:pt idx="79">
                  <c:v>1.5</c:v>
                </c:pt>
                <c:pt idx="80">
                  <c:v>1.5</c:v>
                </c:pt>
                <c:pt idx="81">
                  <c:v>1.5</c:v>
                </c:pt>
                <c:pt idx="82">
                  <c:v>1.5</c:v>
                </c:pt>
                <c:pt idx="83">
                  <c:v>1.45</c:v>
                </c:pt>
                <c:pt idx="84">
                  <c:v>1.45</c:v>
                </c:pt>
                <c:pt idx="85">
                  <c:v>1.45</c:v>
                </c:pt>
                <c:pt idx="86">
                  <c:v>1.45</c:v>
                </c:pt>
                <c:pt idx="87">
                  <c:v>1.45</c:v>
                </c:pt>
                <c:pt idx="88">
                  <c:v>1.45</c:v>
                </c:pt>
                <c:pt idx="89">
                  <c:v>1.45</c:v>
                </c:pt>
                <c:pt idx="90">
                  <c:v>1.425</c:v>
                </c:pt>
                <c:pt idx="91">
                  <c:v>1.45</c:v>
                </c:pt>
                <c:pt idx="92">
                  <c:v>1.45</c:v>
                </c:pt>
                <c:pt idx="93">
                  <c:v>1.45</c:v>
                </c:pt>
                <c:pt idx="94">
                  <c:v>1.45</c:v>
                </c:pt>
                <c:pt idx="95">
                  <c:v>1.45</c:v>
                </c:pt>
                <c:pt idx="96">
                  <c:v>1.45</c:v>
                </c:pt>
                <c:pt idx="97">
                  <c:v>1.45</c:v>
                </c:pt>
                <c:pt idx="98">
                  <c:v>1.45</c:v>
                </c:pt>
                <c:pt idx="99">
                  <c:v>1.45</c:v>
                </c:pt>
                <c:pt idx="100">
                  <c:v>1.45</c:v>
                </c:pt>
                <c:pt idx="101">
                  <c:v>1.45</c:v>
                </c:pt>
                <c:pt idx="102">
                  <c:v>1.45</c:v>
                </c:pt>
                <c:pt idx="103">
                  <c:v>1.45</c:v>
                </c:pt>
                <c:pt idx="104">
                  <c:v>1.4950000000000001</c:v>
                </c:pt>
                <c:pt idx="105">
                  <c:v>1.45</c:v>
                </c:pt>
                <c:pt idx="106">
                  <c:v>1.45</c:v>
                </c:pt>
                <c:pt idx="107">
                  <c:v>1.4950000000000001</c:v>
                </c:pt>
                <c:pt idx="108">
                  <c:v>1.4950000000000001</c:v>
                </c:pt>
                <c:pt idx="109">
                  <c:v>1.45</c:v>
                </c:pt>
                <c:pt idx="110">
                  <c:v>1.45</c:v>
                </c:pt>
                <c:pt idx="111">
                  <c:v>1.4950000000000001</c:v>
                </c:pt>
                <c:pt idx="112">
                  <c:v>1.45</c:v>
                </c:pt>
                <c:pt idx="113">
                  <c:v>1.45</c:v>
                </c:pt>
                <c:pt idx="114">
                  <c:v>1.45</c:v>
                </c:pt>
                <c:pt idx="115">
                  <c:v>1.45</c:v>
                </c:pt>
                <c:pt idx="116">
                  <c:v>1.45</c:v>
                </c:pt>
                <c:pt idx="117">
                  <c:v>1.45</c:v>
                </c:pt>
                <c:pt idx="118">
                  <c:v>1.45</c:v>
                </c:pt>
                <c:pt idx="119">
                  <c:v>1.45</c:v>
                </c:pt>
                <c:pt idx="120">
                  <c:v>1.45</c:v>
                </c:pt>
                <c:pt idx="121">
                  <c:v>1.5</c:v>
                </c:pt>
                <c:pt idx="122">
                  <c:v>1.5</c:v>
                </c:pt>
                <c:pt idx="123">
                  <c:v>1.5</c:v>
                </c:pt>
                <c:pt idx="124">
                  <c:v>1.5</c:v>
                </c:pt>
                <c:pt idx="125">
                  <c:v>1.5</c:v>
                </c:pt>
                <c:pt idx="126">
                  <c:v>1.45</c:v>
                </c:pt>
                <c:pt idx="127">
                  <c:v>1.45</c:v>
                </c:pt>
                <c:pt idx="128">
                  <c:v>1.45</c:v>
                </c:pt>
                <c:pt idx="129">
                  <c:v>1.5</c:v>
                </c:pt>
                <c:pt idx="130">
                  <c:v>1.5</c:v>
                </c:pt>
                <c:pt idx="131">
                  <c:v>1.5</c:v>
                </c:pt>
                <c:pt idx="132">
                  <c:v>1.5</c:v>
                </c:pt>
                <c:pt idx="133">
                  <c:v>1.5</c:v>
                </c:pt>
                <c:pt idx="134">
                  <c:v>1.5</c:v>
                </c:pt>
                <c:pt idx="135">
                  <c:v>1.5</c:v>
                </c:pt>
                <c:pt idx="136">
                  <c:v>1.5</c:v>
                </c:pt>
                <c:pt idx="137">
                  <c:v>1.5</c:v>
                </c:pt>
                <c:pt idx="138">
                  <c:v>1.5</c:v>
                </c:pt>
                <c:pt idx="139">
                  <c:v>1.5</c:v>
                </c:pt>
                <c:pt idx="140">
                  <c:v>1.5</c:v>
                </c:pt>
                <c:pt idx="141">
                  <c:v>1.5</c:v>
                </c:pt>
                <c:pt idx="142">
                  <c:v>1.5</c:v>
                </c:pt>
                <c:pt idx="143">
                  <c:v>1.5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174">
                  <c:v>1.5</c:v>
                </c:pt>
                <c:pt idx="175">
                  <c:v>1.5</c:v>
                </c:pt>
                <c:pt idx="176">
                  <c:v>1.45</c:v>
                </c:pt>
                <c:pt idx="177">
                  <c:v>1.45</c:v>
                </c:pt>
                <c:pt idx="178">
                  <c:v>1.45</c:v>
                </c:pt>
                <c:pt idx="179">
                  <c:v>1.45</c:v>
                </c:pt>
                <c:pt idx="180">
                  <c:v>1.45</c:v>
                </c:pt>
                <c:pt idx="181">
                  <c:v>1.45</c:v>
                </c:pt>
                <c:pt idx="182">
                  <c:v>1.45</c:v>
                </c:pt>
                <c:pt idx="183">
                  <c:v>1.45</c:v>
                </c:pt>
                <c:pt idx="184">
                  <c:v>1.45</c:v>
                </c:pt>
                <c:pt idx="185">
                  <c:v>1.45</c:v>
                </c:pt>
                <c:pt idx="186">
                  <c:v>1.45</c:v>
                </c:pt>
                <c:pt idx="187">
                  <c:v>1.5</c:v>
                </c:pt>
                <c:pt idx="188">
                  <c:v>1.5</c:v>
                </c:pt>
                <c:pt idx="189">
                  <c:v>1.5</c:v>
                </c:pt>
                <c:pt idx="190">
                  <c:v>1.5</c:v>
                </c:pt>
                <c:pt idx="191">
                  <c:v>1.5</c:v>
                </c:pt>
                <c:pt idx="192">
                  <c:v>1.5</c:v>
                </c:pt>
                <c:pt idx="193">
                  <c:v>1.52</c:v>
                </c:pt>
                <c:pt idx="194">
                  <c:v>1.52</c:v>
                </c:pt>
                <c:pt idx="195" formatCode="General">
                  <c:v>1.52</c:v>
                </c:pt>
                <c:pt idx="196" formatCode="General">
                  <c:v>1.52</c:v>
                </c:pt>
                <c:pt idx="197" formatCode="General">
                  <c:v>1.52</c:v>
                </c:pt>
                <c:pt idx="198" formatCode="General">
                  <c:v>1.55</c:v>
                </c:pt>
                <c:pt idx="199" formatCode="General">
                  <c:v>1.65</c:v>
                </c:pt>
                <c:pt idx="200" formatCode="General">
                  <c:v>1.65</c:v>
                </c:pt>
                <c:pt idx="201" formatCode="General">
                  <c:v>1.65</c:v>
                </c:pt>
                <c:pt idx="202" formatCode="General">
                  <c:v>1.65</c:v>
                </c:pt>
                <c:pt idx="203" formatCode="General">
                  <c:v>1.65</c:v>
                </c:pt>
                <c:pt idx="204" formatCode="General">
                  <c:v>1.65</c:v>
                </c:pt>
                <c:pt idx="205" formatCode="General">
                  <c:v>1.65</c:v>
                </c:pt>
                <c:pt idx="206" formatCode="General">
                  <c:v>1.65</c:v>
                </c:pt>
                <c:pt idx="207" formatCode="General">
                  <c:v>1.65</c:v>
                </c:pt>
                <c:pt idx="208" formatCode="General">
                  <c:v>1.65</c:v>
                </c:pt>
                <c:pt idx="209" formatCode="General">
                  <c:v>1.7</c:v>
                </c:pt>
                <c:pt idx="210" formatCode="General">
                  <c:v>1.7</c:v>
                </c:pt>
                <c:pt idx="211" formatCode="General">
                  <c:v>1.65</c:v>
                </c:pt>
                <c:pt idx="212" formatCode="General">
                  <c:v>1.65</c:v>
                </c:pt>
                <c:pt idx="213" formatCode="General">
                  <c:v>1.65</c:v>
                </c:pt>
                <c:pt idx="214" formatCode="General">
                  <c:v>1.65</c:v>
                </c:pt>
                <c:pt idx="215" formatCode="General">
                  <c:v>1.65</c:v>
                </c:pt>
                <c:pt idx="216" formatCode="General">
                  <c:v>1.65</c:v>
                </c:pt>
                <c:pt idx="217" formatCode="General">
                  <c:v>1.65</c:v>
                </c:pt>
                <c:pt idx="218" formatCode="General">
                  <c:v>1.65</c:v>
                </c:pt>
                <c:pt idx="219" formatCode="General">
                  <c:v>1.65</c:v>
                </c:pt>
                <c:pt idx="220" formatCode="General">
                  <c:v>1.65</c:v>
                </c:pt>
                <c:pt idx="221" formatCode="General">
                  <c:v>1.7</c:v>
                </c:pt>
                <c:pt idx="222" formatCode="General">
                  <c:v>1.7</c:v>
                </c:pt>
                <c:pt idx="223" formatCode="General">
                  <c:v>1.7</c:v>
                </c:pt>
                <c:pt idx="224" formatCode="General">
                  <c:v>1.8</c:v>
                </c:pt>
                <c:pt idx="225" formatCode="General">
                  <c:v>1.8</c:v>
                </c:pt>
                <c:pt idx="226" formatCode="General">
                  <c:v>1.95</c:v>
                </c:pt>
                <c:pt idx="227" formatCode="General">
                  <c:v>1.95</c:v>
                </c:pt>
                <c:pt idx="228" formatCode="General">
                  <c:v>1.95</c:v>
                </c:pt>
                <c:pt idx="229" formatCode="General">
                  <c:v>1.78</c:v>
                </c:pt>
                <c:pt idx="230" formatCode="General">
                  <c:v>1.78</c:v>
                </c:pt>
                <c:pt idx="231" formatCode="General">
                  <c:v>1.7</c:v>
                </c:pt>
                <c:pt idx="232" formatCode="General">
                  <c:v>1.7</c:v>
                </c:pt>
                <c:pt idx="233" formatCode="General">
                  <c:v>1.7</c:v>
                </c:pt>
                <c:pt idx="234" formatCode="General">
                  <c:v>1.65</c:v>
                </c:pt>
                <c:pt idx="235" formatCode="General">
                  <c:v>1.65</c:v>
                </c:pt>
                <c:pt idx="236" formatCode="General">
                  <c:v>1.65</c:v>
                </c:pt>
                <c:pt idx="237" formatCode="General">
                  <c:v>1.65</c:v>
                </c:pt>
                <c:pt idx="238" formatCode="General">
                  <c:v>1.65</c:v>
                </c:pt>
                <c:pt idx="239" formatCode="General">
                  <c:v>1.65</c:v>
                </c:pt>
                <c:pt idx="240" formatCode="General">
                  <c:v>1.65</c:v>
                </c:pt>
                <c:pt idx="241" formatCode="General">
                  <c:v>1.65</c:v>
                </c:pt>
                <c:pt idx="242" formatCode="General">
                  <c:v>1.65</c:v>
                </c:pt>
                <c:pt idx="243" formatCode="General">
                  <c:v>1.65</c:v>
                </c:pt>
                <c:pt idx="244" formatCode="General">
                  <c:v>1.7</c:v>
                </c:pt>
                <c:pt idx="245" formatCode="General">
                  <c:v>1.7</c:v>
                </c:pt>
                <c:pt idx="246" formatCode="General">
                  <c:v>1.7</c:v>
                </c:pt>
                <c:pt idx="247" formatCode="General">
                  <c:v>1.7</c:v>
                </c:pt>
                <c:pt idx="248" formatCode="General">
                  <c:v>1.7</c:v>
                </c:pt>
                <c:pt idx="249" formatCode="General">
                  <c:v>1.7</c:v>
                </c:pt>
                <c:pt idx="250" formatCode="General">
                  <c:v>1.7</c:v>
                </c:pt>
                <c:pt idx="251" formatCode="General">
                  <c:v>1.75</c:v>
                </c:pt>
                <c:pt idx="252" formatCode="General">
                  <c:v>1.75</c:v>
                </c:pt>
                <c:pt idx="253" formatCode="General">
                  <c:v>1.75</c:v>
                </c:pt>
                <c:pt idx="254" formatCode="General">
                  <c:v>1.75</c:v>
                </c:pt>
                <c:pt idx="255" formatCode="General">
                  <c:v>1.8</c:v>
                </c:pt>
                <c:pt idx="256" formatCode="General">
                  <c:v>1.8</c:v>
                </c:pt>
                <c:pt idx="257" formatCode="General">
                  <c:v>1.8</c:v>
                </c:pt>
                <c:pt idx="258" formatCode="General">
                  <c:v>1.8</c:v>
                </c:pt>
                <c:pt idx="259" formatCode="General">
                  <c:v>1.75</c:v>
                </c:pt>
                <c:pt idx="260" formatCode="General">
                  <c:v>1.75</c:v>
                </c:pt>
                <c:pt idx="261" formatCode="General">
                  <c:v>1.8</c:v>
                </c:pt>
                <c:pt idx="262" formatCode="General">
                  <c:v>1.75</c:v>
                </c:pt>
                <c:pt idx="263" formatCode="General">
                  <c:v>1.79</c:v>
                </c:pt>
                <c:pt idx="264" formatCode="General">
                  <c:v>1.79</c:v>
                </c:pt>
                <c:pt idx="265" formatCode="General">
                  <c:v>1.79</c:v>
                </c:pt>
                <c:pt idx="266" formatCode="General">
                  <c:v>1.85</c:v>
                </c:pt>
                <c:pt idx="267" formatCode="General">
                  <c:v>1.86</c:v>
                </c:pt>
                <c:pt idx="268" formatCode="General">
                  <c:v>1.86</c:v>
                </c:pt>
                <c:pt idx="269" formatCode="General">
                  <c:v>1.87</c:v>
                </c:pt>
                <c:pt idx="270" formatCode="General">
                  <c:v>1.87</c:v>
                </c:pt>
                <c:pt idx="271" formatCode="General">
                  <c:v>1.95</c:v>
                </c:pt>
                <c:pt idx="272" formatCode="General">
                  <c:v>1.95</c:v>
                </c:pt>
                <c:pt idx="273" formatCode="General">
                  <c:v>1.95</c:v>
                </c:pt>
                <c:pt idx="274" formatCode="General">
                  <c:v>1.95</c:v>
                </c:pt>
                <c:pt idx="275" formatCode="General">
                  <c:v>1.98</c:v>
                </c:pt>
                <c:pt idx="276" formatCode="General">
                  <c:v>1.98</c:v>
                </c:pt>
                <c:pt idx="277" formatCode="General">
                  <c:v>1.98</c:v>
                </c:pt>
                <c:pt idx="278" formatCode="General">
                  <c:v>1.98</c:v>
                </c:pt>
                <c:pt idx="279" formatCode="General">
                  <c:v>1.98</c:v>
                </c:pt>
                <c:pt idx="280" formatCode="General">
                  <c:v>2.15</c:v>
                </c:pt>
                <c:pt idx="281" formatCode="General">
                  <c:v>2.2000000000000002</c:v>
                </c:pt>
                <c:pt idx="282" formatCode="General">
                  <c:v>2.2000000000000002</c:v>
                </c:pt>
                <c:pt idx="283" formatCode="General">
                  <c:v>2.2000000000000002</c:v>
                </c:pt>
                <c:pt idx="284" formatCode="General">
                  <c:v>2.2000000000000002</c:v>
                </c:pt>
                <c:pt idx="285" formatCode="General">
                  <c:v>2.2000000000000002</c:v>
                </c:pt>
                <c:pt idx="286" formatCode="General">
                  <c:v>2.95</c:v>
                </c:pt>
                <c:pt idx="287" formatCode="General">
                  <c:v>3.3499999999999996</c:v>
                </c:pt>
                <c:pt idx="288" formatCode="General">
                  <c:v>4.45</c:v>
                </c:pt>
                <c:pt idx="289" formatCode="General">
                  <c:v>5.25</c:v>
                </c:pt>
                <c:pt idx="290" formatCode="General">
                  <c:v>2.3499999999999996</c:v>
                </c:pt>
                <c:pt idx="291" formatCode="General">
                  <c:v>2.25</c:v>
                </c:pt>
                <c:pt idx="292" formatCode="General">
                  <c:v>2.6500000000000004</c:v>
                </c:pt>
                <c:pt idx="293" formatCode="General">
                  <c:v>3.75</c:v>
                </c:pt>
                <c:pt idx="294" formatCode="General">
                  <c:v>3.95</c:v>
                </c:pt>
                <c:pt idx="295" formatCode="General">
                  <c:v>3.95</c:v>
                </c:pt>
                <c:pt idx="296" formatCode="General">
                  <c:v>3.25</c:v>
                </c:pt>
                <c:pt idx="297" formatCode="General">
                  <c:v>3.25</c:v>
                </c:pt>
                <c:pt idx="298" formatCode="General">
                  <c:v>2.95</c:v>
                </c:pt>
                <c:pt idx="299" formatCode="General">
                  <c:v>3.05</c:v>
                </c:pt>
                <c:pt idx="300" formatCode="General">
                  <c:v>3.25</c:v>
                </c:pt>
                <c:pt idx="301" formatCode="General">
                  <c:v>3.25</c:v>
                </c:pt>
                <c:pt idx="302" formatCode="General">
                  <c:v>3.45</c:v>
                </c:pt>
                <c:pt idx="303" formatCode="General">
                  <c:v>3.45</c:v>
                </c:pt>
                <c:pt idx="304" formatCode="General">
                  <c:v>3.55</c:v>
                </c:pt>
                <c:pt idx="305" formatCode="General">
                  <c:v>3.35</c:v>
                </c:pt>
                <c:pt idx="306" formatCode="General">
                  <c:v>3.35</c:v>
                </c:pt>
                <c:pt idx="307" formatCode="General">
                  <c:v>3.35</c:v>
                </c:pt>
                <c:pt idx="308" formatCode="General">
                  <c:v>3.35</c:v>
                </c:pt>
                <c:pt idx="309" formatCode="General">
                  <c:v>3.35</c:v>
                </c:pt>
                <c:pt idx="310" formatCode="General">
                  <c:v>3.35</c:v>
                </c:pt>
                <c:pt idx="311" formatCode="General">
                  <c:v>3.35</c:v>
                </c:pt>
                <c:pt idx="312" formatCode="General">
                  <c:v>3.35</c:v>
                </c:pt>
                <c:pt idx="313" formatCode="General">
                  <c:v>3.45</c:v>
                </c:pt>
                <c:pt idx="314" formatCode="General">
                  <c:v>3.45</c:v>
                </c:pt>
                <c:pt idx="315" formatCode="General">
                  <c:v>3.45</c:v>
                </c:pt>
                <c:pt idx="316" formatCode="General">
                  <c:v>3.5250000000000004</c:v>
                </c:pt>
                <c:pt idx="317" formatCode="General">
                  <c:v>3.5250000000000004</c:v>
                </c:pt>
                <c:pt idx="318" formatCode="General">
                  <c:v>3.5250000000000004</c:v>
                </c:pt>
                <c:pt idx="319" formatCode="General">
                  <c:v>3.5250000000000004</c:v>
                </c:pt>
                <c:pt idx="320" formatCode="General">
                  <c:v>3.5250000000000004</c:v>
                </c:pt>
                <c:pt idx="321" formatCode="General">
                  <c:v>3.5250000000000004</c:v>
                </c:pt>
                <c:pt idx="322" formatCode="General">
                  <c:v>3.5250000000000004</c:v>
                </c:pt>
                <c:pt idx="323" formatCode="General">
                  <c:v>3.5250000000000004</c:v>
                </c:pt>
                <c:pt idx="324" formatCode="General">
                  <c:v>3.5250000000000004</c:v>
                </c:pt>
                <c:pt idx="325" formatCode="General">
                  <c:v>3.5250000000000004</c:v>
                </c:pt>
                <c:pt idx="326">
                  <c:v>3.5250000000000004</c:v>
                </c:pt>
                <c:pt idx="327">
                  <c:v>3.5250000000000004</c:v>
                </c:pt>
                <c:pt idx="328">
                  <c:v>3.5250000000000004</c:v>
                </c:pt>
                <c:pt idx="329">
                  <c:v>3.5250000000000004</c:v>
                </c:pt>
                <c:pt idx="330">
                  <c:v>3.5250000000000004</c:v>
                </c:pt>
                <c:pt idx="331">
                  <c:v>3.5250000000000004</c:v>
                </c:pt>
                <c:pt idx="332">
                  <c:v>3.5250000000000004</c:v>
                </c:pt>
                <c:pt idx="333">
                  <c:v>3.5250000000000004</c:v>
                </c:pt>
                <c:pt idx="334">
                  <c:v>3.5250000000000004</c:v>
                </c:pt>
                <c:pt idx="335">
                  <c:v>3.5250000000000004</c:v>
                </c:pt>
                <c:pt idx="336">
                  <c:v>3.5750000000000002</c:v>
                </c:pt>
                <c:pt idx="337">
                  <c:v>3.5750000000000002</c:v>
                </c:pt>
                <c:pt idx="338">
                  <c:v>3.5750000000000002</c:v>
                </c:pt>
                <c:pt idx="339">
                  <c:v>3.45</c:v>
                </c:pt>
                <c:pt idx="340">
                  <c:v>3.45</c:v>
                </c:pt>
                <c:pt idx="341">
                  <c:v>3.45</c:v>
                </c:pt>
                <c:pt idx="342">
                  <c:v>3.45</c:v>
                </c:pt>
                <c:pt idx="343">
                  <c:v>3.45</c:v>
                </c:pt>
                <c:pt idx="344">
                  <c:v>3.45</c:v>
                </c:pt>
                <c:pt idx="345">
                  <c:v>3.45</c:v>
                </c:pt>
                <c:pt idx="346">
                  <c:v>3.45</c:v>
                </c:pt>
                <c:pt idx="347">
                  <c:v>3.45</c:v>
                </c:pt>
                <c:pt idx="348">
                  <c:v>3.45</c:v>
                </c:pt>
                <c:pt idx="349">
                  <c:v>3.45</c:v>
                </c:pt>
                <c:pt idx="350">
                  <c:v>3.4</c:v>
                </c:pt>
                <c:pt idx="351">
                  <c:v>3.4</c:v>
                </c:pt>
                <c:pt idx="352">
                  <c:v>3.45</c:v>
                </c:pt>
                <c:pt idx="353">
                  <c:v>3.45</c:v>
                </c:pt>
                <c:pt idx="354">
                  <c:v>3.45</c:v>
                </c:pt>
                <c:pt idx="355">
                  <c:v>3.45</c:v>
                </c:pt>
                <c:pt idx="356">
                  <c:v>3.6</c:v>
                </c:pt>
                <c:pt idx="357">
                  <c:v>3.6</c:v>
                </c:pt>
                <c:pt idx="358">
                  <c:v>3.65</c:v>
                </c:pt>
                <c:pt idx="359">
                  <c:v>3.65</c:v>
                </c:pt>
                <c:pt idx="360">
                  <c:v>3.7</c:v>
                </c:pt>
                <c:pt idx="361">
                  <c:v>3.75</c:v>
                </c:pt>
                <c:pt idx="362">
                  <c:v>3.8</c:v>
                </c:pt>
                <c:pt idx="363">
                  <c:v>3.9</c:v>
                </c:pt>
                <c:pt idx="364">
                  <c:v>3.9</c:v>
                </c:pt>
                <c:pt idx="365">
                  <c:v>3.9</c:v>
                </c:pt>
                <c:pt idx="366">
                  <c:v>4.0250000000000004</c:v>
                </c:pt>
                <c:pt idx="367">
                  <c:v>4.0250000000000004</c:v>
                </c:pt>
                <c:pt idx="368">
                  <c:v>3.9749999999999996</c:v>
                </c:pt>
                <c:pt idx="369">
                  <c:v>3.9749999999999996</c:v>
                </c:pt>
                <c:pt idx="370">
                  <c:v>3.9749999999999996</c:v>
                </c:pt>
                <c:pt idx="371">
                  <c:v>3.8</c:v>
                </c:pt>
                <c:pt idx="372">
                  <c:v>3.9</c:v>
                </c:pt>
                <c:pt idx="373">
                  <c:v>3.8</c:v>
                </c:pt>
                <c:pt idx="374">
                  <c:v>3.8</c:v>
                </c:pt>
                <c:pt idx="375">
                  <c:v>3.8</c:v>
                </c:pt>
                <c:pt idx="376">
                  <c:v>3.9</c:v>
                </c:pt>
                <c:pt idx="377">
                  <c:v>3.9</c:v>
                </c:pt>
                <c:pt idx="378">
                  <c:v>3.9</c:v>
                </c:pt>
                <c:pt idx="379">
                  <c:v>4</c:v>
                </c:pt>
                <c:pt idx="380">
                  <c:v>4</c:v>
                </c:pt>
                <c:pt idx="381">
                  <c:v>4</c:v>
                </c:pt>
                <c:pt idx="382">
                  <c:v>4</c:v>
                </c:pt>
                <c:pt idx="383">
                  <c:v>4</c:v>
                </c:pt>
                <c:pt idx="384">
                  <c:v>4</c:v>
                </c:pt>
                <c:pt idx="385">
                  <c:v>4</c:v>
                </c:pt>
                <c:pt idx="386" formatCode="General">
                  <c:v>3.85</c:v>
                </c:pt>
                <c:pt idx="387" formatCode="General">
                  <c:v>3.85</c:v>
                </c:pt>
                <c:pt idx="388" formatCode="General">
                  <c:v>3.85</c:v>
                </c:pt>
                <c:pt idx="389" formatCode="General">
                  <c:v>3.85</c:v>
                </c:pt>
                <c:pt idx="390" formatCode="General">
                  <c:v>3.75</c:v>
                </c:pt>
                <c:pt idx="391" formatCode="General">
                  <c:v>3.75</c:v>
                </c:pt>
                <c:pt idx="392" formatCode="General">
                  <c:v>3.75</c:v>
                </c:pt>
                <c:pt idx="393" formatCode="General">
                  <c:v>3.75</c:v>
                </c:pt>
                <c:pt idx="394" formatCode="General">
                  <c:v>3.75</c:v>
                </c:pt>
                <c:pt idx="395" formatCode="General">
                  <c:v>3.75</c:v>
                </c:pt>
                <c:pt idx="396" formatCode="General">
                  <c:v>3.75</c:v>
                </c:pt>
                <c:pt idx="397" formatCode="General">
                  <c:v>3.7</c:v>
                </c:pt>
                <c:pt idx="398" formatCode="General">
                  <c:v>3.7</c:v>
                </c:pt>
                <c:pt idx="399" formatCode="General">
                  <c:v>3.7</c:v>
                </c:pt>
                <c:pt idx="400" formatCode="General">
                  <c:v>3.7</c:v>
                </c:pt>
                <c:pt idx="401" formatCode="General">
                  <c:v>3.7</c:v>
                </c:pt>
                <c:pt idx="402" formatCode="General">
                  <c:v>3.7</c:v>
                </c:pt>
                <c:pt idx="403" formatCode="General">
                  <c:v>3.875</c:v>
                </c:pt>
                <c:pt idx="404" formatCode="General">
                  <c:v>3.875</c:v>
                </c:pt>
                <c:pt idx="405" formatCode="General">
                  <c:v>4</c:v>
                </c:pt>
                <c:pt idx="406" formatCode="General">
                  <c:v>4.0999999999999996</c:v>
                </c:pt>
                <c:pt idx="407" formatCode="General">
                  <c:v>4.1999999999999993</c:v>
                </c:pt>
                <c:pt idx="408" formatCode="General">
                  <c:v>4.1999999999999993</c:v>
                </c:pt>
                <c:pt idx="409" formatCode="General">
                  <c:v>4.1999999999999993</c:v>
                </c:pt>
                <c:pt idx="410" formatCode="General">
                  <c:v>4.1999999999999993</c:v>
                </c:pt>
                <c:pt idx="411" formatCode="General">
                  <c:v>4.1999999999999993</c:v>
                </c:pt>
                <c:pt idx="412" formatCode="General">
                  <c:v>4.1999999999999993</c:v>
                </c:pt>
                <c:pt idx="413" formatCode="General">
                  <c:v>4.1999999999999993</c:v>
                </c:pt>
                <c:pt idx="414" formatCode="General">
                  <c:v>4.1999999999999993</c:v>
                </c:pt>
                <c:pt idx="415" formatCode="General">
                  <c:v>4.3000000000000007</c:v>
                </c:pt>
                <c:pt idx="416" formatCode="General">
                  <c:v>4.3499999999999996</c:v>
                </c:pt>
                <c:pt idx="417" formatCode="General">
                  <c:v>4.4000000000000004</c:v>
                </c:pt>
              </c:numCache>
            </c:numRef>
          </c:val>
          <c:smooth val="0"/>
          <c:extLst>
            <c:ext xmlns:c16="http://schemas.microsoft.com/office/drawing/2014/chart" uri="{C3380CC4-5D6E-409C-BE32-E72D297353CC}">
              <c16:uniqueId val="{00000000-BFA9-4EEC-8F5B-450E8FA94F25}"/>
            </c:ext>
          </c:extLst>
        </c:ser>
        <c:ser>
          <c:idx val="1"/>
          <c:order val="1"/>
          <c:tx>
            <c:strRef>
              <c:f>ResRepFX!$AG$4</c:f>
              <c:strCache>
                <c:ptCount val="1"/>
                <c:pt idx="0">
                  <c:v>Bond Notes</c:v>
                </c:pt>
              </c:strCache>
            </c:strRef>
          </c:tx>
          <c:spPr>
            <a:ln w="25400" cap="rnd">
              <a:solidFill>
                <a:srgbClr val="C00000"/>
              </a:solidFill>
              <a:prstDash val="sysDash"/>
              <a:round/>
            </a:ln>
            <a:effectLst/>
          </c:spPr>
          <c:marker>
            <c:symbol val="none"/>
          </c:marker>
          <c:cat>
            <c:numRef>
              <c:f>ResRepFX!$A$293:$A$710</c:f>
              <c:numCache>
                <c:formatCode>[$-3009]dd\-mmm\-yy;@</c:formatCode>
                <c:ptCount val="418"/>
                <c:pt idx="0">
                  <c:v>42979</c:v>
                </c:pt>
                <c:pt idx="1">
                  <c:v>42982</c:v>
                </c:pt>
                <c:pt idx="2">
                  <c:v>42983</c:v>
                </c:pt>
                <c:pt idx="3">
                  <c:v>42984</c:v>
                </c:pt>
                <c:pt idx="4">
                  <c:v>42985</c:v>
                </c:pt>
                <c:pt idx="5">
                  <c:v>42986</c:v>
                </c:pt>
                <c:pt idx="6">
                  <c:v>42989</c:v>
                </c:pt>
                <c:pt idx="7">
                  <c:v>42990</c:v>
                </c:pt>
                <c:pt idx="8">
                  <c:v>42991</c:v>
                </c:pt>
                <c:pt idx="9">
                  <c:v>42992</c:v>
                </c:pt>
                <c:pt idx="10">
                  <c:v>42993</c:v>
                </c:pt>
                <c:pt idx="11">
                  <c:v>42996</c:v>
                </c:pt>
                <c:pt idx="12">
                  <c:v>42997</c:v>
                </c:pt>
                <c:pt idx="13">
                  <c:v>42998</c:v>
                </c:pt>
                <c:pt idx="14">
                  <c:v>42999</c:v>
                </c:pt>
                <c:pt idx="15">
                  <c:v>43000</c:v>
                </c:pt>
                <c:pt idx="16">
                  <c:v>43003</c:v>
                </c:pt>
                <c:pt idx="17">
                  <c:v>43004</c:v>
                </c:pt>
                <c:pt idx="18">
                  <c:v>43005</c:v>
                </c:pt>
                <c:pt idx="19">
                  <c:v>43006</c:v>
                </c:pt>
                <c:pt idx="20">
                  <c:v>43007</c:v>
                </c:pt>
                <c:pt idx="21">
                  <c:v>43010</c:v>
                </c:pt>
                <c:pt idx="22">
                  <c:v>43011</c:v>
                </c:pt>
                <c:pt idx="23">
                  <c:v>43012</c:v>
                </c:pt>
                <c:pt idx="24">
                  <c:v>43013</c:v>
                </c:pt>
                <c:pt idx="25">
                  <c:v>43014</c:v>
                </c:pt>
                <c:pt idx="26">
                  <c:v>43017</c:v>
                </c:pt>
                <c:pt idx="27">
                  <c:v>43018</c:v>
                </c:pt>
                <c:pt idx="28">
                  <c:v>43019</c:v>
                </c:pt>
                <c:pt idx="29">
                  <c:v>43020</c:v>
                </c:pt>
                <c:pt idx="30">
                  <c:v>43021</c:v>
                </c:pt>
                <c:pt idx="31">
                  <c:v>43024</c:v>
                </c:pt>
                <c:pt idx="32">
                  <c:v>43025</c:v>
                </c:pt>
                <c:pt idx="33">
                  <c:v>43026</c:v>
                </c:pt>
                <c:pt idx="34">
                  <c:v>43027</c:v>
                </c:pt>
                <c:pt idx="35">
                  <c:v>43028</c:v>
                </c:pt>
                <c:pt idx="36">
                  <c:v>43031</c:v>
                </c:pt>
                <c:pt idx="37">
                  <c:v>43032</c:v>
                </c:pt>
                <c:pt idx="38">
                  <c:v>43033</c:v>
                </c:pt>
                <c:pt idx="39">
                  <c:v>43034</c:v>
                </c:pt>
                <c:pt idx="40">
                  <c:v>43035</c:v>
                </c:pt>
                <c:pt idx="41">
                  <c:v>43038</c:v>
                </c:pt>
                <c:pt idx="42">
                  <c:v>43039</c:v>
                </c:pt>
                <c:pt idx="43">
                  <c:v>43040</c:v>
                </c:pt>
                <c:pt idx="44">
                  <c:v>43041</c:v>
                </c:pt>
                <c:pt idx="45">
                  <c:v>43042</c:v>
                </c:pt>
                <c:pt idx="46">
                  <c:v>43045</c:v>
                </c:pt>
                <c:pt idx="47">
                  <c:v>43046</c:v>
                </c:pt>
                <c:pt idx="48">
                  <c:v>43047</c:v>
                </c:pt>
                <c:pt idx="49">
                  <c:v>43048</c:v>
                </c:pt>
                <c:pt idx="50">
                  <c:v>43049</c:v>
                </c:pt>
                <c:pt idx="51">
                  <c:v>43052</c:v>
                </c:pt>
                <c:pt idx="52">
                  <c:v>43053</c:v>
                </c:pt>
                <c:pt idx="53">
                  <c:v>43054</c:v>
                </c:pt>
                <c:pt idx="54">
                  <c:v>43055</c:v>
                </c:pt>
                <c:pt idx="55">
                  <c:v>43056</c:v>
                </c:pt>
                <c:pt idx="56">
                  <c:v>43059</c:v>
                </c:pt>
                <c:pt idx="57">
                  <c:v>43060</c:v>
                </c:pt>
                <c:pt idx="58">
                  <c:v>43061</c:v>
                </c:pt>
                <c:pt idx="59">
                  <c:v>43062</c:v>
                </c:pt>
                <c:pt idx="60">
                  <c:v>43063</c:v>
                </c:pt>
                <c:pt idx="61">
                  <c:v>43066</c:v>
                </c:pt>
                <c:pt idx="62">
                  <c:v>43067</c:v>
                </c:pt>
                <c:pt idx="63">
                  <c:v>43068</c:v>
                </c:pt>
                <c:pt idx="64">
                  <c:v>43069</c:v>
                </c:pt>
                <c:pt idx="65">
                  <c:v>43070</c:v>
                </c:pt>
                <c:pt idx="66">
                  <c:v>43073</c:v>
                </c:pt>
                <c:pt idx="67">
                  <c:v>43074</c:v>
                </c:pt>
                <c:pt idx="68">
                  <c:v>43075</c:v>
                </c:pt>
                <c:pt idx="69">
                  <c:v>43076</c:v>
                </c:pt>
                <c:pt idx="70">
                  <c:v>43077</c:v>
                </c:pt>
                <c:pt idx="71">
                  <c:v>43080</c:v>
                </c:pt>
                <c:pt idx="72">
                  <c:v>43081</c:v>
                </c:pt>
                <c:pt idx="73">
                  <c:v>43082</c:v>
                </c:pt>
                <c:pt idx="74">
                  <c:v>43083</c:v>
                </c:pt>
                <c:pt idx="75">
                  <c:v>43084</c:v>
                </c:pt>
                <c:pt idx="76">
                  <c:v>43087</c:v>
                </c:pt>
                <c:pt idx="77">
                  <c:v>43088</c:v>
                </c:pt>
                <c:pt idx="78">
                  <c:v>43089</c:v>
                </c:pt>
                <c:pt idx="79">
                  <c:v>43090</c:v>
                </c:pt>
                <c:pt idx="80">
                  <c:v>43091</c:v>
                </c:pt>
                <c:pt idx="81">
                  <c:v>43094</c:v>
                </c:pt>
                <c:pt idx="82">
                  <c:v>43095</c:v>
                </c:pt>
                <c:pt idx="83">
                  <c:v>43096</c:v>
                </c:pt>
                <c:pt idx="84">
                  <c:v>43097</c:v>
                </c:pt>
                <c:pt idx="85">
                  <c:v>43098</c:v>
                </c:pt>
                <c:pt idx="86">
                  <c:v>43101</c:v>
                </c:pt>
                <c:pt idx="87">
                  <c:v>43102</c:v>
                </c:pt>
                <c:pt idx="88">
                  <c:v>43103</c:v>
                </c:pt>
                <c:pt idx="89">
                  <c:v>43104</c:v>
                </c:pt>
                <c:pt idx="90">
                  <c:v>43105</c:v>
                </c:pt>
                <c:pt idx="91">
                  <c:v>43108</c:v>
                </c:pt>
                <c:pt idx="92">
                  <c:v>43109</c:v>
                </c:pt>
                <c:pt idx="93">
                  <c:v>43110</c:v>
                </c:pt>
                <c:pt idx="94">
                  <c:v>43111</c:v>
                </c:pt>
                <c:pt idx="95">
                  <c:v>43112</c:v>
                </c:pt>
                <c:pt idx="96">
                  <c:v>43115</c:v>
                </c:pt>
                <c:pt idx="97">
                  <c:v>43116</c:v>
                </c:pt>
                <c:pt idx="98">
                  <c:v>43117</c:v>
                </c:pt>
                <c:pt idx="99">
                  <c:v>43118</c:v>
                </c:pt>
                <c:pt idx="100">
                  <c:v>43119</c:v>
                </c:pt>
                <c:pt idx="101">
                  <c:v>43122</c:v>
                </c:pt>
                <c:pt idx="102">
                  <c:v>43123</c:v>
                </c:pt>
                <c:pt idx="103">
                  <c:v>43124</c:v>
                </c:pt>
                <c:pt idx="104">
                  <c:v>43125</c:v>
                </c:pt>
                <c:pt idx="105">
                  <c:v>43126</c:v>
                </c:pt>
                <c:pt idx="106">
                  <c:v>43129</c:v>
                </c:pt>
                <c:pt idx="107">
                  <c:v>43130</c:v>
                </c:pt>
                <c:pt idx="108">
                  <c:v>43131</c:v>
                </c:pt>
                <c:pt idx="109">
                  <c:v>43132</c:v>
                </c:pt>
                <c:pt idx="110">
                  <c:v>43133</c:v>
                </c:pt>
                <c:pt idx="111">
                  <c:v>43136</c:v>
                </c:pt>
                <c:pt idx="112">
                  <c:v>43137</c:v>
                </c:pt>
                <c:pt idx="113">
                  <c:v>43138</c:v>
                </c:pt>
                <c:pt idx="114">
                  <c:v>43139</c:v>
                </c:pt>
                <c:pt idx="115">
                  <c:v>43140</c:v>
                </c:pt>
                <c:pt idx="116">
                  <c:v>43143</c:v>
                </c:pt>
                <c:pt idx="117">
                  <c:v>43144</c:v>
                </c:pt>
                <c:pt idx="118">
                  <c:v>43145</c:v>
                </c:pt>
                <c:pt idx="119">
                  <c:v>43146</c:v>
                </c:pt>
                <c:pt idx="120">
                  <c:v>43147</c:v>
                </c:pt>
                <c:pt idx="121">
                  <c:v>43150</c:v>
                </c:pt>
                <c:pt idx="122">
                  <c:v>43151</c:v>
                </c:pt>
                <c:pt idx="123">
                  <c:v>43152</c:v>
                </c:pt>
                <c:pt idx="124">
                  <c:v>43153</c:v>
                </c:pt>
                <c:pt idx="125">
                  <c:v>43154</c:v>
                </c:pt>
                <c:pt idx="126">
                  <c:v>43157</c:v>
                </c:pt>
                <c:pt idx="127">
                  <c:v>43158</c:v>
                </c:pt>
                <c:pt idx="128">
                  <c:v>43159</c:v>
                </c:pt>
                <c:pt idx="129">
                  <c:v>43160</c:v>
                </c:pt>
                <c:pt idx="130">
                  <c:v>43161</c:v>
                </c:pt>
                <c:pt idx="131">
                  <c:v>43164</c:v>
                </c:pt>
                <c:pt idx="132">
                  <c:v>43165</c:v>
                </c:pt>
                <c:pt idx="133">
                  <c:v>43166</c:v>
                </c:pt>
                <c:pt idx="134">
                  <c:v>43167</c:v>
                </c:pt>
                <c:pt idx="135">
                  <c:v>43168</c:v>
                </c:pt>
                <c:pt idx="136">
                  <c:v>43171</c:v>
                </c:pt>
                <c:pt idx="137">
                  <c:v>43172</c:v>
                </c:pt>
                <c:pt idx="138">
                  <c:v>43173</c:v>
                </c:pt>
                <c:pt idx="139">
                  <c:v>43174</c:v>
                </c:pt>
                <c:pt idx="140">
                  <c:v>43175</c:v>
                </c:pt>
                <c:pt idx="141">
                  <c:v>43178</c:v>
                </c:pt>
                <c:pt idx="142">
                  <c:v>43179</c:v>
                </c:pt>
                <c:pt idx="143">
                  <c:v>43180</c:v>
                </c:pt>
                <c:pt idx="144">
                  <c:v>43181</c:v>
                </c:pt>
                <c:pt idx="145">
                  <c:v>43182</c:v>
                </c:pt>
                <c:pt idx="146">
                  <c:v>43185</c:v>
                </c:pt>
                <c:pt idx="147">
                  <c:v>43186</c:v>
                </c:pt>
                <c:pt idx="148">
                  <c:v>43187</c:v>
                </c:pt>
                <c:pt idx="149">
                  <c:v>43188</c:v>
                </c:pt>
                <c:pt idx="150">
                  <c:v>43189</c:v>
                </c:pt>
                <c:pt idx="151">
                  <c:v>43192</c:v>
                </c:pt>
                <c:pt idx="152">
                  <c:v>43193</c:v>
                </c:pt>
                <c:pt idx="153">
                  <c:v>43194</c:v>
                </c:pt>
                <c:pt idx="154">
                  <c:v>43195</c:v>
                </c:pt>
                <c:pt idx="155">
                  <c:v>43196</c:v>
                </c:pt>
                <c:pt idx="156">
                  <c:v>43199</c:v>
                </c:pt>
                <c:pt idx="157">
                  <c:v>43200</c:v>
                </c:pt>
                <c:pt idx="158">
                  <c:v>43201</c:v>
                </c:pt>
                <c:pt idx="159">
                  <c:v>43202</c:v>
                </c:pt>
                <c:pt idx="160">
                  <c:v>43203</c:v>
                </c:pt>
                <c:pt idx="161">
                  <c:v>43206</c:v>
                </c:pt>
                <c:pt idx="162">
                  <c:v>43207</c:v>
                </c:pt>
                <c:pt idx="163">
                  <c:v>43208</c:v>
                </c:pt>
                <c:pt idx="164">
                  <c:v>43209</c:v>
                </c:pt>
                <c:pt idx="165">
                  <c:v>43210</c:v>
                </c:pt>
                <c:pt idx="166">
                  <c:v>43213</c:v>
                </c:pt>
                <c:pt idx="167">
                  <c:v>43214</c:v>
                </c:pt>
                <c:pt idx="168">
                  <c:v>43215</c:v>
                </c:pt>
                <c:pt idx="169">
                  <c:v>43216</c:v>
                </c:pt>
                <c:pt idx="170">
                  <c:v>43217</c:v>
                </c:pt>
                <c:pt idx="171">
                  <c:v>43220</c:v>
                </c:pt>
                <c:pt idx="172">
                  <c:v>43221</c:v>
                </c:pt>
                <c:pt idx="173">
                  <c:v>43222</c:v>
                </c:pt>
                <c:pt idx="174">
                  <c:v>43223</c:v>
                </c:pt>
                <c:pt idx="175">
                  <c:v>43224</c:v>
                </c:pt>
                <c:pt idx="176">
                  <c:v>43227</c:v>
                </c:pt>
                <c:pt idx="177">
                  <c:v>43228</c:v>
                </c:pt>
                <c:pt idx="178">
                  <c:v>43229</c:v>
                </c:pt>
                <c:pt idx="179">
                  <c:v>43230</c:v>
                </c:pt>
                <c:pt idx="180">
                  <c:v>43231</c:v>
                </c:pt>
                <c:pt idx="181">
                  <c:v>43234</c:v>
                </c:pt>
                <c:pt idx="182">
                  <c:v>43235</c:v>
                </c:pt>
                <c:pt idx="183">
                  <c:v>43236</c:v>
                </c:pt>
                <c:pt idx="184">
                  <c:v>43237</c:v>
                </c:pt>
                <c:pt idx="185">
                  <c:v>43238</c:v>
                </c:pt>
                <c:pt idx="186">
                  <c:v>43241</c:v>
                </c:pt>
                <c:pt idx="187">
                  <c:v>43242</c:v>
                </c:pt>
                <c:pt idx="188">
                  <c:v>43243</c:v>
                </c:pt>
                <c:pt idx="189">
                  <c:v>43244</c:v>
                </c:pt>
                <c:pt idx="190">
                  <c:v>43245</c:v>
                </c:pt>
                <c:pt idx="191">
                  <c:v>43248</c:v>
                </c:pt>
                <c:pt idx="192">
                  <c:v>43249</c:v>
                </c:pt>
                <c:pt idx="193">
                  <c:v>43250</c:v>
                </c:pt>
                <c:pt idx="194">
                  <c:v>43251</c:v>
                </c:pt>
                <c:pt idx="195">
                  <c:v>43252</c:v>
                </c:pt>
                <c:pt idx="196">
                  <c:v>43255</c:v>
                </c:pt>
                <c:pt idx="197">
                  <c:v>43256</c:v>
                </c:pt>
                <c:pt idx="198">
                  <c:v>43257</c:v>
                </c:pt>
                <c:pt idx="199">
                  <c:v>43258</c:v>
                </c:pt>
                <c:pt idx="200">
                  <c:v>43259</c:v>
                </c:pt>
                <c:pt idx="201">
                  <c:v>43262</c:v>
                </c:pt>
                <c:pt idx="202">
                  <c:v>43263</c:v>
                </c:pt>
                <c:pt idx="203">
                  <c:v>43264</c:v>
                </c:pt>
                <c:pt idx="204">
                  <c:v>43265</c:v>
                </c:pt>
                <c:pt idx="205">
                  <c:v>43266</c:v>
                </c:pt>
                <c:pt idx="206">
                  <c:v>43269</c:v>
                </c:pt>
                <c:pt idx="207">
                  <c:v>43270</c:v>
                </c:pt>
                <c:pt idx="208">
                  <c:v>43271</c:v>
                </c:pt>
                <c:pt idx="209">
                  <c:v>43272</c:v>
                </c:pt>
                <c:pt idx="210">
                  <c:v>43273</c:v>
                </c:pt>
                <c:pt idx="211">
                  <c:v>43276</c:v>
                </c:pt>
                <c:pt idx="212">
                  <c:v>43277</c:v>
                </c:pt>
                <c:pt idx="213">
                  <c:v>43278</c:v>
                </c:pt>
                <c:pt idx="214">
                  <c:v>43279</c:v>
                </c:pt>
                <c:pt idx="215">
                  <c:v>43280</c:v>
                </c:pt>
                <c:pt idx="216">
                  <c:v>43283</c:v>
                </c:pt>
                <c:pt idx="217">
                  <c:v>43284</c:v>
                </c:pt>
                <c:pt idx="218">
                  <c:v>43285</c:v>
                </c:pt>
                <c:pt idx="219">
                  <c:v>43286</c:v>
                </c:pt>
                <c:pt idx="220">
                  <c:v>43287</c:v>
                </c:pt>
                <c:pt idx="221">
                  <c:v>43290</c:v>
                </c:pt>
                <c:pt idx="222">
                  <c:v>43291</c:v>
                </c:pt>
                <c:pt idx="223">
                  <c:v>43292</c:v>
                </c:pt>
                <c:pt idx="224">
                  <c:v>43293</c:v>
                </c:pt>
                <c:pt idx="225">
                  <c:v>43294</c:v>
                </c:pt>
                <c:pt idx="226">
                  <c:v>43297</c:v>
                </c:pt>
                <c:pt idx="227">
                  <c:v>43298</c:v>
                </c:pt>
                <c:pt idx="228">
                  <c:v>43299</c:v>
                </c:pt>
                <c:pt idx="229">
                  <c:v>43300</c:v>
                </c:pt>
                <c:pt idx="230">
                  <c:v>43301</c:v>
                </c:pt>
                <c:pt idx="231">
                  <c:v>43304</c:v>
                </c:pt>
                <c:pt idx="232">
                  <c:v>43305</c:v>
                </c:pt>
                <c:pt idx="233">
                  <c:v>43306</c:v>
                </c:pt>
                <c:pt idx="234">
                  <c:v>43307</c:v>
                </c:pt>
                <c:pt idx="235">
                  <c:v>43308</c:v>
                </c:pt>
                <c:pt idx="236">
                  <c:v>43311</c:v>
                </c:pt>
                <c:pt idx="237">
                  <c:v>43312</c:v>
                </c:pt>
                <c:pt idx="238">
                  <c:v>43313</c:v>
                </c:pt>
                <c:pt idx="239">
                  <c:v>43314</c:v>
                </c:pt>
                <c:pt idx="240">
                  <c:v>43315</c:v>
                </c:pt>
                <c:pt idx="241">
                  <c:v>43318</c:v>
                </c:pt>
                <c:pt idx="242">
                  <c:v>43319</c:v>
                </c:pt>
                <c:pt idx="243">
                  <c:v>43320</c:v>
                </c:pt>
                <c:pt idx="244">
                  <c:v>43321</c:v>
                </c:pt>
                <c:pt idx="245">
                  <c:v>43322</c:v>
                </c:pt>
                <c:pt idx="246">
                  <c:v>43325</c:v>
                </c:pt>
                <c:pt idx="247">
                  <c:v>43326</c:v>
                </c:pt>
                <c:pt idx="248">
                  <c:v>43327</c:v>
                </c:pt>
                <c:pt idx="249">
                  <c:v>43328</c:v>
                </c:pt>
                <c:pt idx="250">
                  <c:v>43329</c:v>
                </c:pt>
                <c:pt idx="251">
                  <c:v>43332</c:v>
                </c:pt>
                <c:pt idx="252">
                  <c:v>43333</c:v>
                </c:pt>
                <c:pt idx="253">
                  <c:v>43334</c:v>
                </c:pt>
                <c:pt idx="254">
                  <c:v>43335</c:v>
                </c:pt>
                <c:pt idx="255">
                  <c:v>43336</c:v>
                </c:pt>
                <c:pt idx="256">
                  <c:v>43339</c:v>
                </c:pt>
                <c:pt idx="257">
                  <c:v>43340</c:v>
                </c:pt>
                <c:pt idx="258">
                  <c:v>43341</c:v>
                </c:pt>
                <c:pt idx="259">
                  <c:v>43342</c:v>
                </c:pt>
                <c:pt idx="260">
                  <c:v>43343</c:v>
                </c:pt>
                <c:pt idx="261">
                  <c:v>43346</c:v>
                </c:pt>
                <c:pt idx="262">
                  <c:v>43347</c:v>
                </c:pt>
                <c:pt idx="263">
                  <c:v>43348</c:v>
                </c:pt>
                <c:pt idx="264">
                  <c:v>43349</c:v>
                </c:pt>
                <c:pt idx="265">
                  <c:v>43350</c:v>
                </c:pt>
                <c:pt idx="266">
                  <c:v>43353</c:v>
                </c:pt>
                <c:pt idx="267">
                  <c:v>43354</c:v>
                </c:pt>
                <c:pt idx="268">
                  <c:v>43355</c:v>
                </c:pt>
                <c:pt idx="269">
                  <c:v>43356</c:v>
                </c:pt>
                <c:pt idx="270">
                  <c:v>43357</c:v>
                </c:pt>
                <c:pt idx="271">
                  <c:v>43360</c:v>
                </c:pt>
                <c:pt idx="272">
                  <c:v>43361</c:v>
                </c:pt>
                <c:pt idx="273">
                  <c:v>43362</c:v>
                </c:pt>
                <c:pt idx="274">
                  <c:v>43363</c:v>
                </c:pt>
                <c:pt idx="275">
                  <c:v>43364</c:v>
                </c:pt>
                <c:pt idx="276">
                  <c:v>43367</c:v>
                </c:pt>
                <c:pt idx="277">
                  <c:v>43368</c:v>
                </c:pt>
                <c:pt idx="278">
                  <c:v>43369</c:v>
                </c:pt>
                <c:pt idx="279" formatCode="d\-mmm\-yy">
                  <c:v>43370</c:v>
                </c:pt>
                <c:pt idx="280" formatCode="d\-mmm\-yy">
                  <c:v>43371</c:v>
                </c:pt>
                <c:pt idx="281" formatCode="d\-mmm\-yy">
                  <c:v>43374</c:v>
                </c:pt>
                <c:pt idx="282" formatCode="d\-mmm\-yy">
                  <c:v>43375</c:v>
                </c:pt>
                <c:pt idx="283" formatCode="d\-mmm\-yy">
                  <c:v>43376</c:v>
                </c:pt>
                <c:pt idx="284" formatCode="d\-mmm\-yy">
                  <c:v>43377</c:v>
                </c:pt>
                <c:pt idx="285" formatCode="d\-mmm\-yy">
                  <c:v>43378</c:v>
                </c:pt>
                <c:pt idx="286" formatCode="d\-mmm\-yy">
                  <c:v>43381</c:v>
                </c:pt>
                <c:pt idx="287" formatCode="d\-mmm\-yy">
                  <c:v>43382</c:v>
                </c:pt>
                <c:pt idx="288" formatCode="d\-mmm\-yy">
                  <c:v>43383</c:v>
                </c:pt>
                <c:pt idx="289" formatCode="d\-mmm\-yy">
                  <c:v>43384</c:v>
                </c:pt>
                <c:pt idx="290" formatCode="d\-mmm\-yy">
                  <c:v>43385</c:v>
                </c:pt>
                <c:pt idx="291" formatCode="d\-mmm\-yy">
                  <c:v>43388</c:v>
                </c:pt>
                <c:pt idx="292" formatCode="d\-mmm\-yy">
                  <c:v>43389</c:v>
                </c:pt>
                <c:pt idx="293" formatCode="d\-mmm\-yy">
                  <c:v>43390</c:v>
                </c:pt>
                <c:pt idx="294" formatCode="d\-mmm\-yy">
                  <c:v>43391</c:v>
                </c:pt>
                <c:pt idx="295" formatCode="d\-mmm\-yy">
                  <c:v>43392</c:v>
                </c:pt>
                <c:pt idx="296" formatCode="d\-mmm\-yy">
                  <c:v>43395</c:v>
                </c:pt>
                <c:pt idx="297" formatCode="d\-mmm\-yy">
                  <c:v>43396</c:v>
                </c:pt>
                <c:pt idx="298" formatCode="d\-mmm\-yy">
                  <c:v>43397</c:v>
                </c:pt>
                <c:pt idx="299" formatCode="d\-mmm\-yy">
                  <c:v>43398</c:v>
                </c:pt>
                <c:pt idx="300" formatCode="d\-mmm\-yy">
                  <c:v>43399</c:v>
                </c:pt>
                <c:pt idx="301" formatCode="d\-mmm\-yy">
                  <c:v>43402</c:v>
                </c:pt>
                <c:pt idx="302" formatCode="d\-mmm\-yy">
                  <c:v>43403</c:v>
                </c:pt>
                <c:pt idx="303" formatCode="d\-mmm\-yy">
                  <c:v>43404</c:v>
                </c:pt>
                <c:pt idx="304" formatCode="d\-mmm\-yy">
                  <c:v>43405</c:v>
                </c:pt>
                <c:pt idx="305" formatCode="d\-mmm\-yy">
                  <c:v>43406</c:v>
                </c:pt>
                <c:pt idx="306" formatCode="d\-mmm\-yy">
                  <c:v>43409</c:v>
                </c:pt>
                <c:pt idx="307" formatCode="d\-mmm\-yy">
                  <c:v>43410</c:v>
                </c:pt>
                <c:pt idx="308" formatCode="d\-mmm\-yy">
                  <c:v>43411</c:v>
                </c:pt>
                <c:pt idx="309" formatCode="d\-mmm\-yy">
                  <c:v>43412</c:v>
                </c:pt>
                <c:pt idx="310" formatCode="d\-mmm\-yy">
                  <c:v>43413</c:v>
                </c:pt>
                <c:pt idx="311" formatCode="d\-mmm\-yy">
                  <c:v>43416</c:v>
                </c:pt>
                <c:pt idx="312" formatCode="d\-mmm\-yy">
                  <c:v>43417</c:v>
                </c:pt>
                <c:pt idx="313" formatCode="d\-mmm\-yy">
                  <c:v>43418</c:v>
                </c:pt>
                <c:pt idx="314" formatCode="d\-mmm\-yy">
                  <c:v>43419</c:v>
                </c:pt>
                <c:pt idx="315" formatCode="d\-mmm\-yy">
                  <c:v>43420</c:v>
                </c:pt>
                <c:pt idx="316" formatCode="d\-mmm\-yy">
                  <c:v>43423</c:v>
                </c:pt>
                <c:pt idx="317" formatCode="d\-mmm\-yy">
                  <c:v>43424</c:v>
                </c:pt>
                <c:pt idx="318" formatCode="d\-mmm\-yy">
                  <c:v>43425</c:v>
                </c:pt>
                <c:pt idx="319" formatCode="d\-mmm\-yy">
                  <c:v>43426</c:v>
                </c:pt>
                <c:pt idx="320" formatCode="d\-mmm\-yy">
                  <c:v>43427</c:v>
                </c:pt>
                <c:pt idx="321" formatCode="d\-mmm\-yy">
                  <c:v>43430</c:v>
                </c:pt>
                <c:pt idx="322" formatCode="d\-mmm\-yy">
                  <c:v>43431</c:v>
                </c:pt>
                <c:pt idx="323" formatCode="d\-mmm\-yy">
                  <c:v>43432</c:v>
                </c:pt>
                <c:pt idx="324" formatCode="d\-mmm\-yy">
                  <c:v>43433</c:v>
                </c:pt>
                <c:pt idx="325" formatCode="d\-mmm\-yy">
                  <c:v>43434</c:v>
                </c:pt>
                <c:pt idx="326" formatCode="d\-mmm\-yy">
                  <c:v>43437</c:v>
                </c:pt>
                <c:pt idx="327" formatCode="d\-mmm\-yy">
                  <c:v>43438</c:v>
                </c:pt>
                <c:pt idx="328" formatCode="d\-mmm\-yy">
                  <c:v>43439</c:v>
                </c:pt>
                <c:pt idx="329" formatCode="d\-mmm\-yy">
                  <c:v>43440</c:v>
                </c:pt>
                <c:pt idx="330" formatCode="d\-mmm\-yy">
                  <c:v>43441</c:v>
                </c:pt>
                <c:pt idx="331" formatCode="d\-mmm\-yy">
                  <c:v>43444</c:v>
                </c:pt>
                <c:pt idx="332" formatCode="d\-mmm\-yy">
                  <c:v>43445</c:v>
                </c:pt>
                <c:pt idx="333" formatCode="d\-mmm\-yy">
                  <c:v>43446</c:v>
                </c:pt>
                <c:pt idx="334" formatCode="d\-mmm\-yy">
                  <c:v>43447</c:v>
                </c:pt>
                <c:pt idx="335" formatCode="d\-mmm\-yy">
                  <c:v>43448</c:v>
                </c:pt>
                <c:pt idx="336" formatCode="d\-mmm\-yy">
                  <c:v>43451</c:v>
                </c:pt>
                <c:pt idx="337" formatCode="d\-mmm\-yy">
                  <c:v>43452</c:v>
                </c:pt>
                <c:pt idx="338" formatCode="d\-mmm\-yy">
                  <c:v>43453</c:v>
                </c:pt>
                <c:pt idx="339" formatCode="d\-mmm\-yy">
                  <c:v>43454</c:v>
                </c:pt>
                <c:pt idx="340" formatCode="d\-mmm\-yy">
                  <c:v>43455</c:v>
                </c:pt>
                <c:pt idx="341" formatCode="d\-mmm\-yy">
                  <c:v>43458</c:v>
                </c:pt>
                <c:pt idx="342" formatCode="d\-mmm\-yy">
                  <c:v>43459</c:v>
                </c:pt>
                <c:pt idx="343" formatCode="d\-mmm\-yy">
                  <c:v>43460</c:v>
                </c:pt>
                <c:pt idx="344" formatCode="d\-mmm\-yy">
                  <c:v>43461</c:v>
                </c:pt>
                <c:pt idx="345" formatCode="d\-mmm\-yy">
                  <c:v>43462</c:v>
                </c:pt>
                <c:pt idx="346" formatCode="d\-mmm\-yy">
                  <c:v>43465</c:v>
                </c:pt>
                <c:pt idx="347" formatCode="d\-mmm\-yy">
                  <c:v>43466</c:v>
                </c:pt>
                <c:pt idx="348" formatCode="d\-mmm\-yy">
                  <c:v>43467</c:v>
                </c:pt>
                <c:pt idx="349" formatCode="d\-mmm\-yy">
                  <c:v>43468</c:v>
                </c:pt>
                <c:pt idx="350" formatCode="d\-mmm\-yy">
                  <c:v>43469</c:v>
                </c:pt>
                <c:pt idx="351" formatCode="d\-mmm\-yy">
                  <c:v>43472</c:v>
                </c:pt>
                <c:pt idx="352" formatCode="d\-mmm\-yy">
                  <c:v>43473</c:v>
                </c:pt>
                <c:pt idx="353" formatCode="d\-mmm\-yy">
                  <c:v>43474</c:v>
                </c:pt>
                <c:pt idx="354" formatCode="d\-mmm\-yy">
                  <c:v>43475</c:v>
                </c:pt>
                <c:pt idx="355" formatCode="d\-mmm\-yy">
                  <c:v>43476</c:v>
                </c:pt>
                <c:pt idx="356" formatCode="d\-mmm\-yy">
                  <c:v>43479</c:v>
                </c:pt>
                <c:pt idx="357" formatCode="d\-mmm\-yy">
                  <c:v>43480</c:v>
                </c:pt>
                <c:pt idx="358" formatCode="d\-mmm\-yy">
                  <c:v>43481</c:v>
                </c:pt>
                <c:pt idx="359" formatCode="d\-mmm\-yy">
                  <c:v>43482</c:v>
                </c:pt>
                <c:pt idx="360" formatCode="d\-mmm\-yy">
                  <c:v>43483</c:v>
                </c:pt>
                <c:pt idx="361" formatCode="d\-mmm\-yy">
                  <c:v>43486</c:v>
                </c:pt>
                <c:pt idx="362" formatCode="d\-mmm\-yy">
                  <c:v>43487</c:v>
                </c:pt>
                <c:pt idx="363" formatCode="d\-mmm\-yy">
                  <c:v>43488</c:v>
                </c:pt>
                <c:pt idx="364" formatCode="d\-mmm\-yy">
                  <c:v>43489</c:v>
                </c:pt>
                <c:pt idx="365" formatCode="d\-mmm\-yy">
                  <c:v>43490</c:v>
                </c:pt>
                <c:pt idx="366" formatCode="d\-mmm\-yy">
                  <c:v>43493</c:v>
                </c:pt>
                <c:pt idx="367" formatCode="d\-mmm\-yy">
                  <c:v>43494</c:v>
                </c:pt>
                <c:pt idx="368" formatCode="d\-mmm\-yy">
                  <c:v>43495</c:v>
                </c:pt>
                <c:pt idx="369" formatCode="d\-mmm\-yy">
                  <c:v>43496</c:v>
                </c:pt>
                <c:pt idx="370" formatCode="d\-mmm\-yy">
                  <c:v>43497</c:v>
                </c:pt>
                <c:pt idx="371" formatCode="d\-mmm\-yy">
                  <c:v>43500</c:v>
                </c:pt>
                <c:pt idx="372" formatCode="d\-mmm\-yy">
                  <c:v>43501</c:v>
                </c:pt>
                <c:pt idx="373" formatCode="d\-mmm\-yy">
                  <c:v>43502</c:v>
                </c:pt>
                <c:pt idx="374" formatCode="d\-mmm\-yy">
                  <c:v>43503</c:v>
                </c:pt>
                <c:pt idx="375" formatCode="d\-mmm\-yy">
                  <c:v>43504</c:v>
                </c:pt>
                <c:pt idx="376" formatCode="d\-mmm\-yy">
                  <c:v>43507</c:v>
                </c:pt>
                <c:pt idx="377" formatCode="d\-mmm\-yy">
                  <c:v>43508</c:v>
                </c:pt>
                <c:pt idx="378" formatCode="d\-mmm\-yy">
                  <c:v>43509</c:v>
                </c:pt>
                <c:pt idx="379" formatCode="d\-mmm\-yy">
                  <c:v>43510</c:v>
                </c:pt>
                <c:pt idx="380" formatCode="d\-mmm\-yy">
                  <c:v>43511</c:v>
                </c:pt>
                <c:pt idx="381" formatCode="d\-mmm\-yy">
                  <c:v>43514</c:v>
                </c:pt>
                <c:pt idx="382" formatCode="d\-mmm\-yy">
                  <c:v>43515</c:v>
                </c:pt>
                <c:pt idx="383" formatCode="d\-mmm\-yy">
                  <c:v>43516</c:v>
                </c:pt>
                <c:pt idx="384" formatCode="d\-mmm\-yy">
                  <c:v>43517</c:v>
                </c:pt>
                <c:pt idx="385" formatCode="d\-mmm\-yy">
                  <c:v>43518</c:v>
                </c:pt>
                <c:pt idx="386" formatCode="d\-mmm\-yy">
                  <c:v>43521</c:v>
                </c:pt>
                <c:pt idx="387" formatCode="d\-mmm\-yy">
                  <c:v>43522</c:v>
                </c:pt>
                <c:pt idx="388" formatCode="d\-mmm\-yy">
                  <c:v>43523</c:v>
                </c:pt>
                <c:pt idx="389" formatCode="d\-mmm\-yy">
                  <c:v>43524</c:v>
                </c:pt>
                <c:pt idx="390" formatCode="m/d/yyyy">
                  <c:v>43525</c:v>
                </c:pt>
                <c:pt idx="391" formatCode="m/d/yyyy">
                  <c:v>43528</c:v>
                </c:pt>
                <c:pt idx="392" formatCode="m/d/yyyy">
                  <c:v>43529</c:v>
                </c:pt>
                <c:pt idx="393" formatCode="m/d/yyyy">
                  <c:v>43530</c:v>
                </c:pt>
                <c:pt idx="394" formatCode="m/d/yyyy">
                  <c:v>43531</c:v>
                </c:pt>
                <c:pt idx="395" formatCode="m/d/yyyy">
                  <c:v>43532</c:v>
                </c:pt>
                <c:pt idx="396" formatCode="m/d/yyyy">
                  <c:v>43535</c:v>
                </c:pt>
                <c:pt idx="397" formatCode="m/d/yyyy">
                  <c:v>43536</c:v>
                </c:pt>
                <c:pt idx="398" formatCode="m/d/yyyy">
                  <c:v>43537</c:v>
                </c:pt>
                <c:pt idx="399" formatCode="m/d/yyyy">
                  <c:v>43538</c:v>
                </c:pt>
                <c:pt idx="400" formatCode="m/d/yyyy">
                  <c:v>43539</c:v>
                </c:pt>
                <c:pt idx="401" formatCode="m/d/yyyy">
                  <c:v>43542</c:v>
                </c:pt>
                <c:pt idx="402" formatCode="m/d/yyyy">
                  <c:v>43543</c:v>
                </c:pt>
                <c:pt idx="403" formatCode="m/d/yyyy">
                  <c:v>43544</c:v>
                </c:pt>
                <c:pt idx="404" formatCode="m/d/yyyy">
                  <c:v>43545</c:v>
                </c:pt>
                <c:pt idx="405" formatCode="m/d/yyyy">
                  <c:v>43546</c:v>
                </c:pt>
                <c:pt idx="406" formatCode="m/d/yyyy">
                  <c:v>43549</c:v>
                </c:pt>
                <c:pt idx="407" formatCode="m/d/yyyy">
                  <c:v>43550</c:v>
                </c:pt>
                <c:pt idx="408" formatCode="m/d/yyyy">
                  <c:v>43551</c:v>
                </c:pt>
                <c:pt idx="409" formatCode="m/d/yyyy">
                  <c:v>43552</c:v>
                </c:pt>
                <c:pt idx="410" formatCode="m/d/yyyy">
                  <c:v>43553</c:v>
                </c:pt>
                <c:pt idx="411" formatCode="m/d/yyyy">
                  <c:v>43556</c:v>
                </c:pt>
                <c:pt idx="412" formatCode="m/d/yyyy">
                  <c:v>43557</c:v>
                </c:pt>
                <c:pt idx="413" formatCode="m/d/yyyy">
                  <c:v>43558</c:v>
                </c:pt>
                <c:pt idx="414" formatCode="m/d/yyyy">
                  <c:v>43559</c:v>
                </c:pt>
                <c:pt idx="415" formatCode="m/d/yyyy">
                  <c:v>43560</c:v>
                </c:pt>
                <c:pt idx="416" formatCode="m/d/yyyy">
                  <c:v>43563</c:v>
                </c:pt>
                <c:pt idx="417" formatCode="m/d/yyyy">
                  <c:v>43564</c:v>
                </c:pt>
              </c:numCache>
            </c:numRef>
          </c:cat>
          <c:val>
            <c:numRef>
              <c:f>ResRepFX!$AG$293:$AG$710</c:f>
              <c:numCache>
                <c:formatCode>0.00</c:formatCode>
                <c:ptCount val="418"/>
                <c:pt idx="0">
                  <c:v>1.06</c:v>
                </c:pt>
                <c:pt idx="1">
                  <c:v>1.06</c:v>
                </c:pt>
                <c:pt idx="2">
                  <c:v>1.06</c:v>
                </c:pt>
                <c:pt idx="3">
                  <c:v>1.06</c:v>
                </c:pt>
                <c:pt idx="4">
                  <c:v>1.06</c:v>
                </c:pt>
                <c:pt idx="5">
                  <c:v>1.06</c:v>
                </c:pt>
                <c:pt idx="6">
                  <c:v>1.085</c:v>
                </c:pt>
                <c:pt idx="7">
                  <c:v>1.085</c:v>
                </c:pt>
                <c:pt idx="8">
                  <c:v>1.085</c:v>
                </c:pt>
                <c:pt idx="9">
                  <c:v>1.085</c:v>
                </c:pt>
                <c:pt idx="10">
                  <c:v>1.085</c:v>
                </c:pt>
                <c:pt idx="11">
                  <c:v>1.085</c:v>
                </c:pt>
                <c:pt idx="12">
                  <c:v>1.1200000000000001</c:v>
                </c:pt>
                <c:pt idx="13">
                  <c:v>1.135</c:v>
                </c:pt>
                <c:pt idx="14">
                  <c:v>1.18</c:v>
                </c:pt>
                <c:pt idx="15">
                  <c:v>1.3</c:v>
                </c:pt>
                <c:pt idx="16">
                  <c:v>1.35</c:v>
                </c:pt>
                <c:pt idx="17">
                  <c:v>1.4</c:v>
                </c:pt>
                <c:pt idx="18">
                  <c:v>1.4</c:v>
                </c:pt>
                <c:pt idx="19">
                  <c:v>1.375</c:v>
                </c:pt>
                <c:pt idx="20">
                  <c:v>1.25</c:v>
                </c:pt>
                <c:pt idx="21">
                  <c:v>1.3</c:v>
                </c:pt>
                <c:pt idx="22">
                  <c:v>1.3</c:v>
                </c:pt>
                <c:pt idx="23">
                  <c:v>1.32</c:v>
                </c:pt>
                <c:pt idx="24">
                  <c:v>1.27</c:v>
                </c:pt>
                <c:pt idx="25">
                  <c:v>1.22</c:v>
                </c:pt>
                <c:pt idx="26">
                  <c:v>1.22</c:v>
                </c:pt>
                <c:pt idx="27">
                  <c:v>1.22</c:v>
                </c:pt>
                <c:pt idx="28">
                  <c:v>1.22</c:v>
                </c:pt>
                <c:pt idx="29">
                  <c:v>1.22</c:v>
                </c:pt>
                <c:pt idx="30">
                  <c:v>1.22</c:v>
                </c:pt>
                <c:pt idx="31">
                  <c:v>1.25</c:v>
                </c:pt>
                <c:pt idx="32">
                  <c:v>1.3</c:v>
                </c:pt>
                <c:pt idx="33">
                  <c:v>1.3</c:v>
                </c:pt>
                <c:pt idx="34">
                  <c:v>1.35</c:v>
                </c:pt>
                <c:pt idx="35">
                  <c:v>1.35</c:v>
                </c:pt>
                <c:pt idx="36">
                  <c:v>1.3</c:v>
                </c:pt>
                <c:pt idx="37">
                  <c:v>1.3</c:v>
                </c:pt>
                <c:pt idx="38">
                  <c:v>1.3</c:v>
                </c:pt>
                <c:pt idx="39">
                  <c:v>1.3</c:v>
                </c:pt>
                <c:pt idx="40">
                  <c:v>1.35</c:v>
                </c:pt>
                <c:pt idx="41">
                  <c:v>1.35</c:v>
                </c:pt>
                <c:pt idx="42">
                  <c:v>1.35</c:v>
                </c:pt>
                <c:pt idx="43">
                  <c:v>1.4</c:v>
                </c:pt>
                <c:pt idx="44">
                  <c:v>1.4</c:v>
                </c:pt>
                <c:pt idx="45">
                  <c:v>1.4</c:v>
                </c:pt>
                <c:pt idx="46">
                  <c:v>1.35</c:v>
                </c:pt>
                <c:pt idx="47">
                  <c:v>1.4</c:v>
                </c:pt>
                <c:pt idx="48">
                  <c:v>1.45</c:v>
                </c:pt>
                <c:pt idx="49">
                  <c:v>1.45</c:v>
                </c:pt>
                <c:pt idx="50">
                  <c:v>1.45</c:v>
                </c:pt>
                <c:pt idx="51">
                  <c:v>1.45</c:v>
                </c:pt>
                <c:pt idx="52">
                  <c:v>1.45</c:v>
                </c:pt>
                <c:pt idx="53">
                  <c:v>1.45</c:v>
                </c:pt>
                <c:pt idx="54">
                  <c:v>1.45</c:v>
                </c:pt>
                <c:pt idx="55">
                  <c:v>1.45</c:v>
                </c:pt>
                <c:pt idx="56">
                  <c:v>1.45</c:v>
                </c:pt>
                <c:pt idx="57">
                  <c:v>1.45</c:v>
                </c:pt>
                <c:pt idx="58">
                  <c:v>1.4</c:v>
                </c:pt>
                <c:pt idx="59">
                  <c:v>1.4</c:v>
                </c:pt>
                <c:pt idx="60">
                  <c:v>1.35</c:v>
                </c:pt>
                <c:pt idx="61">
                  <c:v>1.35</c:v>
                </c:pt>
                <c:pt idx="62">
                  <c:v>1.35</c:v>
                </c:pt>
                <c:pt idx="63">
                  <c:v>1.35</c:v>
                </c:pt>
                <c:pt idx="64">
                  <c:v>1.3</c:v>
                </c:pt>
                <c:pt idx="65">
                  <c:v>1.3</c:v>
                </c:pt>
                <c:pt idx="66">
                  <c:v>1.35</c:v>
                </c:pt>
                <c:pt idx="67">
                  <c:v>1.25</c:v>
                </c:pt>
                <c:pt idx="68">
                  <c:v>1.25</c:v>
                </c:pt>
                <c:pt idx="69">
                  <c:v>1.35</c:v>
                </c:pt>
                <c:pt idx="70">
                  <c:v>1.35</c:v>
                </c:pt>
                <c:pt idx="71">
                  <c:v>1.35</c:v>
                </c:pt>
                <c:pt idx="72">
                  <c:v>1.35</c:v>
                </c:pt>
                <c:pt idx="73">
                  <c:v>1.35</c:v>
                </c:pt>
                <c:pt idx="74">
                  <c:v>1.35</c:v>
                </c:pt>
                <c:pt idx="75">
                  <c:v>1.35</c:v>
                </c:pt>
                <c:pt idx="76">
                  <c:v>1.35</c:v>
                </c:pt>
                <c:pt idx="77">
                  <c:v>1.2749999999999999</c:v>
                </c:pt>
                <c:pt idx="78">
                  <c:v>1.2749999999999999</c:v>
                </c:pt>
                <c:pt idx="79">
                  <c:v>1.2749999999999999</c:v>
                </c:pt>
                <c:pt idx="80">
                  <c:v>1.2749999999999999</c:v>
                </c:pt>
                <c:pt idx="81">
                  <c:v>1.2749999999999999</c:v>
                </c:pt>
                <c:pt idx="82">
                  <c:v>1.2749999999999999</c:v>
                </c:pt>
                <c:pt idx="83">
                  <c:v>1.1749999999999998</c:v>
                </c:pt>
                <c:pt idx="84">
                  <c:v>1.2</c:v>
                </c:pt>
                <c:pt idx="85">
                  <c:v>1.2</c:v>
                </c:pt>
                <c:pt idx="86">
                  <c:v>1.2</c:v>
                </c:pt>
                <c:pt idx="87">
                  <c:v>1.25</c:v>
                </c:pt>
                <c:pt idx="88">
                  <c:v>1.3</c:v>
                </c:pt>
                <c:pt idx="89">
                  <c:v>1.3</c:v>
                </c:pt>
                <c:pt idx="90">
                  <c:v>1.25</c:v>
                </c:pt>
                <c:pt idx="91">
                  <c:v>1.3</c:v>
                </c:pt>
                <c:pt idx="92">
                  <c:v>1.3</c:v>
                </c:pt>
                <c:pt idx="93">
                  <c:v>1.3</c:v>
                </c:pt>
                <c:pt idx="94">
                  <c:v>1.3</c:v>
                </c:pt>
                <c:pt idx="95">
                  <c:v>1.3</c:v>
                </c:pt>
                <c:pt idx="96">
                  <c:v>1.3</c:v>
                </c:pt>
                <c:pt idx="97">
                  <c:v>1.3</c:v>
                </c:pt>
                <c:pt idx="98">
                  <c:v>1.3</c:v>
                </c:pt>
                <c:pt idx="99">
                  <c:v>1.3</c:v>
                </c:pt>
                <c:pt idx="100">
                  <c:v>1.3</c:v>
                </c:pt>
                <c:pt idx="101">
                  <c:v>1.3</c:v>
                </c:pt>
                <c:pt idx="102">
                  <c:v>1.3</c:v>
                </c:pt>
                <c:pt idx="103">
                  <c:v>1.3</c:v>
                </c:pt>
                <c:pt idx="104">
                  <c:v>1.32</c:v>
                </c:pt>
                <c:pt idx="105">
                  <c:v>1.31</c:v>
                </c:pt>
                <c:pt idx="106">
                  <c:v>1.3</c:v>
                </c:pt>
                <c:pt idx="107">
                  <c:v>1.32</c:v>
                </c:pt>
                <c:pt idx="108">
                  <c:v>1.32</c:v>
                </c:pt>
                <c:pt idx="109">
                  <c:v>1.32</c:v>
                </c:pt>
                <c:pt idx="110">
                  <c:v>1.3</c:v>
                </c:pt>
                <c:pt idx="111">
                  <c:v>1.32</c:v>
                </c:pt>
                <c:pt idx="112">
                  <c:v>1.25</c:v>
                </c:pt>
                <c:pt idx="113">
                  <c:v>1.25</c:v>
                </c:pt>
                <c:pt idx="114">
                  <c:v>1.25</c:v>
                </c:pt>
                <c:pt idx="115">
                  <c:v>1.25</c:v>
                </c:pt>
                <c:pt idx="116">
                  <c:v>1.25</c:v>
                </c:pt>
                <c:pt idx="117">
                  <c:v>1.25</c:v>
                </c:pt>
                <c:pt idx="118">
                  <c:v>1.25</c:v>
                </c:pt>
                <c:pt idx="119">
                  <c:v>1.25</c:v>
                </c:pt>
                <c:pt idx="120">
                  <c:v>1.25</c:v>
                </c:pt>
                <c:pt idx="121">
                  <c:v>1.3</c:v>
                </c:pt>
                <c:pt idx="122">
                  <c:v>1.3</c:v>
                </c:pt>
                <c:pt idx="123">
                  <c:v>1.3</c:v>
                </c:pt>
                <c:pt idx="124">
                  <c:v>1.3</c:v>
                </c:pt>
                <c:pt idx="125">
                  <c:v>1.3</c:v>
                </c:pt>
                <c:pt idx="126">
                  <c:v>1.3</c:v>
                </c:pt>
                <c:pt idx="127">
                  <c:v>1.3</c:v>
                </c:pt>
                <c:pt idx="128">
                  <c:v>1.32</c:v>
                </c:pt>
                <c:pt idx="129">
                  <c:v>1.3</c:v>
                </c:pt>
                <c:pt idx="130">
                  <c:v>1.3</c:v>
                </c:pt>
                <c:pt idx="131">
                  <c:v>1.3</c:v>
                </c:pt>
                <c:pt idx="132">
                  <c:v>1.3</c:v>
                </c:pt>
                <c:pt idx="133">
                  <c:v>1.3</c:v>
                </c:pt>
                <c:pt idx="134">
                  <c:v>1.3</c:v>
                </c:pt>
                <c:pt idx="135">
                  <c:v>1.3</c:v>
                </c:pt>
                <c:pt idx="136">
                  <c:v>1.3</c:v>
                </c:pt>
                <c:pt idx="137">
                  <c:v>1.3</c:v>
                </c:pt>
                <c:pt idx="138">
                  <c:v>1.3</c:v>
                </c:pt>
                <c:pt idx="139">
                  <c:v>1.3</c:v>
                </c:pt>
                <c:pt idx="140">
                  <c:v>1.3</c:v>
                </c:pt>
                <c:pt idx="141">
                  <c:v>1.3</c:v>
                </c:pt>
                <c:pt idx="142">
                  <c:v>1.3</c:v>
                </c:pt>
                <c:pt idx="143">
                  <c:v>1.3</c:v>
                </c:pt>
                <c:pt idx="144">
                  <c:v>1.3</c:v>
                </c:pt>
                <c:pt idx="145">
                  <c:v>1.3</c:v>
                </c:pt>
                <c:pt idx="146">
                  <c:v>1.3</c:v>
                </c:pt>
                <c:pt idx="147">
                  <c:v>1.3</c:v>
                </c:pt>
                <c:pt idx="148">
                  <c:v>1.3</c:v>
                </c:pt>
                <c:pt idx="149">
                  <c:v>1.3</c:v>
                </c:pt>
                <c:pt idx="150">
                  <c:v>1.3</c:v>
                </c:pt>
                <c:pt idx="151">
                  <c:v>1.3</c:v>
                </c:pt>
                <c:pt idx="152">
                  <c:v>1.3</c:v>
                </c:pt>
                <c:pt idx="153">
                  <c:v>1.3</c:v>
                </c:pt>
                <c:pt idx="154">
                  <c:v>1.3</c:v>
                </c:pt>
                <c:pt idx="155">
                  <c:v>1.3</c:v>
                </c:pt>
                <c:pt idx="156">
                  <c:v>1.3</c:v>
                </c:pt>
                <c:pt idx="157">
                  <c:v>1.3</c:v>
                </c:pt>
                <c:pt idx="158">
                  <c:v>1.3</c:v>
                </c:pt>
                <c:pt idx="159">
                  <c:v>1.3</c:v>
                </c:pt>
                <c:pt idx="160">
                  <c:v>1.3</c:v>
                </c:pt>
                <c:pt idx="161">
                  <c:v>1.3</c:v>
                </c:pt>
                <c:pt idx="162">
                  <c:v>1.3</c:v>
                </c:pt>
                <c:pt idx="163">
                  <c:v>1.3</c:v>
                </c:pt>
                <c:pt idx="164">
                  <c:v>1.3</c:v>
                </c:pt>
                <c:pt idx="165">
                  <c:v>1.3</c:v>
                </c:pt>
                <c:pt idx="166">
                  <c:v>1.3</c:v>
                </c:pt>
                <c:pt idx="167">
                  <c:v>1.3</c:v>
                </c:pt>
                <c:pt idx="168">
                  <c:v>1.3</c:v>
                </c:pt>
                <c:pt idx="169">
                  <c:v>1.3</c:v>
                </c:pt>
                <c:pt idx="170">
                  <c:v>1.3</c:v>
                </c:pt>
                <c:pt idx="171">
                  <c:v>1.3</c:v>
                </c:pt>
                <c:pt idx="172">
                  <c:v>1.3</c:v>
                </c:pt>
                <c:pt idx="173">
                  <c:v>1.3</c:v>
                </c:pt>
                <c:pt idx="174">
                  <c:v>1.25</c:v>
                </c:pt>
                <c:pt idx="175">
                  <c:v>1.25</c:v>
                </c:pt>
                <c:pt idx="176">
                  <c:v>1.25</c:v>
                </c:pt>
                <c:pt idx="177">
                  <c:v>1.25</c:v>
                </c:pt>
                <c:pt idx="178">
                  <c:v>1.25</c:v>
                </c:pt>
                <c:pt idx="179">
                  <c:v>1.25</c:v>
                </c:pt>
                <c:pt idx="180">
                  <c:v>1.25</c:v>
                </c:pt>
                <c:pt idx="181">
                  <c:v>1.25</c:v>
                </c:pt>
                <c:pt idx="182">
                  <c:v>1.25</c:v>
                </c:pt>
                <c:pt idx="183">
                  <c:v>1.25</c:v>
                </c:pt>
                <c:pt idx="184">
                  <c:v>1.25</c:v>
                </c:pt>
                <c:pt idx="185">
                  <c:v>1.25</c:v>
                </c:pt>
                <c:pt idx="186">
                  <c:v>1.25</c:v>
                </c:pt>
                <c:pt idx="187">
                  <c:v>1.28</c:v>
                </c:pt>
                <c:pt idx="188">
                  <c:v>1.28</c:v>
                </c:pt>
                <c:pt idx="189">
                  <c:v>1.28</c:v>
                </c:pt>
                <c:pt idx="190">
                  <c:v>1.28</c:v>
                </c:pt>
                <c:pt idx="191">
                  <c:v>1.28</c:v>
                </c:pt>
                <c:pt idx="192">
                  <c:v>1.28</c:v>
                </c:pt>
                <c:pt idx="193">
                  <c:v>1.29</c:v>
                </c:pt>
                <c:pt idx="194">
                  <c:v>1.29</c:v>
                </c:pt>
                <c:pt idx="195" formatCode="General">
                  <c:v>1.29</c:v>
                </c:pt>
                <c:pt idx="196" formatCode="General">
                  <c:v>1.29</c:v>
                </c:pt>
                <c:pt idx="197" formatCode="General">
                  <c:v>1.29</c:v>
                </c:pt>
                <c:pt idx="198" formatCode="General">
                  <c:v>1.3</c:v>
                </c:pt>
                <c:pt idx="199" formatCode="General">
                  <c:v>1.3</c:v>
                </c:pt>
                <c:pt idx="200" formatCode="General">
                  <c:v>1.3</c:v>
                </c:pt>
                <c:pt idx="201" formatCode="General">
                  <c:v>1.3</c:v>
                </c:pt>
                <c:pt idx="202" formatCode="General">
                  <c:v>1.3</c:v>
                </c:pt>
                <c:pt idx="203" formatCode="General">
                  <c:v>1.3</c:v>
                </c:pt>
                <c:pt idx="204" formatCode="General">
                  <c:v>1.3</c:v>
                </c:pt>
                <c:pt idx="205" formatCode="General">
                  <c:v>1.3</c:v>
                </c:pt>
                <c:pt idx="206" formatCode="General">
                  <c:v>1.3</c:v>
                </c:pt>
                <c:pt idx="207" formatCode="General">
                  <c:v>1.3</c:v>
                </c:pt>
                <c:pt idx="208" formatCode="General">
                  <c:v>1.3</c:v>
                </c:pt>
                <c:pt idx="209" formatCode="General">
                  <c:v>1.35</c:v>
                </c:pt>
                <c:pt idx="210" formatCode="General">
                  <c:v>1.35</c:v>
                </c:pt>
                <c:pt idx="211" formatCode="General">
                  <c:v>1.35</c:v>
                </c:pt>
                <c:pt idx="212" formatCode="General">
                  <c:v>1.35</c:v>
                </c:pt>
                <c:pt idx="213" formatCode="General">
                  <c:v>1.35</c:v>
                </c:pt>
                <c:pt idx="214" formatCode="General">
                  <c:v>1.35</c:v>
                </c:pt>
                <c:pt idx="215" formatCode="General">
                  <c:v>1.35</c:v>
                </c:pt>
                <c:pt idx="216" formatCode="General">
                  <c:v>1.35</c:v>
                </c:pt>
                <c:pt idx="217" formatCode="General">
                  <c:v>1.35</c:v>
                </c:pt>
                <c:pt idx="218" formatCode="General">
                  <c:v>1.35</c:v>
                </c:pt>
                <c:pt idx="219" formatCode="General">
                  <c:v>1.35</c:v>
                </c:pt>
                <c:pt idx="220" formatCode="General">
                  <c:v>1.35</c:v>
                </c:pt>
                <c:pt idx="221" formatCode="General">
                  <c:v>1.35</c:v>
                </c:pt>
                <c:pt idx="222" formatCode="General">
                  <c:v>1.35</c:v>
                </c:pt>
                <c:pt idx="223" formatCode="General">
                  <c:v>1.35</c:v>
                </c:pt>
                <c:pt idx="224" formatCode="General">
                  <c:v>1.45</c:v>
                </c:pt>
                <c:pt idx="225" formatCode="General">
                  <c:v>1.45</c:v>
                </c:pt>
                <c:pt idx="226" formatCode="General">
                  <c:v>1.5</c:v>
                </c:pt>
                <c:pt idx="227" formatCode="General">
                  <c:v>1.5</c:v>
                </c:pt>
                <c:pt idx="228" formatCode="General">
                  <c:v>1.5</c:v>
                </c:pt>
                <c:pt idx="229" formatCode="General">
                  <c:v>1.45</c:v>
                </c:pt>
                <c:pt idx="230" formatCode="General">
                  <c:v>1.45</c:v>
                </c:pt>
                <c:pt idx="231" formatCode="General">
                  <c:v>1.45</c:v>
                </c:pt>
                <c:pt idx="232" formatCode="General">
                  <c:v>1.45</c:v>
                </c:pt>
                <c:pt idx="233" formatCode="General">
                  <c:v>1.45</c:v>
                </c:pt>
                <c:pt idx="234" formatCode="General">
                  <c:v>1.4</c:v>
                </c:pt>
                <c:pt idx="235" formatCode="General">
                  <c:v>1.4</c:v>
                </c:pt>
                <c:pt idx="236" formatCode="General">
                  <c:v>1.4</c:v>
                </c:pt>
                <c:pt idx="237" formatCode="General">
                  <c:v>1.4</c:v>
                </c:pt>
                <c:pt idx="238" formatCode="General">
                  <c:v>1.4</c:v>
                </c:pt>
                <c:pt idx="239" formatCode="General">
                  <c:v>1.4</c:v>
                </c:pt>
                <c:pt idx="240" formatCode="General">
                  <c:v>1.4</c:v>
                </c:pt>
                <c:pt idx="241" formatCode="General">
                  <c:v>1.4</c:v>
                </c:pt>
                <c:pt idx="242" formatCode="General">
                  <c:v>1.4</c:v>
                </c:pt>
                <c:pt idx="243" formatCode="General">
                  <c:v>1.4</c:v>
                </c:pt>
                <c:pt idx="244" formatCode="General">
                  <c:v>1.4</c:v>
                </c:pt>
                <c:pt idx="245" formatCode="General">
                  <c:v>1.4</c:v>
                </c:pt>
                <c:pt idx="246" formatCode="General">
                  <c:v>1.4</c:v>
                </c:pt>
                <c:pt idx="247" formatCode="General">
                  <c:v>1.4</c:v>
                </c:pt>
                <c:pt idx="248" formatCode="General">
                  <c:v>1.4</c:v>
                </c:pt>
                <c:pt idx="249" formatCode="General">
                  <c:v>1.4</c:v>
                </c:pt>
                <c:pt idx="250" formatCode="General">
                  <c:v>1.4</c:v>
                </c:pt>
                <c:pt idx="251" formatCode="General">
                  <c:v>1.6</c:v>
                </c:pt>
                <c:pt idx="252" formatCode="General">
                  <c:v>1.6</c:v>
                </c:pt>
                <c:pt idx="253" formatCode="General">
                  <c:v>1.6</c:v>
                </c:pt>
                <c:pt idx="254" formatCode="General">
                  <c:v>1.6</c:v>
                </c:pt>
                <c:pt idx="255" formatCode="General">
                  <c:v>1.6</c:v>
                </c:pt>
                <c:pt idx="256" formatCode="General">
                  <c:v>1.6</c:v>
                </c:pt>
                <c:pt idx="257" formatCode="General">
                  <c:v>1.6</c:v>
                </c:pt>
                <c:pt idx="258" formatCode="General">
                  <c:v>1.6</c:v>
                </c:pt>
                <c:pt idx="259" formatCode="General">
                  <c:v>1.7</c:v>
                </c:pt>
                <c:pt idx="260" formatCode="General">
                  <c:v>1.7</c:v>
                </c:pt>
                <c:pt idx="261" formatCode="General">
                  <c:v>1.65</c:v>
                </c:pt>
                <c:pt idx="262" formatCode="General">
                  <c:v>1.55</c:v>
                </c:pt>
                <c:pt idx="263" formatCode="General">
                  <c:v>1.55</c:v>
                </c:pt>
                <c:pt idx="264" formatCode="General">
                  <c:v>1.55</c:v>
                </c:pt>
                <c:pt idx="265" formatCode="General">
                  <c:v>1.55</c:v>
                </c:pt>
                <c:pt idx="266" formatCode="General">
                  <c:v>1.65</c:v>
                </c:pt>
                <c:pt idx="267" formatCode="General">
                  <c:v>1.65</c:v>
                </c:pt>
                <c:pt idx="268" formatCode="General">
                  <c:v>1.65</c:v>
                </c:pt>
                <c:pt idx="269" formatCode="General">
                  <c:v>1.7</c:v>
                </c:pt>
                <c:pt idx="270" formatCode="General">
                  <c:v>1.7</c:v>
                </c:pt>
                <c:pt idx="271" formatCode="General">
                  <c:v>1.85</c:v>
                </c:pt>
                <c:pt idx="272" formatCode="General">
                  <c:v>1.9</c:v>
                </c:pt>
                <c:pt idx="273" formatCode="General">
                  <c:v>1.9</c:v>
                </c:pt>
                <c:pt idx="274" formatCode="General">
                  <c:v>1.9</c:v>
                </c:pt>
                <c:pt idx="275" formatCode="General">
                  <c:v>1.9</c:v>
                </c:pt>
                <c:pt idx="276" formatCode="General">
                  <c:v>1.9</c:v>
                </c:pt>
                <c:pt idx="277" formatCode="General">
                  <c:v>1.9</c:v>
                </c:pt>
                <c:pt idx="278" formatCode="General">
                  <c:v>1.7</c:v>
                </c:pt>
                <c:pt idx="279" formatCode="General">
                  <c:v>1.7</c:v>
                </c:pt>
                <c:pt idx="280" formatCode="General">
                  <c:v>1.9</c:v>
                </c:pt>
                <c:pt idx="281" formatCode="General">
                  <c:v>1.9</c:v>
                </c:pt>
                <c:pt idx="282" formatCode="General">
                  <c:v>1.9</c:v>
                </c:pt>
                <c:pt idx="283" formatCode="General">
                  <c:v>1.9</c:v>
                </c:pt>
                <c:pt idx="284" formatCode="General">
                  <c:v>1.9</c:v>
                </c:pt>
                <c:pt idx="285" formatCode="General">
                  <c:v>1.9</c:v>
                </c:pt>
                <c:pt idx="286" formatCode="General">
                  <c:v>2.8499999999999996</c:v>
                </c:pt>
                <c:pt idx="287" formatCode="General">
                  <c:v>2.8499999999999996</c:v>
                </c:pt>
                <c:pt idx="288" formatCode="General">
                  <c:v>3.55</c:v>
                </c:pt>
                <c:pt idx="289" formatCode="General">
                  <c:v>4.5</c:v>
                </c:pt>
                <c:pt idx="290" formatCode="General">
                  <c:v>2.0599999999999996</c:v>
                </c:pt>
                <c:pt idx="291" formatCode="General">
                  <c:v>2.0599999999999996</c:v>
                </c:pt>
                <c:pt idx="292" formatCode="General">
                  <c:v>2.0599999999999996</c:v>
                </c:pt>
                <c:pt idx="293" formatCode="General">
                  <c:v>3.75</c:v>
                </c:pt>
                <c:pt idx="294" formatCode="General">
                  <c:v>3.95</c:v>
                </c:pt>
                <c:pt idx="295" formatCode="General">
                  <c:v>3.95</c:v>
                </c:pt>
                <c:pt idx="296" formatCode="General">
                  <c:v>3.25</c:v>
                </c:pt>
                <c:pt idx="297" formatCode="General">
                  <c:v>3.25</c:v>
                </c:pt>
                <c:pt idx="298" formatCode="General">
                  <c:v>2.85</c:v>
                </c:pt>
                <c:pt idx="299" formatCode="General">
                  <c:v>2.65</c:v>
                </c:pt>
                <c:pt idx="300" formatCode="General">
                  <c:v>2.95</c:v>
                </c:pt>
                <c:pt idx="301" formatCode="General">
                  <c:v>2.95</c:v>
                </c:pt>
                <c:pt idx="302" formatCode="General">
                  <c:v>3.15</c:v>
                </c:pt>
                <c:pt idx="303" formatCode="General">
                  <c:v>2.95</c:v>
                </c:pt>
                <c:pt idx="304" formatCode="General">
                  <c:v>2.95</c:v>
                </c:pt>
                <c:pt idx="305" formatCode="General">
                  <c:v>2.85</c:v>
                </c:pt>
                <c:pt idx="306" formatCode="General">
                  <c:v>2.85</c:v>
                </c:pt>
                <c:pt idx="307" formatCode="General">
                  <c:v>2.85</c:v>
                </c:pt>
                <c:pt idx="308" formatCode="General">
                  <c:v>2.85</c:v>
                </c:pt>
                <c:pt idx="309" formatCode="General">
                  <c:v>2.85</c:v>
                </c:pt>
                <c:pt idx="310" formatCode="General">
                  <c:v>2.85</c:v>
                </c:pt>
                <c:pt idx="311" formatCode="General">
                  <c:v>2.85</c:v>
                </c:pt>
                <c:pt idx="312" formatCode="General">
                  <c:v>2.85</c:v>
                </c:pt>
                <c:pt idx="313" formatCode="General">
                  <c:v>2.85</c:v>
                </c:pt>
                <c:pt idx="314" formatCode="General">
                  <c:v>2.85</c:v>
                </c:pt>
                <c:pt idx="315" formatCode="General">
                  <c:v>2.85</c:v>
                </c:pt>
                <c:pt idx="316" formatCode="General">
                  <c:v>2.85</c:v>
                </c:pt>
                <c:pt idx="317" formatCode="General">
                  <c:v>2.85</c:v>
                </c:pt>
                <c:pt idx="318" formatCode="General">
                  <c:v>2.85</c:v>
                </c:pt>
                <c:pt idx="319" formatCode="General">
                  <c:v>2.85</c:v>
                </c:pt>
                <c:pt idx="320" formatCode="General">
                  <c:v>2.95</c:v>
                </c:pt>
                <c:pt idx="321" formatCode="General">
                  <c:v>2.95</c:v>
                </c:pt>
                <c:pt idx="322" formatCode="General">
                  <c:v>2.95</c:v>
                </c:pt>
                <c:pt idx="323" formatCode="General">
                  <c:v>2.95</c:v>
                </c:pt>
                <c:pt idx="324" formatCode="General">
                  <c:v>2.95</c:v>
                </c:pt>
                <c:pt idx="325" formatCode="General">
                  <c:v>2.95</c:v>
                </c:pt>
                <c:pt idx="326">
                  <c:v>2.95</c:v>
                </c:pt>
                <c:pt idx="327">
                  <c:v>2.95</c:v>
                </c:pt>
                <c:pt idx="328">
                  <c:v>2.95</c:v>
                </c:pt>
                <c:pt idx="329">
                  <c:v>2.95</c:v>
                </c:pt>
                <c:pt idx="330">
                  <c:v>2.95</c:v>
                </c:pt>
                <c:pt idx="331">
                  <c:v>2.95</c:v>
                </c:pt>
                <c:pt idx="332">
                  <c:v>2.95</c:v>
                </c:pt>
                <c:pt idx="333">
                  <c:v>2.95</c:v>
                </c:pt>
                <c:pt idx="334">
                  <c:v>2.95</c:v>
                </c:pt>
                <c:pt idx="335">
                  <c:v>2.95</c:v>
                </c:pt>
                <c:pt idx="336">
                  <c:v>2.95</c:v>
                </c:pt>
                <c:pt idx="337">
                  <c:v>2.95</c:v>
                </c:pt>
                <c:pt idx="338">
                  <c:v>2.95</c:v>
                </c:pt>
                <c:pt idx="339">
                  <c:v>2.65</c:v>
                </c:pt>
                <c:pt idx="340">
                  <c:v>2.65</c:v>
                </c:pt>
                <c:pt idx="341">
                  <c:v>2.65</c:v>
                </c:pt>
                <c:pt idx="342">
                  <c:v>2.65</c:v>
                </c:pt>
                <c:pt idx="343">
                  <c:v>2.65</c:v>
                </c:pt>
                <c:pt idx="344">
                  <c:v>2.65</c:v>
                </c:pt>
                <c:pt idx="345">
                  <c:v>2.65</c:v>
                </c:pt>
                <c:pt idx="346">
                  <c:v>2.65</c:v>
                </c:pt>
                <c:pt idx="347">
                  <c:v>2.65</c:v>
                </c:pt>
                <c:pt idx="348">
                  <c:v>2.65</c:v>
                </c:pt>
                <c:pt idx="349">
                  <c:v>2.95</c:v>
                </c:pt>
                <c:pt idx="350">
                  <c:v>2.95</c:v>
                </c:pt>
                <c:pt idx="351">
                  <c:v>3</c:v>
                </c:pt>
                <c:pt idx="352">
                  <c:v>3</c:v>
                </c:pt>
                <c:pt idx="353">
                  <c:v>3</c:v>
                </c:pt>
                <c:pt idx="354">
                  <c:v>3</c:v>
                </c:pt>
                <c:pt idx="355">
                  <c:v>3</c:v>
                </c:pt>
                <c:pt idx="356">
                  <c:v>3.1500000000000004</c:v>
                </c:pt>
                <c:pt idx="357">
                  <c:v>3.1500000000000004</c:v>
                </c:pt>
                <c:pt idx="358">
                  <c:v>3.25</c:v>
                </c:pt>
                <c:pt idx="359">
                  <c:v>3.25</c:v>
                </c:pt>
                <c:pt idx="360">
                  <c:v>3.4</c:v>
                </c:pt>
                <c:pt idx="361">
                  <c:v>3.4</c:v>
                </c:pt>
                <c:pt idx="362">
                  <c:v>3.4</c:v>
                </c:pt>
                <c:pt idx="363">
                  <c:v>3.5</c:v>
                </c:pt>
                <c:pt idx="364">
                  <c:v>3.25</c:v>
                </c:pt>
                <c:pt idx="365">
                  <c:v>3.25</c:v>
                </c:pt>
                <c:pt idx="366">
                  <c:v>3.45</c:v>
                </c:pt>
                <c:pt idx="367">
                  <c:v>3.45</c:v>
                </c:pt>
                <c:pt idx="368">
                  <c:v>3.4000000000000004</c:v>
                </c:pt>
                <c:pt idx="369">
                  <c:v>3.4000000000000004</c:v>
                </c:pt>
                <c:pt idx="370">
                  <c:v>3.4000000000000004</c:v>
                </c:pt>
                <c:pt idx="371">
                  <c:v>3.3499999999999996</c:v>
                </c:pt>
                <c:pt idx="372">
                  <c:v>3.3499999999999996</c:v>
                </c:pt>
                <c:pt idx="373">
                  <c:v>3.3</c:v>
                </c:pt>
                <c:pt idx="374">
                  <c:v>3.3</c:v>
                </c:pt>
                <c:pt idx="375">
                  <c:v>3.3</c:v>
                </c:pt>
                <c:pt idx="376">
                  <c:v>3.4</c:v>
                </c:pt>
                <c:pt idx="377">
                  <c:v>3.4</c:v>
                </c:pt>
                <c:pt idx="378">
                  <c:v>3.4</c:v>
                </c:pt>
                <c:pt idx="379">
                  <c:v>3.5</c:v>
                </c:pt>
                <c:pt idx="380">
                  <c:v>3.55</c:v>
                </c:pt>
                <c:pt idx="381">
                  <c:v>3.55</c:v>
                </c:pt>
                <c:pt idx="382">
                  <c:v>3.55</c:v>
                </c:pt>
                <c:pt idx="383">
                  <c:v>3.55</c:v>
                </c:pt>
                <c:pt idx="384">
                  <c:v>3.55</c:v>
                </c:pt>
                <c:pt idx="385">
                  <c:v>3.55</c:v>
                </c:pt>
                <c:pt idx="386" formatCode="General">
                  <c:v>3.45</c:v>
                </c:pt>
                <c:pt idx="387" formatCode="General">
                  <c:v>3.45</c:v>
                </c:pt>
                <c:pt idx="388" formatCode="General">
                  <c:v>3.45</c:v>
                </c:pt>
                <c:pt idx="389" formatCode="General">
                  <c:v>3.45</c:v>
                </c:pt>
                <c:pt idx="390" formatCode="General">
                  <c:v>3.35</c:v>
                </c:pt>
                <c:pt idx="391" formatCode="General">
                  <c:v>3.35</c:v>
                </c:pt>
                <c:pt idx="392" formatCode="General">
                  <c:v>3.35</c:v>
                </c:pt>
                <c:pt idx="393" formatCode="General">
                  <c:v>3.35</c:v>
                </c:pt>
                <c:pt idx="394" formatCode="General">
                  <c:v>3.35</c:v>
                </c:pt>
                <c:pt idx="395" formatCode="General">
                  <c:v>3.35</c:v>
                </c:pt>
                <c:pt idx="396" formatCode="General">
                  <c:v>3.35</c:v>
                </c:pt>
                <c:pt idx="397" formatCode="General">
                  <c:v>3.3</c:v>
                </c:pt>
                <c:pt idx="398" formatCode="General">
                  <c:v>3.3</c:v>
                </c:pt>
                <c:pt idx="399" formatCode="General">
                  <c:v>3.3</c:v>
                </c:pt>
                <c:pt idx="400" formatCode="General">
                  <c:v>3.3</c:v>
                </c:pt>
                <c:pt idx="401" formatCode="General">
                  <c:v>3.3</c:v>
                </c:pt>
                <c:pt idx="402" formatCode="General">
                  <c:v>3.3</c:v>
                </c:pt>
                <c:pt idx="403" formatCode="General">
                  <c:v>3.55</c:v>
                </c:pt>
                <c:pt idx="404" formatCode="General">
                  <c:v>3.55</c:v>
                </c:pt>
                <c:pt idx="405" formatCode="General">
                  <c:v>3.55</c:v>
                </c:pt>
                <c:pt idx="406" formatCode="General">
                  <c:v>3.55</c:v>
                </c:pt>
                <c:pt idx="407" formatCode="General">
                  <c:v>3.55</c:v>
                </c:pt>
                <c:pt idx="408" formatCode="General">
                  <c:v>3.55</c:v>
                </c:pt>
                <c:pt idx="409" formatCode="General">
                  <c:v>3.7</c:v>
                </c:pt>
                <c:pt idx="410" formatCode="General">
                  <c:v>3.7</c:v>
                </c:pt>
                <c:pt idx="411" formatCode="General">
                  <c:v>3.7</c:v>
                </c:pt>
                <c:pt idx="412" formatCode="General">
                  <c:v>3.7</c:v>
                </c:pt>
                <c:pt idx="413" formatCode="General">
                  <c:v>3.7</c:v>
                </c:pt>
                <c:pt idx="414" formatCode="General">
                  <c:v>3.7</c:v>
                </c:pt>
                <c:pt idx="415" formatCode="General">
                  <c:v>3.55</c:v>
                </c:pt>
                <c:pt idx="416" formatCode="General">
                  <c:v>3.6</c:v>
                </c:pt>
                <c:pt idx="417" formatCode="General">
                  <c:v>3.6</c:v>
                </c:pt>
              </c:numCache>
            </c:numRef>
          </c:val>
          <c:smooth val="0"/>
          <c:extLst>
            <c:ext xmlns:c16="http://schemas.microsoft.com/office/drawing/2014/chart" uri="{C3380CC4-5D6E-409C-BE32-E72D297353CC}">
              <c16:uniqueId val="{00000001-BFA9-4EEC-8F5B-450E8FA94F25}"/>
            </c:ext>
          </c:extLst>
        </c:ser>
        <c:dLbls>
          <c:showLegendKey val="0"/>
          <c:showVal val="0"/>
          <c:showCatName val="0"/>
          <c:showSerName val="0"/>
          <c:showPercent val="0"/>
          <c:showBubbleSize val="0"/>
        </c:dLbls>
        <c:marker val="1"/>
        <c:smooth val="0"/>
        <c:axId val="686661455"/>
        <c:axId val="738206655"/>
      </c:lineChart>
      <c:lineChart>
        <c:grouping val="standard"/>
        <c:varyColors val="0"/>
        <c:ser>
          <c:idx val="3"/>
          <c:order val="2"/>
          <c:tx>
            <c:v>Official Rate</c:v>
          </c:tx>
          <c:spPr>
            <a:ln w="28575" cap="rnd">
              <a:solidFill>
                <a:schemeClr val="accent6"/>
              </a:solidFill>
              <a:round/>
            </a:ln>
            <a:effectLst/>
          </c:spPr>
          <c:marker>
            <c:symbol val="none"/>
          </c:marker>
          <c:val>
            <c:numRef>
              <c:f>ResRepFX!$AL$293:$AL$710</c:f>
              <c:numCache>
                <c:formatCode>General</c:formatCode>
                <c:ptCount val="418"/>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formatCode="0.0">
                  <c:v>2.56</c:v>
                </c:pt>
                <c:pt idx="390" formatCode="0.0">
                  <c:v>2.56</c:v>
                </c:pt>
                <c:pt idx="391" formatCode="0.0">
                  <c:v>2.56</c:v>
                </c:pt>
                <c:pt idx="392" formatCode="0.0">
                  <c:v>2.56</c:v>
                </c:pt>
                <c:pt idx="393" formatCode="0.0">
                  <c:v>2.57</c:v>
                </c:pt>
                <c:pt idx="394" formatCode="0.0">
                  <c:v>2.58</c:v>
                </c:pt>
                <c:pt idx="395" formatCode="0.0">
                  <c:v>2.6</c:v>
                </c:pt>
                <c:pt idx="396" formatCode="0.0">
                  <c:v>2.66</c:v>
                </c:pt>
                <c:pt idx="397" formatCode="0.0">
                  <c:v>2.71</c:v>
                </c:pt>
                <c:pt idx="398" formatCode="0.0">
                  <c:v>2.77</c:v>
                </c:pt>
                <c:pt idx="399" formatCode="0.0">
                  <c:v>2.82</c:v>
                </c:pt>
                <c:pt idx="400" formatCode="0.0">
                  <c:v>2.8250000000000002</c:v>
                </c:pt>
                <c:pt idx="401" formatCode="0.0">
                  <c:v>2.839</c:v>
                </c:pt>
                <c:pt idx="402" formatCode="0.0">
                  <c:v>2.9260000000000002</c:v>
                </c:pt>
                <c:pt idx="403" formatCode="0.0">
                  <c:v>2.976</c:v>
                </c:pt>
                <c:pt idx="404" formatCode="0.0">
                  <c:v>3.012</c:v>
                </c:pt>
                <c:pt idx="405" formatCode="0.0">
                  <c:v>3.028</c:v>
                </c:pt>
                <c:pt idx="406" formatCode="0.0">
                  <c:v>3.0409999999999999</c:v>
                </c:pt>
                <c:pt idx="407" formatCode="0.0">
                  <c:v>3.056</c:v>
                </c:pt>
                <c:pt idx="408" formatCode="0.0">
                  <c:v>3.073</c:v>
                </c:pt>
                <c:pt idx="409" formatCode="0.0">
                  <c:v>3.0859999999999999</c:v>
                </c:pt>
                <c:pt idx="410" formatCode="0.0">
                  <c:v>3.0977999999999999</c:v>
                </c:pt>
                <c:pt idx="411" formatCode="0.0">
                  <c:v>3.1029</c:v>
                </c:pt>
                <c:pt idx="412" formatCode="0.0">
                  <c:v>3.1147</c:v>
                </c:pt>
                <c:pt idx="413" formatCode="0.0">
                  <c:v>3.1353</c:v>
                </c:pt>
                <c:pt idx="414" formatCode="0.0">
                  <c:v>3.1353</c:v>
                </c:pt>
                <c:pt idx="415" formatCode="0.0">
                  <c:v>3.1671</c:v>
                </c:pt>
                <c:pt idx="416" formatCode="0.0">
                  <c:v>3.1901999999999999</c:v>
                </c:pt>
                <c:pt idx="417" formatCode="0.0">
                  <c:v>3.2044999999999999</c:v>
                </c:pt>
              </c:numCache>
            </c:numRef>
          </c:val>
          <c:smooth val="0"/>
          <c:extLst>
            <c:ext xmlns:c16="http://schemas.microsoft.com/office/drawing/2014/chart" uri="{C3380CC4-5D6E-409C-BE32-E72D297353CC}">
              <c16:uniqueId val="{00000002-BFA9-4EEC-8F5B-450E8FA94F25}"/>
            </c:ext>
          </c:extLst>
        </c:ser>
        <c:dLbls>
          <c:showLegendKey val="0"/>
          <c:showVal val="0"/>
          <c:showCatName val="0"/>
          <c:showSerName val="0"/>
          <c:showPercent val="0"/>
          <c:showBubbleSize val="0"/>
        </c:dLbls>
        <c:marker val="1"/>
        <c:smooth val="0"/>
        <c:axId val="1077859856"/>
        <c:axId val="1173220848"/>
      </c:lineChart>
      <c:dateAx>
        <c:axId val="686661455"/>
        <c:scaling>
          <c:orientation val="minMax"/>
          <c:min val="43282"/>
        </c:scaling>
        <c:delete val="0"/>
        <c:axPos val="b"/>
        <c:numFmt formatCode="[$-3009]dd\-mmm\-yy;@"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738206655"/>
        <c:crosses val="autoZero"/>
        <c:auto val="1"/>
        <c:lblOffset val="100"/>
        <c:baseTimeUnit val="days"/>
      </c:dateAx>
      <c:valAx>
        <c:axId val="738206655"/>
        <c:scaling>
          <c:orientation val="minMax"/>
          <c:max val="6"/>
          <c:min val="0.5"/>
        </c:scaling>
        <c:delete val="0"/>
        <c:axPos val="l"/>
        <c:numFmt formatCode="0.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86661455"/>
        <c:crosses val="autoZero"/>
        <c:crossBetween val="between"/>
        <c:majorUnit val="1"/>
      </c:valAx>
      <c:valAx>
        <c:axId val="1173220848"/>
        <c:scaling>
          <c:orientation val="minMax"/>
          <c:max val="6"/>
          <c:min val="0.5"/>
        </c:scaling>
        <c:delete val="0"/>
        <c:axPos val="r"/>
        <c:numFmt formatCode="0.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077859856"/>
        <c:crosses val="max"/>
        <c:crossBetween val="between"/>
        <c:majorUnit val="1"/>
        <c:minorUnit val="0.2"/>
      </c:valAx>
      <c:catAx>
        <c:axId val="1077859856"/>
        <c:scaling>
          <c:orientation val="minMax"/>
        </c:scaling>
        <c:delete val="1"/>
        <c:axPos val="b"/>
        <c:majorTickMark val="out"/>
        <c:minorTickMark val="none"/>
        <c:tickLblPos val="nextTo"/>
        <c:crossAx val="1173220848"/>
        <c:crosses val="autoZero"/>
        <c:auto val="1"/>
        <c:lblAlgn val="ctr"/>
        <c:lblOffset val="100"/>
        <c:noMultiLvlLbl val="0"/>
      </c:catAx>
      <c:spPr>
        <a:solidFill>
          <a:srgbClr val="FFFFFF"/>
        </a:solidFill>
        <a:ln w="3175">
          <a:solidFill>
            <a:srgbClr val="B3B3B3"/>
          </a:solidFill>
          <a:prstDash val="solid"/>
        </a:ln>
        <a:effectLst/>
      </c:spPr>
    </c:plotArea>
    <c:legend>
      <c:legendPos val="b"/>
      <c:layout>
        <c:manualLayout>
          <c:xMode val="edge"/>
          <c:yMode val="edge"/>
          <c:x val="5.873594740261729E-2"/>
          <c:y val="0.16376825119082336"/>
          <c:w val="0.49917950941998962"/>
          <c:h val="5.382793817439486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w="25400" cap="flat" cmpd="sng" algn="ctr">
      <a:noFill/>
      <a:round/>
    </a:ln>
    <a:effectLst/>
  </c:spPr>
  <c:txPr>
    <a:bodyPr/>
    <a:lstStyle/>
    <a:p>
      <a:pPr>
        <a:defRPr sz="1400">
          <a:solidFill>
            <a:srgbClr val="000000"/>
          </a:solidFill>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rgbClr val="000000"/>
                </a:solidFill>
                <a:latin typeface="+mn-lt"/>
                <a:ea typeface="+mn-ea"/>
                <a:cs typeface="+mn-cs"/>
              </a:defRPr>
            </a:pPr>
            <a:r>
              <a:rPr lang="en-US"/>
              <a:t>Zimbabwe: Parallel Market Discount</a:t>
            </a:r>
          </a:p>
          <a:p>
            <a:pPr>
              <a:defRPr/>
            </a:pPr>
            <a:r>
              <a:rPr lang="en-US"/>
              <a:t>(1 USD per ZIM dollar)</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ResRepFX!$AU$4</c:f>
              <c:strCache>
                <c:ptCount val="1"/>
                <c:pt idx="0">
                  <c:v>RTGS</c:v>
                </c:pt>
              </c:strCache>
            </c:strRef>
          </c:tx>
          <c:spPr>
            <a:ln w="28575" cap="rnd">
              <a:solidFill>
                <a:schemeClr val="accent1"/>
              </a:solidFill>
              <a:round/>
            </a:ln>
            <a:effectLst/>
          </c:spPr>
          <c:marker>
            <c:symbol val="none"/>
          </c:marker>
          <c:cat>
            <c:numRef>
              <c:f>ResRepFX!$AO$5:$AO$44</c:f>
              <c:numCache>
                <c:formatCode>[$-409]mmm\-yy;@</c:formatCode>
                <c:ptCount val="40"/>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pt idx="20">
                  <c:v>43221</c:v>
                </c:pt>
                <c:pt idx="21">
                  <c:v>43252</c:v>
                </c:pt>
                <c:pt idx="22">
                  <c:v>43282</c:v>
                </c:pt>
                <c:pt idx="23">
                  <c:v>43313</c:v>
                </c:pt>
                <c:pt idx="24">
                  <c:v>43344</c:v>
                </c:pt>
                <c:pt idx="25">
                  <c:v>43374</c:v>
                </c:pt>
                <c:pt idx="26">
                  <c:v>43405</c:v>
                </c:pt>
                <c:pt idx="27">
                  <c:v>43435</c:v>
                </c:pt>
                <c:pt idx="28">
                  <c:v>43466</c:v>
                </c:pt>
                <c:pt idx="29">
                  <c:v>43497</c:v>
                </c:pt>
                <c:pt idx="30">
                  <c:v>43525</c:v>
                </c:pt>
                <c:pt idx="31">
                  <c:v>43556</c:v>
                </c:pt>
                <c:pt idx="32">
                  <c:v>43586</c:v>
                </c:pt>
                <c:pt idx="33">
                  <c:v>43617</c:v>
                </c:pt>
                <c:pt idx="34">
                  <c:v>43647</c:v>
                </c:pt>
                <c:pt idx="35">
                  <c:v>43678</c:v>
                </c:pt>
                <c:pt idx="36">
                  <c:v>43709</c:v>
                </c:pt>
                <c:pt idx="37">
                  <c:v>43739</c:v>
                </c:pt>
                <c:pt idx="38">
                  <c:v>43770</c:v>
                </c:pt>
                <c:pt idx="39">
                  <c:v>43800</c:v>
                </c:pt>
              </c:numCache>
            </c:numRef>
          </c:cat>
          <c:val>
            <c:numRef>
              <c:f>ResRepFX!$AU$5:$AU$44</c:f>
              <c:numCache>
                <c:formatCode>0.0</c:formatCode>
                <c:ptCount val="40"/>
                <c:pt idx="0">
                  <c:v>1</c:v>
                </c:pt>
                <c:pt idx="1">
                  <c:v>0.96153846153846145</c:v>
                </c:pt>
                <c:pt idx="2">
                  <c:v>0.94339622641509424</c:v>
                </c:pt>
                <c:pt idx="3">
                  <c:v>0.95238095238095233</c:v>
                </c:pt>
                <c:pt idx="4">
                  <c:v>0.90909090909090906</c:v>
                </c:pt>
                <c:pt idx="5">
                  <c:v>0.90909090909090906</c:v>
                </c:pt>
                <c:pt idx="6">
                  <c:v>0.86956521739130443</c:v>
                </c:pt>
                <c:pt idx="7">
                  <c:v>0.86956521739130443</c:v>
                </c:pt>
                <c:pt idx="8">
                  <c:v>0.86956521739130443</c:v>
                </c:pt>
                <c:pt idx="9">
                  <c:v>0.86956521739130443</c:v>
                </c:pt>
                <c:pt idx="10">
                  <c:v>0.84745762711864414</c:v>
                </c:pt>
                <c:pt idx="11">
                  <c:v>0.83333333333333337</c:v>
                </c:pt>
                <c:pt idx="12">
                  <c:v>0.78125</c:v>
                </c:pt>
                <c:pt idx="13">
                  <c:v>0.66767830045523513</c:v>
                </c:pt>
                <c:pt idx="14">
                  <c:v>0.63537906137184097</c:v>
                </c:pt>
                <c:pt idx="15">
                  <c:v>0.66246056782334384</c:v>
                </c:pt>
                <c:pt idx="16">
                  <c:v>0.68738792588164987</c:v>
                </c:pt>
                <c:pt idx="17">
                  <c:v>0.68271036012971509</c:v>
                </c:pt>
                <c:pt idx="18">
                  <c:v>0.66666666666666663</c:v>
                </c:pt>
                <c:pt idx="19">
                  <c:v>0.66666666666666663</c:v>
                </c:pt>
                <c:pt idx="20">
                  <c:v>0.67666960870844362</c:v>
                </c:pt>
                <c:pt idx="21">
                  <c:v>0.61295971978984254</c:v>
                </c:pt>
                <c:pt idx="22">
                  <c:v>0.5780346820809249</c:v>
                </c:pt>
                <c:pt idx="23">
                  <c:v>0.58227848101265833</c:v>
                </c:pt>
                <c:pt idx="24">
                  <c:v>0.52521008403361358</c:v>
                </c:pt>
                <c:pt idx="25">
                  <c:v>0.32033426183844005</c:v>
                </c:pt>
                <c:pt idx="26">
                  <c:v>0.28966425279789326</c:v>
                </c:pt>
                <c:pt idx="27">
                  <c:v>0.28542303771661565</c:v>
                </c:pt>
                <c:pt idx="28">
                  <c:v>0.27251184834123221</c:v>
                </c:pt>
                <c:pt idx="29">
                  <c:v>0.25583626479053412</c:v>
                </c:pt>
                <c:pt idx="30">
                  <c:v>0.26711185308848079</c:v>
                </c:pt>
              </c:numCache>
            </c:numRef>
          </c:val>
          <c:smooth val="0"/>
          <c:extLst>
            <c:ext xmlns:c16="http://schemas.microsoft.com/office/drawing/2014/chart" uri="{C3380CC4-5D6E-409C-BE32-E72D297353CC}">
              <c16:uniqueId val="{00000000-9FF7-4F25-A886-B2250BAA4C87}"/>
            </c:ext>
          </c:extLst>
        </c:ser>
        <c:ser>
          <c:idx val="1"/>
          <c:order val="1"/>
          <c:tx>
            <c:strRef>
              <c:f>ResRepFX!$AV$4</c:f>
              <c:strCache>
                <c:ptCount val="1"/>
                <c:pt idx="0">
                  <c:v>Bond Note</c:v>
                </c:pt>
              </c:strCache>
            </c:strRef>
          </c:tx>
          <c:spPr>
            <a:ln w="28575" cap="rnd">
              <a:solidFill>
                <a:srgbClr val="00B050"/>
              </a:solidFill>
              <a:round/>
            </a:ln>
            <a:effectLst/>
          </c:spPr>
          <c:marker>
            <c:symbol val="none"/>
          </c:marker>
          <c:cat>
            <c:numRef>
              <c:f>ResRepFX!$AO$5:$AO$44</c:f>
              <c:numCache>
                <c:formatCode>[$-409]mmm\-yy;@</c:formatCode>
                <c:ptCount val="40"/>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pt idx="20">
                  <c:v>43221</c:v>
                </c:pt>
                <c:pt idx="21">
                  <c:v>43252</c:v>
                </c:pt>
                <c:pt idx="22">
                  <c:v>43282</c:v>
                </c:pt>
                <c:pt idx="23">
                  <c:v>43313</c:v>
                </c:pt>
                <c:pt idx="24">
                  <c:v>43344</c:v>
                </c:pt>
                <c:pt idx="25">
                  <c:v>43374</c:v>
                </c:pt>
                <c:pt idx="26">
                  <c:v>43405</c:v>
                </c:pt>
                <c:pt idx="27">
                  <c:v>43435</c:v>
                </c:pt>
                <c:pt idx="28">
                  <c:v>43466</c:v>
                </c:pt>
                <c:pt idx="29">
                  <c:v>43497</c:v>
                </c:pt>
                <c:pt idx="30">
                  <c:v>43525</c:v>
                </c:pt>
                <c:pt idx="31">
                  <c:v>43556</c:v>
                </c:pt>
                <c:pt idx="32">
                  <c:v>43586</c:v>
                </c:pt>
                <c:pt idx="33">
                  <c:v>43617</c:v>
                </c:pt>
                <c:pt idx="34">
                  <c:v>43647</c:v>
                </c:pt>
                <c:pt idx="35">
                  <c:v>43678</c:v>
                </c:pt>
                <c:pt idx="36">
                  <c:v>43709</c:v>
                </c:pt>
                <c:pt idx="37">
                  <c:v>43739</c:v>
                </c:pt>
                <c:pt idx="38">
                  <c:v>43770</c:v>
                </c:pt>
                <c:pt idx="39">
                  <c:v>43800</c:v>
                </c:pt>
              </c:numCache>
            </c:numRef>
          </c:cat>
          <c:val>
            <c:numRef>
              <c:f>ResRepFX!$AV$5:$AV$44</c:f>
              <c:numCache>
                <c:formatCode>0.0</c:formatCode>
                <c:ptCount val="40"/>
                <c:pt idx="0">
                  <c:v>1</c:v>
                </c:pt>
                <c:pt idx="1">
                  <c:v>1</c:v>
                </c:pt>
                <c:pt idx="2">
                  <c:v>0.98039215686274506</c:v>
                </c:pt>
                <c:pt idx="3">
                  <c:v>0.99009900990099009</c:v>
                </c:pt>
                <c:pt idx="4">
                  <c:v>0.98039215686274506</c:v>
                </c:pt>
                <c:pt idx="5">
                  <c:v>0.98039215686274506</c:v>
                </c:pt>
                <c:pt idx="6">
                  <c:v>0.97560975609756106</c:v>
                </c:pt>
                <c:pt idx="7">
                  <c:v>0.970873786407767</c:v>
                </c:pt>
                <c:pt idx="8">
                  <c:v>0.96153846153846145</c:v>
                </c:pt>
                <c:pt idx="9">
                  <c:v>0.95238095238095233</c:v>
                </c:pt>
                <c:pt idx="10">
                  <c:v>0.95238095238095233</c:v>
                </c:pt>
                <c:pt idx="11">
                  <c:v>0.94339622641509424</c:v>
                </c:pt>
                <c:pt idx="12">
                  <c:v>0.94339622641509424</c:v>
                </c:pt>
                <c:pt idx="13">
                  <c:v>0.7771105616389965</c:v>
                </c:pt>
                <c:pt idx="14">
                  <c:v>0.71082390953150254</c:v>
                </c:pt>
                <c:pt idx="15">
                  <c:v>0.77276908923643073</c:v>
                </c:pt>
                <c:pt idx="16">
                  <c:v>0.77258985555928772</c:v>
                </c:pt>
                <c:pt idx="17">
                  <c:v>0.78094494338149134</c:v>
                </c:pt>
                <c:pt idx="18">
                  <c:v>0.76923076923076894</c:v>
                </c:pt>
                <c:pt idx="19">
                  <c:v>0.76923076923076905</c:v>
                </c:pt>
                <c:pt idx="20">
                  <c:v>0.79010649261422172</c:v>
                </c:pt>
                <c:pt idx="21">
                  <c:v>0.76031860970311327</c:v>
                </c:pt>
                <c:pt idx="22">
                  <c:v>0.70853462157810021</c:v>
                </c:pt>
                <c:pt idx="23">
                  <c:v>0.66860465116279044</c:v>
                </c:pt>
                <c:pt idx="24">
                  <c:v>0.57553956834532383</c:v>
                </c:pt>
                <c:pt idx="25">
                  <c:v>0.35341118623232948</c:v>
                </c:pt>
                <c:pt idx="26">
                  <c:v>0.34700315457413233</c:v>
                </c:pt>
                <c:pt idx="27">
                  <c:v>0.35264483627204035</c:v>
                </c:pt>
                <c:pt idx="28">
                  <c:v>0.31550068587105623</c:v>
                </c:pt>
                <c:pt idx="29">
                  <c:v>0.29069767441860472</c:v>
                </c:pt>
                <c:pt idx="30">
                  <c:v>0.29906542056074764</c:v>
                </c:pt>
              </c:numCache>
            </c:numRef>
          </c:val>
          <c:smooth val="0"/>
          <c:extLst>
            <c:ext xmlns:c16="http://schemas.microsoft.com/office/drawing/2014/chart" uri="{C3380CC4-5D6E-409C-BE32-E72D297353CC}">
              <c16:uniqueId val="{00000001-9FF7-4F25-A886-B2250BAA4C87}"/>
            </c:ext>
          </c:extLst>
        </c:ser>
        <c:ser>
          <c:idx val="2"/>
          <c:order val="2"/>
          <c:tx>
            <c:strRef>
              <c:f>ResRepFX!$AW$4</c:f>
              <c:strCache>
                <c:ptCount val="1"/>
                <c:pt idx="0">
                  <c:v>Ecocash</c:v>
                </c:pt>
              </c:strCache>
            </c:strRef>
          </c:tx>
          <c:spPr>
            <a:ln w="28575" cap="rnd">
              <a:solidFill>
                <a:schemeClr val="accent3"/>
              </a:solidFill>
              <a:round/>
            </a:ln>
            <a:effectLst/>
          </c:spPr>
          <c:marker>
            <c:symbol val="none"/>
          </c:marker>
          <c:cat>
            <c:numRef>
              <c:f>ResRepFX!$AO$5:$AO$44</c:f>
              <c:numCache>
                <c:formatCode>[$-409]mmm\-yy;@</c:formatCode>
                <c:ptCount val="40"/>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pt idx="20">
                  <c:v>43221</c:v>
                </c:pt>
                <c:pt idx="21">
                  <c:v>43252</c:v>
                </c:pt>
                <c:pt idx="22">
                  <c:v>43282</c:v>
                </c:pt>
                <c:pt idx="23">
                  <c:v>43313</c:v>
                </c:pt>
                <c:pt idx="24">
                  <c:v>43344</c:v>
                </c:pt>
                <c:pt idx="25">
                  <c:v>43374</c:v>
                </c:pt>
                <c:pt idx="26">
                  <c:v>43405</c:v>
                </c:pt>
                <c:pt idx="27">
                  <c:v>43435</c:v>
                </c:pt>
                <c:pt idx="28">
                  <c:v>43466</c:v>
                </c:pt>
                <c:pt idx="29">
                  <c:v>43497</c:v>
                </c:pt>
                <c:pt idx="30">
                  <c:v>43525</c:v>
                </c:pt>
                <c:pt idx="31">
                  <c:v>43556</c:v>
                </c:pt>
                <c:pt idx="32">
                  <c:v>43586</c:v>
                </c:pt>
                <c:pt idx="33">
                  <c:v>43617</c:v>
                </c:pt>
                <c:pt idx="34">
                  <c:v>43647</c:v>
                </c:pt>
                <c:pt idx="35">
                  <c:v>43678</c:v>
                </c:pt>
                <c:pt idx="36">
                  <c:v>43709</c:v>
                </c:pt>
                <c:pt idx="37">
                  <c:v>43739</c:v>
                </c:pt>
                <c:pt idx="38">
                  <c:v>43770</c:v>
                </c:pt>
                <c:pt idx="39">
                  <c:v>43800</c:v>
                </c:pt>
              </c:numCache>
            </c:numRef>
          </c:cat>
          <c:val>
            <c:numRef>
              <c:f>ResRepFX!$AW$5:$AW$44</c:f>
              <c:numCache>
                <c:formatCode>0.0</c:formatCode>
                <c:ptCount val="40"/>
                <c:pt idx="0">
                  <c:v>1</c:v>
                </c:pt>
                <c:pt idx="1">
                  <c:v>0.99009900990099009</c:v>
                </c:pt>
                <c:pt idx="2">
                  <c:v>0.98039215686274506</c:v>
                </c:pt>
                <c:pt idx="3">
                  <c:v>0.970873786407767</c:v>
                </c:pt>
                <c:pt idx="4">
                  <c:v>0.92592592592592582</c:v>
                </c:pt>
                <c:pt idx="5">
                  <c:v>0.92592592592592582</c:v>
                </c:pt>
                <c:pt idx="6">
                  <c:v>0.88495575221238942</c:v>
                </c:pt>
                <c:pt idx="7">
                  <c:v>0.88495575221238942</c:v>
                </c:pt>
                <c:pt idx="8">
                  <c:v>0.87719298245614041</c:v>
                </c:pt>
                <c:pt idx="9">
                  <c:v>0.87719298245614041</c:v>
                </c:pt>
                <c:pt idx="10">
                  <c:v>0.86206896551724144</c:v>
                </c:pt>
                <c:pt idx="11">
                  <c:v>0.84033613445378152</c:v>
                </c:pt>
                <c:pt idx="12">
                  <c:v>0.8</c:v>
                </c:pt>
                <c:pt idx="13">
                  <c:v>0.66971080669710803</c:v>
                </c:pt>
                <c:pt idx="14">
                  <c:v>0.6399999999999999</c:v>
                </c:pt>
                <c:pt idx="15">
                  <c:v>0.66246056782334384</c:v>
                </c:pt>
                <c:pt idx="16">
                  <c:v>0.69908814589665691</c:v>
                </c:pt>
                <c:pt idx="17">
                  <c:v>0.71174377224199314</c:v>
                </c:pt>
                <c:pt idx="18">
                  <c:v>0.71428571428571452</c:v>
                </c:pt>
                <c:pt idx="19">
                  <c:v>0.71428571428571452</c:v>
                </c:pt>
                <c:pt idx="20">
                  <c:v>0.68269516176907097</c:v>
                </c:pt>
                <c:pt idx="21">
                  <c:v>0.61295971978984254</c:v>
                </c:pt>
                <c:pt idx="22">
                  <c:v>0.5780346820809249</c:v>
                </c:pt>
                <c:pt idx="23">
                  <c:v>0.58227848101265833</c:v>
                </c:pt>
                <c:pt idx="24">
                  <c:v>0.52493438320209984</c:v>
                </c:pt>
                <c:pt idx="25">
                  <c:v>0.31944444444444442</c:v>
                </c:pt>
                <c:pt idx="26">
                  <c:v>0.29255319148936165</c:v>
                </c:pt>
                <c:pt idx="27">
                  <c:v>0.28717948717948727</c:v>
                </c:pt>
                <c:pt idx="28">
                  <c:v>0.2729160486502521</c:v>
                </c:pt>
                <c:pt idx="29">
                  <c:v>0.25665704202759065</c:v>
                </c:pt>
                <c:pt idx="30">
                  <c:v>0.26711185308848079</c:v>
                </c:pt>
              </c:numCache>
            </c:numRef>
          </c:val>
          <c:smooth val="0"/>
          <c:extLst>
            <c:ext xmlns:c16="http://schemas.microsoft.com/office/drawing/2014/chart" uri="{C3380CC4-5D6E-409C-BE32-E72D297353CC}">
              <c16:uniqueId val="{00000002-9FF7-4F25-A886-B2250BAA4C87}"/>
            </c:ext>
          </c:extLst>
        </c:ser>
        <c:ser>
          <c:idx val="3"/>
          <c:order val="3"/>
          <c:tx>
            <c:strRef>
              <c:f>ResRepFX!$AX$4</c:f>
              <c:strCache>
                <c:ptCount val="1"/>
                <c:pt idx="0">
                  <c:v>OMIR</c:v>
                </c:pt>
              </c:strCache>
            </c:strRef>
          </c:tx>
          <c:spPr>
            <a:ln w="28575" cap="rnd">
              <a:solidFill>
                <a:srgbClr val="7030A0"/>
              </a:solidFill>
              <a:prstDash val="sysDash"/>
              <a:round/>
            </a:ln>
            <a:effectLst/>
          </c:spPr>
          <c:marker>
            <c:symbol val="none"/>
          </c:marker>
          <c:cat>
            <c:numRef>
              <c:f>ResRepFX!$AO$5:$AO$44</c:f>
              <c:numCache>
                <c:formatCode>[$-409]mmm\-yy;@</c:formatCode>
                <c:ptCount val="40"/>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pt idx="20">
                  <c:v>43221</c:v>
                </c:pt>
                <c:pt idx="21">
                  <c:v>43252</c:v>
                </c:pt>
                <c:pt idx="22">
                  <c:v>43282</c:v>
                </c:pt>
                <c:pt idx="23">
                  <c:v>43313</c:v>
                </c:pt>
                <c:pt idx="24">
                  <c:v>43344</c:v>
                </c:pt>
                <c:pt idx="25">
                  <c:v>43374</c:v>
                </c:pt>
                <c:pt idx="26">
                  <c:v>43405</c:v>
                </c:pt>
                <c:pt idx="27">
                  <c:v>43435</c:v>
                </c:pt>
                <c:pt idx="28">
                  <c:v>43466</c:v>
                </c:pt>
                <c:pt idx="29">
                  <c:v>43497</c:v>
                </c:pt>
                <c:pt idx="30">
                  <c:v>43525</c:v>
                </c:pt>
                <c:pt idx="31">
                  <c:v>43556</c:v>
                </c:pt>
                <c:pt idx="32">
                  <c:v>43586</c:v>
                </c:pt>
                <c:pt idx="33">
                  <c:v>43617</c:v>
                </c:pt>
                <c:pt idx="34">
                  <c:v>43647</c:v>
                </c:pt>
                <c:pt idx="35">
                  <c:v>43678</c:v>
                </c:pt>
                <c:pt idx="36">
                  <c:v>43709</c:v>
                </c:pt>
                <c:pt idx="37">
                  <c:v>43739</c:v>
                </c:pt>
                <c:pt idx="38">
                  <c:v>43770</c:v>
                </c:pt>
                <c:pt idx="39">
                  <c:v>43800</c:v>
                </c:pt>
              </c:numCache>
            </c:numRef>
          </c:cat>
          <c:val>
            <c:numRef>
              <c:f>ResRepFX!$AX$5:$AX$44</c:f>
              <c:numCache>
                <c:formatCode>0.0</c:formatCode>
                <c:ptCount val="40"/>
                <c:pt idx="0">
                  <c:v>0.95308538442217394</c:v>
                </c:pt>
                <c:pt idx="1">
                  <c:v>0.79523711636396277</c:v>
                </c:pt>
                <c:pt idx="2">
                  <c:v>0.72914642814732811</c:v>
                </c:pt>
                <c:pt idx="3">
                  <c:v>0.70411137439044202</c:v>
                </c:pt>
                <c:pt idx="4">
                  <c:v>0.73911769813155948</c:v>
                </c:pt>
                <c:pt idx="5">
                  <c:v>0.76259951592132502</c:v>
                </c:pt>
                <c:pt idx="6">
                  <c:v>0.78549031011451231</c:v>
                </c:pt>
                <c:pt idx="7">
                  <c:v>0.68132210678968741</c:v>
                </c:pt>
                <c:pt idx="8">
                  <c:v>0.66965355102521484</c:v>
                </c:pt>
                <c:pt idx="9">
                  <c:v>0.66443602338384911</c:v>
                </c:pt>
                <c:pt idx="10">
                  <c:v>0.64509988911058469</c:v>
                </c:pt>
                <c:pt idx="11">
                  <c:v>0.66755662538778215</c:v>
                </c:pt>
                <c:pt idx="12">
                  <c:v>0.43188657990691742</c:v>
                </c:pt>
                <c:pt idx="13">
                  <c:v>0.20200507699537634</c:v>
                </c:pt>
                <c:pt idx="14">
                  <c:v>0.29090725276633694</c:v>
                </c:pt>
                <c:pt idx="15">
                  <c:v>0.59977210547519944</c:v>
                </c:pt>
                <c:pt idx="16">
                  <c:v>0.64899196091419309</c:v>
                </c:pt>
                <c:pt idx="17">
                  <c:v>0.63802699117513906</c:v>
                </c:pt>
                <c:pt idx="18">
                  <c:v>0.63607806986756543</c:v>
                </c:pt>
                <c:pt idx="19">
                  <c:v>0.60160251751293781</c:v>
                </c:pt>
                <c:pt idx="20">
                  <c:v>0.48323549796542176</c:v>
                </c:pt>
                <c:pt idx="21">
                  <c:v>0.45706168826241023</c:v>
                </c:pt>
                <c:pt idx="22">
                  <c:v>0.42733702722782313</c:v>
                </c:pt>
                <c:pt idx="23">
                  <c:v>0.40684958097945451</c:v>
                </c:pt>
                <c:pt idx="24">
                  <c:v>0.34693914089658762</c:v>
                </c:pt>
                <c:pt idx="25">
                  <c:v>0.244855626118192</c:v>
                </c:pt>
                <c:pt idx="26">
                  <c:v>0.22765981009213213</c:v>
                </c:pt>
                <c:pt idx="27">
                  <c:v>0.18945733595787134</c:v>
                </c:pt>
                <c:pt idx="28">
                  <c:v>0.19612087144717716</c:v>
                </c:pt>
                <c:pt idx="29">
                  <c:v>0.16382544968985877</c:v>
                </c:pt>
              </c:numCache>
            </c:numRef>
          </c:val>
          <c:smooth val="0"/>
          <c:extLst>
            <c:ext xmlns:c16="http://schemas.microsoft.com/office/drawing/2014/chart" uri="{C3380CC4-5D6E-409C-BE32-E72D297353CC}">
              <c16:uniqueId val="{00000003-9FF7-4F25-A886-B2250BAA4C87}"/>
            </c:ext>
          </c:extLst>
        </c:ser>
        <c:dLbls>
          <c:showLegendKey val="0"/>
          <c:showVal val="0"/>
          <c:showCatName val="0"/>
          <c:showSerName val="0"/>
          <c:showPercent val="0"/>
          <c:showBubbleSize val="0"/>
        </c:dLbls>
        <c:smooth val="0"/>
        <c:axId val="686661455"/>
        <c:axId val="738206655"/>
      </c:lineChart>
      <c:dateAx>
        <c:axId val="686661455"/>
        <c:scaling>
          <c:orientation val="minMax"/>
        </c:scaling>
        <c:delete val="0"/>
        <c:axPos val="b"/>
        <c:numFmt formatCode="[$-409]mmm\-yy;@"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38206655"/>
        <c:crosses val="autoZero"/>
        <c:auto val="1"/>
        <c:lblOffset val="100"/>
        <c:baseTimeUnit val="months"/>
      </c:dateAx>
      <c:valAx>
        <c:axId val="73820665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686661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2"/>
                </a:solidFill>
                <a:latin typeface="+mn-lt"/>
                <a:ea typeface="+mn-ea"/>
                <a:cs typeface="+mn-cs"/>
              </a:defRPr>
            </a:pPr>
            <a:r>
              <a:rPr lang="en-US"/>
              <a:t>ZWE Inflation</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mn-lt"/>
              <a:ea typeface="+mn-ea"/>
              <a:cs typeface="+mn-cs"/>
            </a:defRPr>
          </a:pPr>
          <a:endParaRPr lang="en-US"/>
        </a:p>
      </c:txPr>
    </c:title>
    <c:autoTitleDeleted val="0"/>
    <c:plotArea>
      <c:layout/>
      <c:lineChart>
        <c:grouping val="standard"/>
        <c:varyColors val="0"/>
        <c:ser>
          <c:idx val="0"/>
          <c:order val="0"/>
          <c:tx>
            <c:strRef>
              <c:f>'CPI 1'!$E$5</c:f>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1'!$E$6:$E$121</c:f>
            </c:numRef>
          </c:val>
          <c:smooth val="0"/>
          <c:extLst>
            <c:ext xmlns:c16="http://schemas.microsoft.com/office/drawing/2014/chart" uri="{C3380CC4-5D6E-409C-BE32-E72D297353CC}">
              <c16:uniqueId val="{00000000-2CEA-45BE-9A29-F23024E1D8A1}"/>
            </c:ext>
          </c:extLst>
        </c:ser>
        <c:ser>
          <c:idx val="1"/>
          <c:order val="1"/>
          <c:tx>
            <c:strRef>
              <c:f>'CPI 1'!$F$5</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1'!$F$6:$F$121</c:f>
            </c:numRef>
          </c:val>
          <c:smooth val="0"/>
          <c:extLst>
            <c:ext xmlns:c16="http://schemas.microsoft.com/office/drawing/2014/chart" uri="{C3380CC4-5D6E-409C-BE32-E72D297353CC}">
              <c16:uniqueId val="{00000001-2CEA-45BE-9A29-F23024E1D8A1}"/>
            </c:ext>
          </c:extLst>
        </c:ser>
        <c:ser>
          <c:idx val="2"/>
          <c:order val="2"/>
          <c:tx>
            <c:strRef>
              <c:f>'CPI 1'!$G$5</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1'!$G$6:$G$121</c:f>
            </c:numRef>
          </c:val>
          <c:smooth val="0"/>
          <c:extLst>
            <c:ext xmlns:c16="http://schemas.microsoft.com/office/drawing/2014/chart" uri="{C3380CC4-5D6E-409C-BE32-E72D297353CC}">
              <c16:uniqueId val="{00000002-2CEA-45BE-9A29-F23024E1D8A1}"/>
            </c:ext>
          </c:extLst>
        </c:ser>
        <c:ser>
          <c:idx val="3"/>
          <c:order val="3"/>
          <c:tx>
            <c:strRef>
              <c:f>'CPI 1'!$H$5</c:f>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1'!$H$6:$H$121</c:f>
            </c:numRef>
          </c:val>
          <c:smooth val="0"/>
          <c:extLst>
            <c:ext xmlns:c16="http://schemas.microsoft.com/office/drawing/2014/chart" uri="{C3380CC4-5D6E-409C-BE32-E72D297353CC}">
              <c16:uniqueId val="{00000003-2CEA-45BE-9A29-F23024E1D8A1}"/>
            </c:ext>
          </c:extLst>
        </c:ser>
        <c:ser>
          <c:idx val="4"/>
          <c:order val="4"/>
          <c:tx>
            <c:strRef>
              <c:f>'CPI 1'!$I$5</c:f>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1'!$I$6:$I$121</c:f>
            </c:numRef>
          </c:val>
          <c:smooth val="0"/>
          <c:extLst>
            <c:ext xmlns:c16="http://schemas.microsoft.com/office/drawing/2014/chart" uri="{C3380CC4-5D6E-409C-BE32-E72D297353CC}">
              <c16:uniqueId val="{00000004-2CEA-45BE-9A29-F23024E1D8A1}"/>
            </c:ext>
          </c:extLst>
        </c:ser>
        <c:ser>
          <c:idx val="5"/>
          <c:order val="5"/>
          <c:tx>
            <c:strRef>
              <c:f>'CPI 1'!$J$5</c:f>
              <c:strCache>
                <c:ptCount val="1"/>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1'!$J$6:$J$121</c:f>
            </c:numRef>
          </c:val>
          <c:smooth val="0"/>
          <c:extLst>
            <c:ext xmlns:c16="http://schemas.microsoft.com/office/drawing/2014/chart" uri="{C3380CC4-5D6E-409C-BE32-E72D297353CC}">
              <c16:uniqueId val="{00000005-2CEA-45BE-9A29-F23024E1D8A1}"/>
            </c:ext>
          </c:extLst>
        </c:ser>
        <c:ser>
          <c:idx val="6"/>
          <c:order val="6"/>
          <c:tx>
            <c:strRef>
              <c:f>'CPI 1'!$K$5</c:f>
              <c:strCache>
                <c:ptCount val="1"/>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1'!$K$6:$K$121</c:f>
            </c:numRef>
          </c:val>
          <c:smooth val="0"/>
          <c:extLst>
            <c:ext xmlns:c16="http://schemas.microsoft.com/office/drawing/2014/chart" uri="{C3380CC4-5D6E-409C-BE32-E72D297353CC}">
              <c16:uniqueId val="{00000006-2CEA-45BE-9A29-F23024E1D8A1}"/>
            </c:ext>
          </c:extLst>
        </c:ser>
        <c:ser>
          <c:idx val="7"/>
          <c:order val="7"/>
          <c:tx>
            <c:strRef>
              <c:f>'CPI 1'!$L$5</c:f>
              <c:strCache>
                <c:ptCount val="1"/>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1'!$L$6:$L$121</c:f>
            </c:numRef>
          </c:val>
          <c:smooth val="0"/>
          <c:extLst>
            <c:ext xmlns:c16="http://schemas.microsoft.com/office/drawing/2014/chart" uri="{C3380CC4-5D6E-409C-BE32-E72D297353CC}">
              <c16:uniqueId val="{00000007-2CEA-45BE-9A29-F23024E1D8A1}"/>
            </c:ext>
          </c:extLst>
        </c:ser>
        <c:ser>
          <c:idx val="8"/>
          <c:order val="8"/>
          <c:tx>
            <c:strRef>
              <c:f>'CPI 1'!$M$5</c:f>
              <c:strCache>
                <c:ptCount val="1"/>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1'!$M$6:$M$121</c:f>
            </c:numRef>
          </c:val>
          <c:smooth val="0"/>
          <c:extLst>
            <c:ext xmlns:c16="http://schemas.microsoft.com/office/drawing/2014/chart" uri="{C3380CC4-5D6E-409C-BE32-E72D297353CC}">
              <c16:uniqueId val="{00000008-2CEA-45BE-9A29-F23024E1D8A1}"/>
            </c:ext>
          </c:extLst>
        </c:ser>
        <c:ser>
          <c:idx val="9"/>
          <c:order val="9"/>
          <c:tx>
            <c:strRef>
              <c:f>'CPI 1'!$N$5</c:f>
              <c:strCache>
                <c:ptCount val="1"/>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1'!$N$6:$N$121</c:f>
            </c:numRef>
          </c:val>
          <c:smooth val="0"/>
          <c:extLst>
            <c:ext xmlns:c16="http://schemas.microsoft.com/office/drawing/2014/chart" uri="{C3380CC4-5D6E-409C-BE32-E72D297353CC}">
              <c16:uniqueId val="{00000009-2CEA-45BE-9A29-F23024E1D8A1}"/>
            </c:ext>
          </c:extLst>
        </c:ser>
        <c:ser>
          <c:idx val="10"/>
          <c:order val="10"/>
          <c:tx>
            <c:strRef>
              <c:f>'CPI 1'!$O$5</c:f>
              <c:strCache>
                <c:ptCount val="1"/>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1'!$O$6:$O$121</c:f>
            </c:numRef>
          </c:val>
          <c:smooth val="0"/>
          <c:extLst>
            <c:ext xmlns:c16="http://schemas.microsoft.com/office/drawing/2014/chart" uri="{C3380CC4-5D6E-409C-BE32-E72D297353CC}">
              <c16:uniqueId val="{0000000A-2CEA-45BE-9A29-F23024E1D8A1}"/>
            </c:ext>
          </c:extLst>
        </c:ser>
        <c:ser>
          <c:idx val="11"/>
          <c:order val="11"/>
          <c:tx>
            <c:strRef>
              <c:f>'CPI 1'!$P$5</c:f>
              <c:strCache>
                <c:ptCount val="1"/>
                <c:pt idx="0">
                  <c:v>Inflation Rate (%) Monthly   </c:v>
                </c:pt>
              </c:strCache>
            </c:strRef>
          </c:tx>
          <c:spPr>
            <a:ln w="28575" cap="rnd">
              <a:solidFill>
                <a:schemeClr val="accent6">
                  <a:lumMod val="60000"/>
                </a:schemeClr>
              </a:solidFill>
              <a:round/>
            </a:ln>
            <a:effectLst/>
          </c:spPr>
          <c:marker>
            <c:symbol val="none"/>
          </c:marker>
          <c:dLbls>
            <c:dLbl>
              <c:idx val="4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EA-45BE-9A29-F23024E1D8A1}"/>
                </c:ext>
              </c:extLst>
            </c:dLbl>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1'!$P$6:$P$143</c:f>
              <c:numCache>
                <c:formatCode>#,##0.0</c:formatCode>
                <c:ptCount val="48"/>
                <c:pt idx="0">
                  <c:v>-0.34336400453197768</c:v>
                </c:pt>
                <c:pt idx="1">
                  <c:v>-6.9433869417778737E-2</c:v>
                </c:pt>
                <c:pt idx="2">
                  <c:v>-2.7828286539005376E-2</c:v>
                </c:pt>
                <c:pt idx="3">
                  <c:v>-0.8878141648697806</c:v>
                </c:pt>
                <c:pt idx="4">
                  <c:v>-0.18715343104359761</c:v>
                </c:pt>
                <c:pt idx="5">
                  <c:v>-0.1388327055798726</c:v>
                </c:pt>
                <c:pt idx="6">
                  <c:v>5.6664946167188646E-2</c:v>
                </c:pt>
                <c:pt idx="7">
                  <c:v>-0.30507282494073706</c:v>
                </c:pt>
                <c:pt idx="8">
                  <c:v>-0.35933595650085692</c:v>
                </c:pt>
                <c:pt idx="9">
                  <c:v>-0.28864178924020223</c:v>
                </c:pt>
                <c:pt idx="10">
                  <c:v>0.16049910816811064</c:v>
                </c:pt>
                <c:pt idx="11">
                  <c:v>-0.10727109974598648</c:v>
                </c:pt>
                <c:pt idx="12">
                  <c:v>-5.0676594725842961E-2</c:v>
                </c:pt>
                <c:pt idx="13">
                  <c:v>-0.10315974492696967</c:v>
                </c:pt>
                <c:pt idx="14">
                  <c:v>-0.11731636740707074</c:v>
                </c:pt>
                <c:pt idx="15">
                  <c:v>-0.21459829467897862</c:v>
                </c:pt>
                <c:pt idx="16">
                  <c:v>-0.23776414852795824</c:v>
                </c:pt>
                <c:pt idx="17">
                  <c:v>0.19359893982937137</c:v>
                </c:pt>
                <c:pt idx="18">
                  <c:v>-0.18547053508086719</c:v>
                </c:pt>
                <c:pt idx="19">
                  <c:v>-0.12689208254056439</c:v>
                </c:pt>
                <c:pt idx="20">
                  <c:v>-0.2556268572732705</c:v>
                </c:pt>
                <c:pt idx="21">
                  <c:v>8.9508020797325116E-2</c:v>
                </c:pt>
                <c:pt idx="22">
                  <c:v>1.7089539595872338E-2</c:v>
                </c:pt>
                <c:pt idx="23" formatCode="#,##0.00">
                  <c:v>5.7043728927936854E-2</c:v>
                </c:pt>
                <c:pt idx="24" formatCode="#,##0.00">
                  <c:v>0.23243531654664196</c:v>
                </c:pt>
                <c:pt idx="25" formatCode="#,##0.00">
                  <c:v>0.61365710823693576</c:v>
                </c:pt>
                <c:pt idx="26" formatCode="#,##0.00">
                  <c:v>3.0973897910442361E-2</c:v>
                </c:pt>
                <c:pt idx="27" formatCode="#,##0.00">
                  <c:v>0.1</c:v>
                </c:pt>
                <c:pt idx="28" formatCode="#,##0.00">
                  <c:v>2.6515760183713155E-2</c:v>
                </c:pt>
                <c:pt idx="29" formatCode="#,##0.00">
                  <c:v>-0.23827841460169452</c:v>
                </c:pt>
                <c:pt idx="30" formatCode="#,##0.00">
                  <c:v>-0.35734186204675211</c:v>
                </c:pt>
                <c:pt idx="31" formatCode="#,##0.00">
                  <c:v>-0.13031260789844623</c:v>
                </c:pt>
                <c:pt idx="32" formatCode="#,##0.00">
                  <c:v>0.4</c:v>
                </c:pt>
                <c:pt idx="33" formatCode="#,##0.00">
                  <c:v>1.5403349480904751</c:v>
                </c:pt>
                <c:pt idx="34" formatCode="#,##0.00">
                  <c:v>0.7</c:v>
                </c:pt>
                <c:pt idx="35" formatCode="#,##0.00">
                  <c:v>0.53</c:v>
                </c:pt>
                <c:pt idx="36" formatCode="#,##0.00">
                  <c:v>0.3</c:v>
                </c:pt>
                <c:pt idx="37" formatCode="#,##0.00">
                  <c:v>8.1915895936816696E-2</c:v>
                </c:pt>
                <c:pt idx="38">
                  <c:v>-0.25315490114866179</c:v>
                </c:pt>
                <c:pt idx="39">
                  <c:v>8.3233174316106329E-2</c:v>
                </c:pt>
                <c:pt idx="40">
                  <c:v>2.61095006327281E-2</c:v>
                </c:pt>
                <c:pt idx="41">
                  <c:v>0</c:v>
                </c:pt>
                <c:pt idx="42">
                  <c:v>0.9769022132532541</c:v>
                </c:pt>
                <c:pt idx="43">
                  <c:v>0.38895952876983131</c:v>
                </c:pt>
                <c:pt idx="44">
                  <c:v>0.9</c:v>
                </c:pt>
                <c:pt idx="45">
                  <c:v>16.399999999999999</c:v>
                </c:pt>
                <c:pt idx="46">
                  <c:v>9.1999999999999993</c:v>
                </c:pt>
                <c:pt idx="47">
                  <c:v>9.0299999999999994</c:v>
                </c:pt>
              </c:numCache>
            </c:numRef>
          </c:val>
          <c:smooth val="0"/>
          <c:extLst>
            <c:ext xmlns:c16="http://schemas.microsoft.com/office/drawing/2014/chart" uri="{C3380CC4-5D6E-409C-BE32-E72D297353CC}">
              <c16:uniqueId val="{0000000C-2CEA-45BE-9A29-F23024E1D8A1}"/>
            </c:ext>
          </c:extLst>
        </c:ser>
        <c:ser>
          <c:idx val="12"/>
          <c:order val="12"/>
          <c:tx>
            <c:strRef>
              <c:f>'CPI 1'!$Q$5</c:f>
              <c:strCache>
                <c:ptCount val="1"/>
                <c:pt idx="0">
                  <c:v>Inflation Rate         (%)  Annual</c:v>
                </c:pt>
              </c:strCache>
            </c:strRef>
          </c:tx>
          <c:spPr>
            <a:ln w="28575" cap="rnd">
              <a:solidFill>
                <a:schemeClr val="accent1">
                  <a:lumMod val="80000"/>
                  <a:lumOff val="20000"/>
                </a:schemeClr>
              </a:solidFill>
              <a:round/>
            </a:ln>
            <a:effectLst/>
          </c:spPr>
          <c:marker>
            <c:symbol val="none"/>
          </c:marker>
          <c:dLbls>
            <c:dLbl>
              <c:idx val="4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EA-45BE-9A29-F23024E1D8A1}"/>
                </c:ext>
              </c:extLst>
            </c:dLbl>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'CPI 1'!$A$6:$D$143</c:f>
              <c:multiLvlStrCache>
                <c:ptCount val="48"/>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lvl>
                <c:lvl>
                  <c:pt idx="0">
                    <c:v>2015</c:v>
                  </c:pt>
                  <c:pt idx="12">
                    <c:v>2016</c:v>
                  </c:pt>
                  <c:pt idx="24">
                    <c:v>2017</c:v>
                  </c:pt>
                  <c:pt idx="36">
                    <c:v>2018</c:v>
                  </c:pt>
                </c:lvl>
              </c:multiLvlStrCache>
            </c:multiLvlStrRef>
          </c:cat>
          <c:val>
            <c:numRef>
              <c:f>'CPI 1'!$Q$6:$Q$143</c:f>
              <c:numCache>
                <c:formatCode>#,##0.0</c:formatCode>
                <c:ptCount val="48"/>
                <c:pt idx="0">
                  <c:v>-1.2795039084804785</c:v>
                </c:pt>
                <c:pt idx="1">
                  <c:v>-1.3965677802647463</c:v>
                </c:pt>
                <c:pt idx="2">
                  <c:v>-1.202960458557385</c:v>
                </c:pt>
                <c:pt idx="3">
                  <c:v>-2.6481147205383593</c:v>
                </c:pt>
                <c:pt idx="4">
                  <c:v>-2.7020319071564245</c:v>
                </c:pt>
                <c:pt idx="5">
                  <c:v>-2.812516153175423</c:v>
                </c:pt>
                <c:pt idx="6">
                  <c:v>-2.771120345935671</c:v>
                </c:pt>
                <c:pt idx="7">
                  <c:v>-2.7676597041361219</c:v>
                </c:pt>
                <c:pt idx="8">
                  <c:v>-3.1118761648245652</c:v>
                </c:pt>
                <c:pt idx="9">
                  <c:v>-3.2880082420977601</c:v>
                </c:pt>
                <c:pt idx="10">
                  <c:v>-2.4581239792021563</c:v>
                </c:pt>
                <c:pt idx="11">
                  <c:v>-2.4730780944247783</c:v>
                </c:pt>
                <c:pt idx="12">
                  <c:v>-2.1866455666380062</c:v>
                </c:pt>
                <c:pt idx="13">
                  <c:v>-2.2196568978301627</c:v>
                </c:pt>
                <c:pt idx="14">
                  <c:v>-2.3071830073550785</c:v>
                </c:pt>
                <c:pt idx="15">
                  <c:v>-1.6436081477258284</c:v>
                </c:pt>
                <c:pt idx="16">
                  <c:v>-1.6934803608920674</c:v>
                </c:pt>
                <c:pt idx="17">
                  <c:v>-1.3662240413085556</c:v>
                </c:pt>
                <c:pt idx="18">
                  <c:v>-1.6049161546417281</c:v>
                </c:pt>
                <c:pt idx="19">
                  <c:v>-1.4290585700596523</c:v>
                </c:pt>
                <c:pt idx="20">
                  <c:v>-1.3264628713672835</c:v>
                </c:pt>
                <c:pt idx="21">
                  <c:v>-0.95224894037204422</c:v>
                </c:pt>
                <c:pt idx="22">
                  <c:v>-1.0940652788886069</c:v>
                </c:pt>
                <c:pt idx="23" formatCode="#,##0.00">
                  <c:v>-0.93137364059367655</c:v>
                </c:pt>
                <c:pt idx="24" formatCode="#,##0.00">
                  <c:v>-0.65075635174997615</c:v>
                </c:pt>
                <c:pt idx="25" formatCode="#,##0.00">
                  <c:v>6.2131183174201965E-2</c:v>
                </c:pt>
                <c:pt idx="26" formatCode="#,##0.00">
                  <c:v>0.21068786428990904</c:v>
                </c:pt>
                <c:pt idx="27" formatCode="#,##0.00">
                  <c:v>0.5</c:v>
                </c:pt>
                <c:pt idx="28" formatCode="#,##0.00">
                  <c:v>0.74718335542523562</c:v>
                </c:pt>
                <c:pt idx="29" formatCode="#,##0.00">
                  <c:v>0.31291981489651732</c:v>
                </c:pt>
                <c:pt idx="30" formatCode="#,##0.00">
                  <c:v>0.14019030614831252</c:v>
                </c:pt>
                <c:pt idx="31" formatCode="#,##0.00">
                  <c:v>0.13676063356248847</c:v>
                </c:pt>
                <c:pt idx="32" formatCode="#,##0.00">
                  <c:v>0.8</c:v>
                </c:pt>
                <c:pt idx="33" formatCode="#,##0.00">
                  <c:v>2.2358961784492806</c:v>
                </c:pt>
                <c:pt idx="34" formatCode="#,##0.00">
                  <c:v>3</c:v>
                </c:pt>
                <c:pt idx="35" formatCode="#,##0.00">
                  <c:v>3.46</c:v>
                </c:pt>
                <c:pt idx="36" formatCode="#,##0.00">
                  <c:v>3.52</c:v>
                </c:pt>
                <c:pt idx="37" formatCode="#,##0.00">
                  <c:v>2.9752429305621888</c:v>
                </c:pt>
                <c:pt idx="38">
                  <c:v>2.6827512055836991</c:v>
                </c:pt>
                <c:pt idx="39">
                  <c:v>2.712171362076603</c:v>
                </c:pt>
                <c:pt idx="40">
                  <c:v>2.7117541946854971</c:v>
                </c:pt>
                <c:pt idx="41">
                  <c:v>2.9</c:v>
                </c:pt>
                <c:pt idx="42">
                  <c:v>4.2865951788097192</c:v>
                </c:pt>
                <c:pt idx="43">
                  <c:v>4.8288330141175209</c:v>
                </c:pt>
                <c:pt idx="44">
                  <c:v>5.4</c:v>
                </c:pt>
                <c:pt idx="45">
                  <c:v>20.85</c:v>
                </c:pt>
                <c:pt idx="46">
                  <c:v>31.01</c:v>
                </c:pt>
                <c:pt idx="47">
                  <c:v>42.09</c:v>
                </c:pt>
              </c:numCache>
            </c:numRef>
          </c:val>
          <c:smooth val="0"/>
          <c:extLst>
            <c:ext xmlns:c16="http://schemas.microsoft.com/office/drawing/2014/chart" uri="{C3380CC4-5D6E-409C-BE32-E72D297353CC}">
              <c16:uniqueId val="{0000000E-2CEA-45BE-9A29-F23024E1D8A1}"/>
            </c:ext>
          </c:extLst>
        </c:ser>
        <c:dLbls>
          <c:showLegendKey val="0"/>
          <c:showVal val="0"/>
          <c:showCatName val="0"/>
          <c:showSerName val="0"/>
          <c:showPercent val="0"/>
          <c:showBubbleSize val="0"/>
        </c:dLbls>
        <c:smooth val="0"/>
        <c:axId val="273358112"/>
        <c:axId val="308139968"/>
      </c:lineChart>
      <c:catAx>
        <c:axId val="273358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crossAx val="308139968"/>
        <c:crosses val="autoZero"/>
        <c:auto val="1"/>
        <c:lblAlgn val="ctr"/>
        <c:lblOffset val="100"/>
        <c:noMultiLvlLbl val="0"/>
      </c:catAx>
      <c:valAx>
        <c:axId val="308139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crossAx val="273358112"/>
        <c:crosses val="autoZero"/>
        <c:crossBetween val="midCat"/>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bg2"/>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rgbClr val="000000"/>
                </a:solidFill>
                <a:latin typeface="+mn-lt"/>
                <a:ea typeface="+mn-ea"/>
                <a:cs typeface="+mn-cs"/>
              </a:defRPr>
            </a:pPr>
            <a:r>
              <a:rPr lang="en-US"/>
              <a:t>Zimbabwe: Real Effective Exchange Rate</a:t>
            </a:r>
          </a:p>
          <a:p>
            <a:pPr>
              <a:defRPr/>
            </a:pPr>
            <a:r>
              <a:rPr lang="en-US"/>
              <a:t>(Index, December 2012 = 100)</a:t>
            </a:r>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4.7019586086967803E-2"/>
          <c:y val="0.15916061339790152"/>
          <c:w val="0.93485103608031694"/>
          <c:h val="0.67761428126568923"/>
        </c:manualLayout>
      </c:layout>
      <c:lineChart>
        <c:grouping val="standard"/>
        <c:varyColors val="0"/>
        <c:ser>
          <c:idx val="0"/>
          <c:order val="0"/>
          <c:tx>
            <c:v>REER (Official)</c:v>
          </c:tx>
          <c:spPr>
            <a:ln w="38100" cap="rnd">
              <a:solidFill>
                <a:schemeClr val="accent1"/>
              </a:solidFill>
              <a:round/>
            </a:ln>
            <a:effectLst/>
          </c:spPr>
          <c:marker>
            <c:symbol val="none"/>
          </c:marker>
          <c:cat>
            <c:numRef>
              <c:f>REER!$Z$3:$ET$3</c:f>
              <c:numCache>
                <c:formatCode>[$-409]mmm\-yy;@</c:formatCode>
                <c:ptCount val="125"/>
                <c:pt idx="0">
                  <c:v>39783</c:v>
                </c:pt>
                <c:pt idx="1">
                  <c:v>39814</c:v>
                </c:pt>
                <c:pt idx="2">
                  <c:v>39845</c:v>
                </c:pt>
                <c:pt idx="3">
                  <c:v>39873</c:v>
                </c:pt>
                <c:pt idx="4">
                  <c:v>39904</c:v>
                </c:pt>
                <c:pt idx="5">
                  <c:v>39934</c:v>
                </c:pt>
                <c:pt idx="6">
                  <c:v>39965</c:v>
                </c:pt>
                <c:pt idx="7">
                  <c:v>39995</c:v>
                </c:pt>
                <c:pt idx="8">
                  <c:v>40026</c:v>
                </c:pt>
                <c:pt idx="9">
                  <c:v>40057</c:v>
                </c:pt>
                <c:pt idx="10">
                  <c:v>40087</c:v>
                </c:pt>
                <c:pt idx="11">
                  <c:v>40118</c:v>
                </c:pt>
                <c:pt idx="12">
                  <c:v>40148</c:v>
                </c:pt>
                <c:pt idx="13">
                  <c:v>40179</c:v>
                </c:pt>
                <c:pt idx="14">
                  <c:v>40210</c:v>
                </c:pt>
                <c:pt idx="15">
                  <c:v>40238</c:v>
                </c:pt>
                <c:pt idx="16">
                  <c:v>40269</c:v>
                </c:pt>
                <c:pt idx="17">
                  <c:v>40299</c:v>
                </c:pt>
                <c:pt idx="18">
                  <c:v>40330</c:v>
                </c:pt>
                <c:pt idx="19">
                  <c:v>40360</c:v>
                </c:pt>
                <c:pt idx="20">
                  <c:v>40391</c:v>
                </c:pt>
                <c:pt idx="21">
                  <c:v>40422</c:v>
                </c:pt>
                <c:pt idx="22">
                  <c:v>40452</c:v>
                </c:pt>
                <c:pt idx="23">
                  <c:v>40483</c:v>
                </c:pt>
                <c:pt idx="24">
                  <c:v>40513</c:v>
                </c:pt>
                <c:pt idx="25">
                  <c:v>40544</c:v>
                </c:pt>
                <c:pt idx="26">
                  <c:v>40575</c:v>
                </c:pt>
                <c:pt idx="27">
                  <c:v>40603</c:v>
                </c:pt>
                <c:pt idx="28">
                  <c:v>40634</c:v>
                </c:pt>
                <c:pt idx="29">
                  <c:v>40664</c:v>
                </c:pt>
                <c:pt idx="30">
                  <c:v>40695</c:v>
                </c:pt>
                <c:pt idx="31">
                  <c:v>40725</c:v>
                </c:pt>
                <c:pt idx="32">
                  <c:v>40756</c:v>
                </c:pt>
                <c:pt idx="33">
                  <c:v>40787</c:v>
                </c:pt>
                <c:pt idx="34">
                  <c:v>40817</c:v>
                </c:pt>
                <c:pt idx="35">
                  <c:v>40848</c:v>
                </c:pt>
                <c:pt idx="36">
                  <c:v>40878</c:v>
                </c:pt>
                <c:pt idx="37">
                  <c:v>40909</c:v>
                </c:pt>
                <c:pt idx="38">
                  <c:v>40940</c:v>
                </c:pt>
                <c:pt idx="39">
                  <c:v>40969</c:v>
                </c:pt>
                <c:pt idx="40">
                  <c:v>41000</c:v>
                </c:pt>
                <c:pt idx="41">
                  <c:v>41030</c:v>
                </c:pt>
                <c:pt idx="42">
                  <c:v>41061</c:v>
                </c:pt>
                <c:pt idx="43">
                  <c:v>41091</c:v>
                </c:pt>
                <c:pt idx="44">
                  <c:v>41122</c:v>
                </c:pt>
                <c:pt idx="45">
                  <c:v>41153</c:v>
                </c:pt>
                <c:pt idx="46">
                  <c:v>41183</c:v>
                </c:pt>
                <c:pt idx="47">
                  <c:v>41214</c:v>
                </c:pt>
                <c:pt idx="48">
                  <c:v>41244</c:v>
                </c:pt>
                <c:pt idx="49">
                  <c:v>41275</c:v>
                </c:pt>
                <c:pt idx="50">
                  <c:v>41306</c:v>
                </c:pt>
                <c:pt idx="51">
                  <c:v>41334</c:v>
                </c:pt>
                <c:pt idx="52">
                  <c:v>41365</c:v>
                </c:pt>
                <c:pt idx="53">
                  <c:v>41395</c:v>
                </c:pt>
                <c:pt idx="54">
                  <c:v>41426</c:v>
                </c:pt>
                <c:pt idx="55">
                  <c:v>41456</c:v>
                </c:pt>
                <c:pt idx="56">
                  <c:v>41487</c:v>
                </c:pt>
                <c:pt idx="57">
                  <c:v>41518</c:v>
                </c:pt>
                <c:pt idx="58">
                  <c:v>41548</c:v>
                </c:pt>
                <c:pt idx="59">
                  <c:v>41579</c:v>
                </c:pt>
                <c:pt idx="60">
                  <c:v>41609</c:v>
                </c:pt>
                <c:pt idx="61">
                  <c:v>41640</c:v>
                </c:pt>
                <c:pt idx="62">
                  <c:v>41671</c:v>
                </c:pt>
                <c:pt idx="63">
                  <c:v>41699</c:v>
                </c:pt>
                <c:pt idx="64">
                  <c:v>41730</c:v>
                </c:pt>
                <c:pt idx="65">
                  <c:v>41760</c:v>
                </c:pt>
                <c:pt idx="66">
                  <c:v>41791</c:v>
                </c:pt>
                <c:pt idx="67">
                  <c:v>41821</c:v>
                </c:pt>
                <c:pt idx="68">
                  <c:v>41852</c:v>
                </c:pt>
                <c:pt idx="69">
                  <c:v>41883</c:v>
                </c:pt>
                <c:pt idx="70">
                  <c:v>41913</c:v>
                </c:pt>
                <c:pt idx="71">
                  <c:v>41944</c:v>
                </c:pt>
                <c:pt idx="72">
                  <c:v>41974</c:v>
                </c:pt>
                <c:pt idx="73">
                  <c:v>42005</c:v>
                </c:pt>
                <c:pt idx="74">
                  <c:v>42036</c:v>
                </c:pt>
                <c:pt idx="75">
                  <c:v>42064</c:v>
                </c:pt>
                <c:pt idx="76">
                  <c:v>42095</c:v>
                </c:pt>
                <c:pt idx="77">
                  <c:v>42125</c:v>
                </c:pt>
                <c:pt idx="78">
                  <c:v>42156</c:v>
                </c:pt>
                <c:pt idx="79">
                  <c:v>42186</c:v>
                </c:pt>
                <c:pt idx="80">
                  <c:v>42217</c:v>
                </c:pt>
                <c:pt idx="81">
                  <c:v>42248</c:v>
                </c:pt>
                <c:pt idx="82">
                  <c:v>42278</c:v>
                </c:pt>
                <c:pt idx="83">
                  <c:v>42309</c:v>
                </c:pt>
                <c:pt idx="84">
                  <c:v>42339</c:v>
                </c:pt>
                <c:pt idx="85">
                  <c:v>42370</c:v>
                </c:pt>
                <c:pt idx="86">
                  <c:v>42401</c:v>
                </c:pt>
                <c:pt idx="87">
                  <c:v>42430</c:v>
                </c:pt>
                <c:pt idx="88">
                  <c:v>42461</c:v>
                </c:pt>
                <c:pt idx="89">
                  <c:v>42491</c:v>
                </c:pt>
                <c:pt idx="90">
                  <c:v>42522</c:v>
                </c:pt>
                <c:pt idx="91">
                  <c:v>42552</c:v>
                </c:pt>
                <c:pt idx="92">
                  <c:v>42583</c:v>
                </c:pt>
                <c:pt idx="93">
                  <c:v>42614</c:v>
                </c:pt>
                <c:pt idx="94">
                  <c:v>42644</c:v>
                </c:pt>
                <c:pt idx="95">
                  <c:v>42675</c:v>
                </c:pt>
                <c:pt idx="96">
                  <c:v>42705</c:v>
                </c:pt>
                <c:pt idx="97">
                  <c:v>42736</c:v>
                </c:pt>
                <c:pt idx="98">
                  <c:v>42767</c:v>
                </c:pt>
                <c:pt idx="99">
                  <c:v>42795</c:v>
                </c:pt>
                <c:pt idx="100">
                  <c:v>42826</c:v>
                </c:pt>
                <c:pt idx="101">
                  <c:v>42856</c:v>
                </c:pt>
                <c:pt idx="102">
                  <c:v>42887</c:v>
                </c:pt>
                <c:pt idx="103">
                  <c:v>42917</c:v>
                </c:pt>
                <c:pt idx="104">
                  <c:v>42948</c:v>
                </c:pt>
                <c:pt idx="105">
                  <c:v>42979</c:v>
                </c:pt>
                <c:pt idx="106">
                  <c:v>43009</c:v>
                </c:pt>
                <c:pt idx="107">
                  <c:v>43040</c:v>
                </c:pt>
                <c:pt idx="108">
                  <c:v>43070</c:v>
                </c:pt>
                <c:pt idx="109">
                  <c:v>43101</c:v>
                </c:pt>
                <c:pt idx="110">
                  <c:v>43132</c:v>
                </c:pt>
                <c:pt idx="111">
                  <c:v>43160</c:v>
                </c:pt>
                <c:pt idx="112">
                  <c:v>43191</c:v>
                </c:pt>
                <c:pt idx="113">
                  <c:v>43221</c:v>
                </c:pt>
                <c:pt idx="114">
                  <c:v>43252</c:v>
                </c:pt>
                <c:pt idx="115">
                  <c:v>43282</c:v>
                </c:pt>
                <c:pt idx="116">
                  <c:v>43313</c:v>
                </c:pt>
                <c:pt idx="117">
                  <c:v>43344</c:v>
                </c:pt>
                <c:pt idx="118">
                  <c:v>43374</c:v>
                </c:pt>
                <c:pt idx="119">
                  <c:v>43405</c:v>
                </c:pt>
                <c:pt idx="120">
                  <c:v>43435</c:v>
                </c:pt>
                <c:pt idx="121">
                  <c:v>43466</c:v>
                </c:pt>
                <c:pt idx="122">
                  <c:v>43497</c:v>
                </c:pt>
                <c:pt idx="123">
                  <c:v>43525</c:v>
                </c:pt>
                <c:pt idx="124">
                  <c:v>43556</c:v>
                </c:pt>
              </c:numCache>
            </c:numRef>
          </c:cat>
          <c:val>
            <c:numRef>
              <c:f>REER!$Z$44:$ET$44</c:f>
              <c:numCache>
                <c:formatCode>0</c:formatCode>
                <c:ptCount val="125"/>
                <c:pt idx="0">
                  <c:v>97.551689768858935</c:v>
                </c:pt>
                <c:pt idx="1">
                  <c:v>100.3221319182083</c:v>
                </c:pt>
                <c:pt idx="2">
                  <c:v>104.82122565081319</c:v>
                </c:pt>
                <c:pt idx="3">
                  <c:v>111.59428148723684</c:v>
                </c:pt>
                <c:pt idx="4">
                  <c:v>105.11406241648857</c:v>
                </c:pt>
                <c:pt idx="5">
                  <c:v>102.96490743151242</c:v>
                </c:pt>
                <c:pt idx="6">
                  <c:v>100.75902371606378</c:v>
                </c:pt>
                <c:pt idx="7">
                  <c:v>99.679319225572087</c:v>
                </c:pt>
                <c:pt idx="8">
                  <c:v>99.185113901331491</c:v>
                </c:pt>
                <c:pt idx="9">
                  <c:v>97.758826547579375</c:v>
                </c:pt>
                <c:pt idx="10">
                  <c:v>96.82087350202292</c:v>
                </c:pt>
                <c:pt idx="11">
                  <c:v>97.098792651534666</c:v>
                </c:pt>
                <c:pt idx="12">
                  <c:v>96.333662612056571</c:v>
                </c:pt>
                <c:pt idx="13">
                  <c:v>95.388523101615434</c:v>
                </c:pt>
                <c:pt idx="14">
                  <c:v>96.129430196344188</c:v>
                </c:pt>
                <c:pt idx="15">
                  <c:v>94.307075588310525</c:v>
                </c:pt>
                <c:pt idx="16">
                  <c:v>94.098119975084913</c:v>
                </c:pt>
                <c:pt idx="17">
                  <c:v>95.744393938965388</c:v>
                </c:pt>
                <c:pt idx="18">
                  <c:v>95.636087519297732</c:v>
                </c:pt>
                <c:pt idx="19">
                  <c:v>95.455048187178889</c:v>
                </c:pt>
                <c:pt idx="20">
                  <c:v>94.358553733077173</c:v>
                </c:pt>
                <c:pt idx="21">
                  <c:v>93.447728643329569</c:v>
                </c:pt>
                <c:pt idx="22">
                  <c:v>92.044501199578661</c:v>
                </c:pt>
                <c:pt idx="23">
                  <c:v>91.987518349623599</c:v>
                </c:pt>
                <c:pt idx="24">
                  <c:v>91.832934861276328</c:v>
                </c:pt>
                <c:pt idx="25">
                  <c:v>90.259725194114694</c:v>
                </c:pt>
                <c:pt idx="26">
                  <c:v>91.865821887841633</c:v>
                </c:pt>
                <c:pt idx="27">
                  <c:v>90.322679947597464</c:v>
                </c:pt>
                <c:pt idx="28">
                  <c:v>89.330590993064646</c:v>
                </c:pt>
                <c:pt idx="29">
                  <c:v>90.619763926139598</c:v>
                </c:pt>
                <c:pt idx="30">
                  <c:v>90.073848632346397</c:v>
                </c:pt>
                <c:pt idx="31">
                  <c:v>90.224636737674885</c:v>
                </c:pt>
                <c:pt idx="32">
                  <c:v>91.929231866854565</c:v>
                </c:pt>
                <c:pt idx="33">
                  <c:v>94.767687708798519</c:v>
                </c:pt>
                <c:pt idx="34">
                  <c:v>97.465621206274804</c:v>
                </c:pt>
                <c:pt idx="35">
                  <c:v>97.968842036366055</c:v>
                </c:pt>
                <c:pt idx="36">
                  <c:v>97.944970376925482</c:v>
                </c:pt>
                <c:pt idx="37">
                  <c:v>96.844468559603925</c:v>
                </c:pt>
                <c:pt idx="38">
                  <c:v>94.20240437978569</c:v>
                </c:pt>
                <c:pt idx="39">
                  <c:v>93.966091216727079</c:v>
                </c:pt>
                <c:pt idx="40">
                  <c:v>95.259369435746862</c:v>
                </c:pt>
                <c:pt idx="41">
                  <c:v>97.293757811763228</c:v>
                </c:pt>
                <c:pt idx="42">
                  <c:v>98.368549089491225</c:v>
                </c:pt>
                <c:pt idx="43">
                  <c:v>97.238634433666732</c:v>
                </c:pt>
                <c:pt idx="44">
                  <c:v>97.863847171030216</c:v>
                </c:pt>
                <c:pt idx="45">
                  <c:v>98.089828255346177</c:v>
                </c:pt>
                <c:pt idx="46">
                  <c:v>100.34644284753607</c:v>
                </c:pt>
                <c:pt idx="47">
                  <c:v>101.07079204206883</c:v>
                </c:pt>
                <c:pt idx="48">
                  <c:v>100</c:v>
                </c:pt>
                <c:pt idx="49">
                  <c:v>101.2186448359604</c:v>
                </c:pt>
                <c:pt idx="50">
                  <c:v>101.77871462761428</c:v>
                </c:pt>
                <c:pt idx="51">
                  <c:v>104.45171170086971</c:v>
                </c:pt>
                <c:pt idx="52">
                  <c:v>104.08222327044906</c:v>
                </c:pt>
                <c:pt idx="53">
                  <c:v>105.98436988736503</c:v>
                </c:pt>
                <c:pt idx="54">
                  <c:v>110.95782529564069</c:v>
                </c:pt>
                <c:pt idx="55">
                  <c:v>111.22849287580739</c:v>
                </c:pt>
                <c:pt idx="56">
                  <c:v>113.01513588520316</c:v>
                </c:pt>
                <c:pt idx="57">
                  <c:v>112.51629120249555</c:v>
                </c:pt>
                <c:pt idx="58">
                  <c:v>112.15755211751114</c:v>
                </c:pt>
                <c:pt idx="59">
                  <c:v>114.08470236203071</c:v>
                </c:pt>
                <c:pt idx="60">
                  <c:v>115.60695872716829</c:v>
                </c:pt>
                <c:pt idx="61">
                  <c:v>118.69398825056331</c:v>
                </c:pt>
                <c:pt idx="62">
                  <c:v>120.1686733417319</c:v>
                </c:pt>
                <c:pt idx="63">
                  <c:v>120.07431170241969</c:v>
                </c:pt>
                <c:pt idx="64">
                  <c:v>118.52573803555305</c:v>
                </c:pt>
                <c:pt idx="65">
                  <c:v>118.12616249698338</c:v>
                </c:pt>
                <c:pt idx="66">
                  <c:v>120.29496991229821</c:v>
                </c:pt>
                <c:pt idx="67">
                  <c:v>121.07648766704416</c:v>
                </c:pt>
                <c:pt idx="68">
                  <c:v>121.25357438219169</c:v>
                </c:pt>
                <c:pt idx="69">
                  <c:v>123.50058895440746</c:v>
                </c:pt>
                <c:pt idx="70">
                  <c:v>124.33780816561186</c:v>
                </c:pt>
                <c:pt idx="71">
                  <c:v>125.19713236133462</c:v>
                </c:pt>
                <c:pt idx="72">
                  <c:v>127.38402399569637</c:v>
                </c:pt>
                <c:pt idx="73">
                  <c:v>127.94246350200567</c:v>
                </c:pt>
                <c:pt idx="74">
                  <c:v>128.8509599018725</c:v>
                </c:pt>
                <c:pt idx="75">
                  <c:v>133.63206379011714</c:v>
                </c:pt>
                <c:pt idx="76">
                  <c:v>135.33746277632167</c:v>
                </c:pt>
                <c:pt idx="77">
                  <c:v>135.66030305887128</c:v>
                </c:pt>
                <c:pt idx="78">
                  <c:v>138.93527613739633</c:v>
                </c:pt>
                <c:pt idx="79">
                  <c:v>140.82088606170117</c:v>
                </c:pt>
                <c:pt idx="80">
                  <c:v>144.69403040646989</c:v>
                </c:pt>
                <c:pt idx="81">
                  <c:v>150.30014090022974</c:v>
                </c:pt>
                <c:pt idx="82">
                  <c:v>150.157439787101</c:v>
                </c:pt>
                <c:pt idx="83">
                  <c:v>154.56602013688774</c:v>
                </c:pt>
                <c:pt idx="84">
                  <c:v>161.36722957781308</c:v>
                </c:pt>
                <c:pt idx="85">
                  <c:v>179.99638327617984</c:v>
                </c:pt>
                <c:pt idx="86">
                  <c:v>177.01303899621828</c:v>
                </c:pt>
                <c:pt idx="87">
                  <c:v>175.25165704302916</c:v>
                </c:pt>
                <c:pt idx="88">
                  <c:v>170.41612200581528</c:v>
                </c:pt>
                <c:pt idx="89">
                  <c:v>177.78511261066041</c:v>
                </c:pt>
                <c:pt idx="90">
                  <c:v>175.66251779667701</c:v>
                </c:pt>
                <c:pt idx="91">
                  <c:v>171.10028527354751</c:v>
                </c:pt>
                <c:pt idx="92">
                  <c:v>165.45438880254068</c:v>
                </c:pt>
                <c:pt idx="93">
                  <c:v>168.61217482467063</c:v>
                </c:pt>
                <c:pt idx="94">
                  <c:v>168.72058301922161</c:v>
                </c:pt>
                <c:pt idx="95">
                  <c:v>168.52885193606025</c:v>
                </c:pt>
                <c:pt idx="96">
                  <c:v>168.15926478854482</c:v>
                </c:pt>
                <c:pt idx="97">
                  <c:v>155.43978261786557</c:v>
                </c:pt>
                <c:pt idx="98">
                  <c:v>153.6817661264752</c:v>
                </c:pt>
                <c:pt idx="99">
                  <c:v>151.81108834682851</c:v>
                </c:pt>
                <c:pt idx="100">
                  <c:v>156.14202225830556</c:v>
                </c:pt>
                <c:pt idx="101">
                  <c:v>154.79971627940253</c:v>
                </c:pt>
                <c:pt idx="102">
                  <c:v>152.63174827360538</c:v>
                </c:pt>
                <c:pt idx="103">
                  <c:v>155.03006201226432</c:v>
                </c:pt>
                <c:pt idx="104">
                  <c:v>156.19135066571846</c:v>
                </c:pt>
                <c:pt idx="105">
                  <c:v>155.79983860323605</c:v>
                </c:pt>
                <c:pt idx="106">
                  <c:v>157.87067291238668</c:v>
                </c:pt>
                <c:pt idx="107">
                  <c:v>159.26384525273451</c:v>
                </c:pt>
                <c:pt idx="108">
                  <c:v>152.97570028232079</c:v>
                </c:pt>
                <c:pt idx="109">
                  <c:v>145.46382622369777</c:v>
                </c:pt>
                <c:pt idx="110">
                  <c:v>143.43281399944533</c:v>
                </c:pt>
                <c:pt idx="111">
                  <c:v>144.40916048012141</c:v>
                </c:pt>
                <c:pt idx="112">
                  <c:v>147.07430900844011</c:v>
                </c:pt>
                <c:pt idx="113">
                  <c:v>150.77298961481517</c:v>
                </c:pt>
                <c:pt idx="114">
                  <c:v>157.0296575664982</c:v>
                </c:pt>
                <c:pt idx="115">
                  <c:v>156.84935812327384</c:v>
                </c:pt>
                <c:pt idx="116">
                  <c:v>163.81819498497524</c:v>
                </c:pt>
                <c:pt idx="117">
                  <c:v>162.46804655595065</c:v>
                </c:pt>
                <c:pt idx="118">
                  <c:v>140.04799951113202</c:v>
                </c:pt>
                <c:pt idx="119">
                  <c:v>128.30513379083052</c:v>
                </c:pt>
                <c:pt idx="120">
                  <c:v>118.05152720711344</c:v>
                </c:pt>
                <c:pt idx="121">
                  <c:v>106.84091021859618</c:v>
                </c:pt>
                <c:pt idx="122">
                  <c:v>105.74042561689228</c:v>
                </c:pt>
                <c:pt idx="123">
                  <c:v>89.062978762885109</c:v>
                </c:pt>
                <c:pt idx="124">
                  <c:v>88.086098315891547</c:v>
                </c:pt>
              </c:numCache>
            </c:numRef>
          </c:val>
          <c:smooth val="0"/>
          <c:extLst>
            <c:ext xmlns:c16="http://schemas.microsoft.com/office/drawing/2014/chart" uri="{C3380CC4-5D6E-409C-BE32-E72D297353CC}">
              <c16:uniqueId val="{00000000-1C03-446A-91E3-38A7D36619E8}"/>
            </c:ext>
          </c:extLst>
        </c:ser>
        <c:ser>
          <c:idx val="1"/>
          <c:order val="1"/>
          <c:tx>
            <c:v>REER (Parallel)</c:v>
          </c:tx>
          <c:spPr>
            <a:ln w="38100" cap="rnd">
              <a:solidFill>
                <a:srgbClr val="7030A0"/>
              </a:solidFill>
              <a:round/>
            </a:ln>
            <a:effectLst/>
          </c:spPr>
          <c:marker>
            <c:symbol val="none"/>
          </c:marker>
          <c:cat>
            <c:numRef>
              <c:f>REER!$Z$3:$ET$3</c:f>
              <c:numCache>
                <c:formatCode>[$-409]mmm\-yy;@</c:formatCode>
                <c:ptCount val="125"/>
                <c:pt idx="0">
                  <c:v>39783</c:v>
                </c:pt>
                <c:pt idx="1">
                  <c:v>39814</c:v>
                </c:pt>
                <c:pt idx="2">
                  <c:v>39845</c:v>
                </c:pt>
                <c:pt idx="3">
                  <c:v>39873</c:v>
                </c:pt>
                <c:pt idx="4">
                  <c:v>39904</c:v>
                </c:pt>
                <c:pt idx="5">
                  <c:v>39934</c:v>
                </c:pt>
                <c:pt idx="6">
                  <c:v>39965</c:v>
                </c:pt>
                <c:pt idx="7">
                  <c:v>39995</c:v>
                </c:pt>
                <c:pt idx="8">
                  <c:v>40026</c:v>
                </c:pt>
                <c:pt idx="9">
                  <c:v>40057</c:v>
                </c:pt>
                <c:pt idx="10">
                  <c:v>40087</c:v>
                </c:pt>
                <c:pt idx="11">
                  <c:v>40118</c:v>
                </c:pt>
                <c:pt idx="12">
                  <c:v>40148</c:v>
                </c:pt>
                <c:pt idx="13">
                  <c:v>40179</c:v>
                </c:pt>
                <c:pt idx="14">
                  <c:v>40210</c:v>
                </c:pt>
                <c:pt idx="15">
                  <c:v>40238</c:v>
                </c:pt>
                <c:pt idx="16">
                  <c:v>40269</c:v>
                </c:pt>
                <c:pt idx="17">
                  <c:v>40299</c:v>
                </c:pt>
                <c:pt idx="18">
                  <c:v>40330</c:v>
                </c:pt>
                <c:pt idx="19">
                  <c:v>40360</c:v>
                </c:pt>
                <c:pt idx="20">
                  <c:v>40391</c:v>
                </c:pt>
                <c:pt idx="21">
                  <c:v>40422</c:v>
                </c:pt>
                <c:pt idx="22">
                  <c:v>40452</c:v>
                </c:pt>
                <c:pt idx="23">
                  <c:v>40483</c:v>
                </c:pt>
                <c:pt idx="24">
                  <c:v>40513</c:v>
                </c:pt>
                <c:pt idx="25">
                  <c:v>40544</c:v>
                </c:pt>
                <c:pt idx="26">
                  <c:v>40575</c:v>
                </c:pt>
                <c:pt idx="27">
                  <c:v>40603</c:v>
                </c:pt>
                <c:pt idx="28">
                  <c:v>40634</c:v>
                </c:pt>
                <c:pt idx="29">
                  <c:v>40664</c:v>
                </c:pt>
                <c:pt idx="30">
                  <c:v>40695</c:v>
                </c:pt>
                <c:pt idx="31">
                  <c:v>40725</c:v>
                </c:pt>
                <c:pt idx="32">
                  <c:v>40756</c:v>
                </c:pt>
                <c:pt idx="33">
                  <c:v>40787</c:v>
                </c:pt>
                <c:pt idx="34">
                  <c:v>40817</c:v>
                </c:pt>
                <c:pt idx="35">
                  <c:v>40848</c:v>
                </c:pt>
                <c:pt idx="36">
                  <c:v>40878</c:v>
                </c:pt>
                <c:pt idx="37">
                  <c:v>40909</c:v>
                </c:pt>
                <c:pt idx="38">
                  <c:v>40940</c:v>
                </c:pt>
                <c:pt idx="39">
                  <c:v>40969</c:v>
                </c:pt>
                <c:pt idx="40">
                  <c:v>41000</c:v>
                </c:pt>
                <c:pt idx="41">
                  <c:v>41030</c:v>
                </c:pt>
                <c:pt idx="42">
                  <c:v>41061</c:v>
                </c:pt>
                <c:pt idx="43">
                  <c:v>41091</c:v>
                </c:pt>
                <c:pt idx="44">
                  <c:v>41122</c:v>
                </c:pt>
                <c:pt idx="45">
                  <c:v>41153</c:v>
                </c:pt>
                <c:pt idx="46">
                  <c:v>41183</c:v>
                </c:pt>
                <c:pt idx="47">
                  <c:v>41214</c:v>
                </c:pt>
                <c:pt idx="48">
                  <c:v>41244</c:v>
                </c:pt>
                <c:pt idx="49">
                  <c:v>41275</c:v>
                </c:pt>
                <c:pt idx="50">
                  <c:v>41306</c:v>
                </c:pt>
                <c:pt idx="51">
                  <c:v>41334</c:v>
                </c:pt>
                <c:pt idx="52">
                  <c:v>41365</c:v>
                </c:pt>
                <c:pt idx="53">
                  <c:v>41395</c:v>
                </c:pt>
                <c:pt idx="54">
                  <c:v>41426</c:v>
                </c:pt>
                <c:pt idx="55">
                  <c:v>41456</c:v>
                </c:pt>
                <c:pt idx="56">
                  <c:v>41487</c:v>
                </c:pt>
                <c:pt idx="57">
                  <c:v>41518</c:v>
                </c:pt>
                <c:pt idx="58">
                  <c:v>41548</c:v>
                </c:pt>
                <c:pt idx="59">
                  <c:v>41579</c:v>
                </c:pt>
                <c:pt idx="60">
                  <c:v>41609</c:v>
                </c:pt>
                <c:pt idx="61">
                  <c:v>41640</c:v>
                </c:pt>
                <c:pt idx="62">
                  <c:v>41671</c:v>
                </c:pt>
                <c:pt idx="63">
                  <c:v>41699</c:v>
                </c:pt>
                <c:pt idx="64">
                  <c:v>41730</c:v>
                </c:pt>
                <c:pt idx="65">
                  <c:v>41760</c:v>
                </c:pt>
                <c:pt idx="66">
                  <c:v>41791</c:v>
                </c:pt>
                <c:pt idx="67">
                  <c:v>41821</c:v>
                </c:pt>
                <c:pt idx="68">
                  <c:v>41852</c:v>
                </c:pt>
                <c:pt idx="69">
                  <c:v>41883</c:v>
                </c:pt>
                <c:pt idx="70">
                  <c:v>41913</c:v>
                </c:pt>
                <c:pt idx="71">
                  <c:v>41944</c:v>
                </c:pt>
                <c:pt idx="72">
                  <c:v>41974</c:v>
                </c:pt>
                <c:pt idx="73">
                  <c:v>42005</c:v>
                </c:pt>
                <c:pt idx="74">
                  <c:v>42036</c:v>
                </c:pt>
                <c:pt idx="75">
                  <c:v>42064</c:v>
                </c:pt>
                <c:pt idx="76">
                  <c:v>42095</c:v>
                </c:pt>
                <c:pt idx="77">
                  <c:v>42125</c:v>
                </c:pt>
                <c:pt idx="78">
                  <c:v>42156</c:v>
                </c:pt>
                <c:pt idx="79">
                  <c:v>42186</c:v>
                </c:pt>
                <c:pt idx="80">
                  <c:v>42217</c:v>
                </c:pt>
                <c:pt idx="81">
                  <c:v>42248</c:v>
                </c:pt>
                <c:pt idx="82">
                  <c:v>42278</c:v>
                </c:pt>
                <c:pt idx="83">
                  <c:v>42309</c:v>
                </c:pt>
                <c:pt idx="84">
                  <c:v>42339</c:v>
                </c:pt>
                <c:pt idx="85">
                  <c:v>42370</c:v>
                </c:pt>
                <c:pt idx="86">
                  <c:v>42401</c:v>
                </c:pt>
                <c:pt idx="87">
                  <c:v>42430</c:v>
                </c:pt>
                <c:pt idx="88">
                  <c:v>42461</c:v>
                </c:pt>
                <c:pt idx="89">
                  <c:v>42491</c:v>
                </c:pt>
                <c:pt idx="90">
                  <c:v>42522</c:v>
                </c:pt>
                <c:pt idx="91">
                  <c:v>42552</c:v>
                </c:pt>
                <c:pt idx="92">
                  <c:v>42583</c:v>
                </c:pt>
                <c:pt idx="93">
                  <c:v>42614</c:v>
                </c:pt>
                <c:pt idx="94">
                  <c:v>42644</c:v>
                </c:pt>
                <c:pt idx="95">
                  <c:v>42675</c:v>
                </c:pt>
                <c:pt idx="96">
                  <c:v>42705</c:v>
                </c:pt>
                <c:pt idx="97">
                  <c:v>42736</c:v>
                </c:pt>
                <c:pt idx="98">
                  <c:v>42767</c:v>
                </c:pt>
                <c:pt idx="99">
                  <c:v>42795</c:v>
                </c:pt>
                <c:pt idx="100">
                  <c:v>42826</c:v>
                </c:pt>
                <c:pt idx="101">
                  <c:v>42856</c:v>
                </c:pt>
                <c:pt idx="102">
                  <c:v>42887</c:v>
                </c:pt>
                <c:pt idx="103">
                  <c:v>42917</c:v>
                </c:pt>
                <c:pt idx="104">
                  <c:v>42948</c:v>
                </c:pt>
                <c:pt idx="105">
                  <c:v>42979</c:v>
                </c:pt>
                <c:pt idx="106">
                  <c:v>43009</c:v>
                </c:pt>
                <c:pt idx="107">
                  <c:v>43040</c:v>
                </c:pt>
                <c:pt idx="108">
                  <c:v>43070</c:v>
                </c:pt>
                <c:pt idx="109">
                  <c:v>43101</c:v>
                </c:pt>
                <c:pt idx="110">
                  <c:v>43132</c:v>
                </c:pt>
                <c:pt idx="111">
                  <c:v>43160</c:v>
                </c:pt>
                <c:pt idx="112">
                  <c:v>43191</c:v>
                </c:pt>
                <c:pt idx="113">
                  <c:v>43221</c:v>
                </c:pt>
                <c:pt idx="114">
                  <c:v>43252</c:v>
                </c:pt>
                <c:pt idx="115">
                  <c:v>43282</c:v>
                </c:pt>
                <c:pt idx="116">
                  <c:v>43313</c:v>
                </c:pt>
                <c:pt idx="117">
                  <c:v>43344</c:v>
                </c:pt>
                <c:pt idx="118">
                  <c:v>43374</c:v>
                </c:pt>
                <c:pt idx="119">
                  <c:v>43405</c:v>
                </c:pt>
                <c:pt idx="120">
                  <c:v>43435</c:v>
                </c:pt>
                <c:pt idx="121">
                  <c:v>43466</c:v>
                </c:pt>
                <c:pt idx="122">
                  <c:v>43497</c:v>
                </c:pt>
                <c:pt idx="123">
                  <c:v>43525</c:v>
                </c:pt>
                <c:pt idx="124">
                  <c:v>43556</c:v>
                </c:pt>
              </c:numCache>
            </c:numRef>
          </c:cat>
          <c:val>
            <c:numRef>
              <c:f>REER!$Z$53:$ET$53</c:f>
              <c:numCache>
                <c:formatCode>0</c:formatCode>
                <c:ptCount val="125"/>
                <c:pt idx="0">
                  <c:v>97.551689768858964</c:v>
                </c:pt>
                <c:pt idx="1">
                  <c:v>100.32213191820833</c:v>
                </c:pt>
                <c:pt idx="2">
                  <c:v>104.82122565081322</c:v>
                </c:pt>
                <c:pt idx="3">
                  <c:v>111.59428148723687</c:v>
                </c:pt>
                <c:pt idx="4">
                  <c:v>105.11406241648859</c:v>
                </c:pt>
                <c:pt idx="5">
                  <c:v>102.96490743151244</c:v>
                </c:pt>
                <c:pt idx="6">
                  <c:v>100.75902371606381</c:v>
                </c:pt>
                <c:pt idx="7">
                  <c:v>99.679319225572129</c:v>
                </c:pt>
                <c:pt idx="8">
                  <c:v>99.185113901331491</c:v>
                </c:pt>
                <c:pt idx="9">
                  <c:v>97.758826547579389</c:v>
                </c:pt>
                <c:pt idx="10">
                  <c:v>96.82087350202292</c:v>
                </c:pt>
                <c:pt idx="11">
                  <c:v>97.098792651534737</c:v>
                </c:pt>
                <c:pt idx="12">
                  <c:v>96.333662612056571</c:v>
                </c:pt>
                <c:pt idx="13">
                  <c:v>95.388523101615448</c:v>
                </c:pt>
                <c:pt idx="14">
                  <c:v>96.129430196344217</c:v>
                </c:pt>
                <c:pt idx="15">
                  <c:v>94.307075588310539</c:v>
                </c:pt>
                <c:pt idx="16">
                  <c:v>94.098119975084913</c:v>
                </c:pt>
                <c:pt idx="17">
                  <c:v>95.744393938965402</c:v>
                </c:pt>
                <c:pt idx="18">
                  <c:v>95.63608751929776</c:v>
                </c:pt>
                <c:pt idx="19">
                  <c:v>95.455048187178903</c:v>
                </c:pt>
                <c:pt idx="20">
                  <c:v>94.358553733077187</c:v>
                </c:pt>
                <c:pt idx="21">
                  <c:v>93.447728643329597</c:v>
                </c:pt>
                <c:pt idx="22">
                  <c:v>92.044501199578661</c:v>
                </c:pt>
                <c:pt idx="23">
                  <c:v>91.987518349623642</c:v>
                </c:pt>
                <c:pt idx="24">
                  <c:v>91.832934861276328</c:v>
                </c:pt>
                <c:pt idx="25">
                  <c:v>90.259725194114722</c:v>
                </c:pt>
                <c:pt idx="26">
                  <c:v>91.865821887841648</c:v>
                </c:pt>
                <c:pt idx="27">
                  <c:v>90.322679947597521</c:v>
                </c:pt>
                <c:pt idx="28">
                  <c:v>89.330590993064646</c:v>
                </c:pt>
                <c:pt idx="29">
                  <c:v>90.619763926139655</c:v>
                </c:pt>
                <c:pt idx="30">
                  <c:v>90.073848632346454</c:v>
                </c:pt>
                <c:pt idx="31">
                  <c:v>90.224636737674913</c:v>
                </c:pt>
                <c:pt idx="32">
                  <c:v>91.929231866854607</c:v>
                </c:pt>
                <c:pt idx="33">
                  <c:v>94.767687708798547</c:v>
                </c:pt>
                <c:pt idx="34">
                  <c:v>97.465621206274847</c:v>
                </c:pt>
                <c:pt idx="35">
                  <c:v>97.968842036366084</c:v>
                </c:pt>
                <c:pt idx="36">
                  <c:v>97.944970376925525</c:v>
                </c:pt>
                <c:pt idx="37">
                  <c:v>96.844468559603953</c:v>
                </c:pt>
                <c:pt idx="38">
                  <c:v>94.202404379785733</c:v>
                </c:pt>
                <c:pt idx="39">
                  <c:v>93.966091216727108</c:v>
                </c:pt>
                <c:pt idx="40">
                  <c:v>95.259369435746905</c:v>
                </c:pt>
                <c:pt idx="41">
                  <c:v>97.293757811763243</c:v>
                </c:pt>
                <c:pt idx="42">
                  <c:v>98.368549089491282</c:v>
                </c:pt>
                <c:pt idx="43">
                  <c:v>97.238634433666775</c:v>
                </c:pt>
                <c:pt idx="44">
                  <c:v>97.863847171030272</c:v>
                </c:pt>
                <c:pt idx="45">
                  <c:v>98.089828255346262</c:v>
                </c:pt>
                <c:pt idx="46">
                  <c:v>100.3464428475361</c:v>
                </c:pt>
                <c:pt idx="47">
                  <c:v>101.07079204206886</c:v>
                </c:pt>
                <c:pt idx="48">
                  <c:v>100</c:v>
                </c:pt>
                <c:pt idx="49">
                  <c:v>101.21864483596045</c:v>
                </c:pt>
                <c:pt idx="50">
                  <c:v>101.77871462761428</c:v>
                </c:pt>
                <c:pt idx="51">
                  <c:v>104.45171170086971</c:v>
                </c:pt>
                <c:pt idx="52">
                  <c:v>104.08222327044909</c:v>
                </c:pt>
                <c:pt idx="53">
                  <c:v>105.98436988736506</c:v>
                </c:pt>
                <c:pt idx="54">
                  <c:v>110.95782529564069</c:v>
                </c:pt>
                <c:pt idx="55">
                  <c:v>111.22849287580739</c:v>
                </c:pt>
                <c:pt idx="56">
                  <c:v>113.01513588520316</c:v>
                </c:pt>
                <c:pt idx="57">
                  <c:v>112.51629120249559</c:v>
                </c:pt>
                <c:pt idx="58">
                  <c:v>112.15755211751114</c:v>
                </c:pt>
                <c:pt idx="59">
                  <c:v>114.08470236203073</c:v>
                </c:pt>
                <c:pt idx="60">
                  <c:v>115.60695872716833</c:v>
                </c:pt>
                <c:pt idx="61">
                  <c:v>118.69398825056332</c:v>
                </c:pt>
                <c:pt idx="62">
                  <c:v>120.16867334173192</c:v>
                </c:pt>
                <c:pt idx="63">
                  <c:v>120.07431170241976</c:v>
                </c:pt>
                <c:pt idx="64">
                  <c:v>118.52573803555308</c:v>
                </c:pt>
                <c:pt idx="65">
                  <c:v>118.12616249698341</c:v>
                </c:pt>
                <c:pt idx="66">
                  <c:v>120.29496991229826</c:v>
                </c:pt>
                <c:pt idx="67">
                  <c:v>121.07648766704416</c:v>
                </c:pt>
                <c:pt idx="68">
                  <c:v>121.25357438219169</c:v>
                </c:pt>
                <c:pt idx="69">
                  <c:v>123.50058895440746</c:v>
                </c:pt>
                <c:pt idx="70">
                  <c:v>124.33780816561192</c:v>
                </c:pt>
                <c:pt idx="71">
                  <c:v>125.19713236133458</c:v>
                </c:pt>
                <c:pt idx="72">
                  <c:v>127.38402399569641</c:v>
                </c:pt>
                <c:pt idx="73">
                  <c:v>127.94246350200568</c:v>
                </c:pt>
                <c:pt idx="74">
                  <c:v>128.85095990187253</c:v>
                </c:pt>
                <c:pt idx="75">
                  <c:v>133.63206379011714</c:v>
                </c:pt>
                <c:pt idx="76">
                  <c:v>135.33746277632173</c:v>
                </c:pt>
                <c:pt idx="77">
                  <c:v>135.66030305887128</c:v>
                </c:pt>
                <c:pt idx="78">
                  <c:v>138.93527613739639</c:v>
                </c:pt>
                <c:pt idx="79">
                  <c:v>140.81992883812916</c:v>
                </c:pt>
                <c:pt idx="80">
                  <c:v>144.69403040646998</c:v>
                </c:pt>
                <c:pt idx="81">
                  <c:v>150.30014090022979</c:v>
                </c:pt>
                <c:pt idx="82">
                  <c:v>150.15743978710105</c:v>
                </c:pt>
                <c:pt idx="83">
                  <c:v>154.56602013688777</c:v>
                </c:pt>
                <c:pt idx="84">
                  <c:v>161.36722957781308</c:v>
                </c:pt>
                <c:pt idx="85">
                  <c:v>179.93751750923133</c:v>
                </c:pt>
                <c:pt idx="86">
                  <c:v>177.00281465544074</c:v>
                </c:pt>
                <c:pt idx="87">
                  <c:v>175.22699865373201</c:v>
                </c:pt>
                <c:pt idx="88">
                  <c:v>170.44827914217075</c:v>
                </c:pt>
                <c:pt idx="89">
                  <c:v>177.81318337978806</c:v>
                </c:pt>
                <c:pt idx="90">
                  <c:v>175.74378400184636</c:v>
                </c:pt>
                <c:pt idx="91">
                  <c:v>171.13349542823312</c:v>
                </c:pt>
                <c:pt idx="92">
                  <c:v>165.53239922200456</c:v>
                </c:pt>
                <c:pt idx="93">
                  <c:v>168.57376129158854</c:v>
                </c:pt>
                <c:pt idx="94">
                  <c:v>162.24432660510371</c:v>
                </c:pt>
                <c:pt idx="95">
                  <c:v>158.1140432052579</c:v>
                </c:pt>
                <c:pt idx="96">
                  <c:v>158.65923274732992</c:v>
                </c:pt>
                <c:pt idx="97">
                  <c:v>140.08279765338926</c:v>
                </c:pt>
                <c:pt idx="98">
                  <c:v>137.91425771385443</c:v>
                </c:pt>
                <c:pt idx="99">
                  <c:v>130.83721166173703</c:v>
                </c:pt>
                <c:pt idx="100">
                  <c:v>134.00973735017774</c:v>
                </c:pt>
                <c:pt idx="101">
                  <c:v>131.69765849248415</c:v>
                </c:pt>
                <c:pt idx="102">
                  <c:v>128.70435741500552</c:v>
                </c:pt>
                <c:pt idx="103">
                  <c:v>126.86349931867943</c:v>
                </c:pt>
                <c:pt idx="104">
                  <c:v>125.49976421862728</c:v>
                </c:pt>
                <c:pt idx="105">
                  <c:v>117.4263798002859</c:v>
                </c:pt>
                <c:pt idx="106">
                  <c:v>100.34521502994907</c:v>
                </c:pt>
                <c:pt idx="107">
                  <c:v>95.658301201367919</c:v>
                </c:pt>
                <c:pt idx="108">
                  <c:v>95.078386571223092</c:v>
                </c:pt>
                <c:pt idx="109">
                  <c:v>93.508269109420723</c:v>
                </c:pt>
                <c:pt idx="110">
                  <c:v>91.689956670480242</c:v>
                </c:pt>
                <c:pt idx="111">
                  <c:v>90.695715656420532</c:v>
                </c:pt>
                <c:pt idx="112">
                  <c:v>92.567846847935883</c:v>
                </c:pt>
                <c:pt idx="113">
                  <c:v>96.295337521554416</c:v>
                </c:pt>
                <c:pt idx="114">
                  <c:v>90.818940741770305</c:v>
                </c:pt>
                <c:pt idx="115">
                  <c:v>86.003099500779186</c:v>
                </c:pt>
                <c:pt idx="116">
                  <c:v>90.31542743815136</c:v>
                </c:pt>
                <c:pt idx="117">
                  <c:v>80.694235506844549</c:v>
                </c:pt>
                <c:pt idx="118">
                  <c:v>42.791709120870365</c:v>
                </c:pt>
                <c:pt idx="119">
                  <c:v>35.575377261405173</c:v>
                </c:pt>
                <c:pt idx="120">
                  <c:v>33.155723946770543</c:v>
                </c:pt>
                <c:pt idx="121">
                  <c:v>27.810117594146082</c:v>
                </c:pt>
                <c:pt idx="122">
                  <c:v>26.012680972786761</c:v>
                </c:pt>
                <c:pt idx="123">
                  <c:v>22.87559143379859</c:v>
                </c:pt>
                <c:pt idx="124">
                  <c:v>22.624682264854378</c:v>
                </c:pt>
              </c:numCache>
            </c:numRef>
          </c:val>
          <c:smooth val="0"/>
          <c:extLst>
            <c:ext xmlns:c16="http://schemas.microsoft.com/office/drawing/2014/chart" uri="{C3380CC4-5D6E-409C-BE32-E72D297353CC}">
              <c16:uniqueId val="{00000001-1C03-446A-91E3-38A7D36619E8}"/>
            </c:ext>
          </c:extLst>
        </c:ser>
        <c:dLbls>
          <c:showLegendKey val="0"/>
          <c:showVal val="0"/>
          <c:showCatName val="0"/>
          <c:showSerName val="0"/>
          <c:showPercent val="0"/>
          <c:showBubbleSize val="0"/>
        </c:dLbls>
        <c:smooth val="0"/>
        <c:axId val="821393168"/>
        <c:axId val="825372256"/>
      </c:lineChart>
      <c:dateAx>
        <c:axId val="82139316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825372256"/>
        <c:crosses val="autoZero"/>
        <c:auto val="1"/>
        <c:lblOffset val="100"/>
        <c:baseTimeUnit val="months"/>
      </c:dateAx>
      <c:valAx>
        <c:axId val="825372256"/>
        <c:scaling>
          <c:orientation val="minMax"/>
          <c:max val="180"/>
          <c:min val="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821393168"/>
        <c:crosses val="autoZero"/>
        <c:crossBetween val="between"/>
        <c:majorUnit val="20"/>
      </c:valAx>
      <c:spPr>
        <a:noFill/>
        <a:ln>
          <a:noFill/>
        </a:ln>
        <a:effectLst/>
      </c:spPr>
    </c:plotArea>
    <c:legend>
      <c:legendPos val="b"/>
      <c:layout>
        <c:manualLayout>
          <c:xMode val="edge"/>
          <c:yMode val="edge"/>
          <c:x val="7.1860856700699791E-2"/>
          <c:y val="0.17070179786848677"/>
          <c:w val="0.19373193307573269"/>
          <c:h val="0.1061343603236036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4571987352804"/>
          <c:y val="6.0185185185185182E-2"/>
          <c:w val="0.8571772955169682"/>
          <c:h val="0.81736074657334501"/>
        </c:manualLayout>
      </c:layout>
      <c:lineChart>
        <c:grouping val="standard"/>
        <c:varyColors val="0"/>
        <c:ser>
          <c:idx val="0"/>
          <c:order val="0"/>
          <c:tx>
            <c:v>SSA</c:v>
          </c:tx>
          <c:spPr>
            <a:ln w="38100" cap="rnd">
              <a:solidFill>
                <a:srgbClr val="FF8200"/>
              </a:solidFill>
              <a:round/>
            </a:ln>
            <a:effectLst/>
          </c:spPr>
          <c:marker>
            <c:symbol val="none"/>
          </c:marker>
          <c:dPt>
            <c:idx val="28"/>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1-925E-4753-B8B3-3374096C88FD}"/>
              </c:ext>
            </c:extLst>
          </c:dPt>
          <c:dPt>
            <c:idx val="29"/>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3-925E-4753-B8B3-3374096C88FD}"/>
              </c:ext>
            </c:extLst>
          </c:dPt>
          <c:dPt>
            <c:idx val="30"/>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5-925E-4753-B8B3-3374096C88FD}"/>
              </c:ext>
            </c:extLst>
          </c:dPt>
          <c:dPt>
            <c:idx val="31"/>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7-925E-4753-B8B3-3374096C88FD}"/>
              </c:ext>
            </c:extLst>
          </c:dPt>
          <c:dPt>
            <c:idx val="32"/>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9-925E-4753-B8B3-3374096C88FD}"/>
              </c:ext>
            </c:extLst>
          </c:dPt>
          <c:dPt>
            <c:idx val="33"/>
            <c:marker>
              <c:symbol val="none"/>
            </c:marker>
            <c:bubble3D val="0"/>
            <c:spPr>
              <a:ln w="38100" cap="rnd">
                <a:solidFill>
                  <a:srgbClr val="FF8200"/>
                </a:solidFill>
                <a:prstDash val="sysDash"/>
                <a:round/>
              </a:ln>
              <a:effectLst/>
            </c:spPr>
            <c:extLst>
              <c:ext xmlns:c16="http://schemas.microsoft.com/office/drawing/2014/chart" uri="{C3380CC4-5D6E-409C-BE32-E72D297353CC}">
                <c16:uniqueId val="{0000000B-925E-4753-B8B3-3374096C88FD}"/>
              </c:ext>
            </c:extLst>
          </c:dPt>
          <c:cat>
            <c:numRef>
              <c:f>'WEO aggregate'!$Z$1:$BG$1</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'WEO aggregate'!$Z$12:$BG$12</c:f>
              <c:numCache>
                <c:formatCode>General</c:formatCode>
                <c:ptCount val="34"/>
                <c:pt idx="0">
                  <c:v>107.62502717347704</c:v>
                </c:pt>
                <c:pt idx="1">
                  <c:v>104.2505181083867</c:v>
                </c:pt>
                <c:pt idx="2">
                  <c:v>100.0955497348434</c:v>
                </c:pt>
                <c:pt idx="3">
                  <c:v>97.276658941242317</c:v>
                </c:pt>
                <c:pt idx="4">
                  <c:v>95.837886482841128</c:v>
                </c:pt>
                <c:pt idx="5">
                  <c:v>96.736587836668491</c:v>
                </c:pt>
                <c:pt idx="6">
                  <c:v>98.806223722793476</c:v>
                </c:pt>
                <c:pt idx="7">
                  <c:v>99.457196324110356</c:v>
                </c:pt>
                <c:pt idx="8">
                  <c:v>99.774300761364927</c:v>
                </c:pt>
                <c:pt idx="9">
                  <c:v>99.410327332947617</c:v>
                </c:pt>
                <c:pt idx="10">
                  <c:v>100</c:v>
                </c:pt>
                <c:pt idx="11">
                  <c:v>101.7284529318901</c:v>
                </c:pt>
                <c:pt idx="12">
                  <c:v>105.00708493895598</c:v>
                </c:pt>
                <c:pt idx="13">
                  <c:v>106.4938948965389</c:v>
                </c:pt>
                <c:pt idx="14">
                  <c:v>110.63797214884676</c:v>
                </c:pt>
                <c:pt idx="15">
                  <c:v>114.19399943759643</c:v>
                </c:pt>
                <c:pt idx="16">
                  <c:v>117.81308019077355</c:v>
                </c:pt>
                <c:pt idx="17">
                  <c:v>122.3017685314485</c:v>
                </c:pt>
                <c:pt idx="18">
                  <c:v>125.9578148273328</c:v>
                </c:pt>
                <c:pt idx="19">
                  <c:v>127.27376828947705</c:v>
                </c:pt>
                <c:pt idx="20">
                  <c:v>132.64028668945238</c:v>
                </c:pt>
                <c:pt idx="21">
                  <c:v>135.97096804295344</c:v>
                </c:pt>
                <c:pt idx="22">
                  <c:v>138.09267463797246</c:v>
                </c:pt>
                <c:pt idx="23">
                  <c:v>141.54509687860073</c:v>
                </c:pt>
                <c:pt idx="24">
                  <c:v>144.94371217238691</c:v>
                </c:pt>
                <c:pt idx="25">
                  <c:v>145.69074507714581</c:v>
                </c:pt>
                <c:pt idx="26">
                  <c:v>143.78708696256533</c:v>
                </c:pt>
                <c:pt idx="27">
                  <c:v>144.14206412245036</c:v>
                </c:pt>
                <c:pt idx="28">
                  <c:v>144.77000818117713</c:v>
                </c:pt>
                <c:pt idx="29">
                  <c:v>146.00197376323251</c:v>
                </c:pt>
                <c:pt idx="30">
                  <c:v>147.63320877338077</c:v>
                </c:pt>
                <c:pt idx="31">
                  <c:v>149.26495205647831</c:v>
                </c:pt>
                <c:pt idx="32">
                  <c:v>151.2705497696511</c:v>
                </c:pt>
                <c:pt idx="33">
                  <c:v>153.41694563356052</c:v>
                </c:pt>
              </c:numCache>
            </c:numRef>
          </c:val>
          <c:smooth val="0"/>
          <c:extLst>
            <c:ext xmlns:c16="http://schemas.microsoft.com/office/drawing/2014/chart" uri="{C3380CC4-5D6E-409C-BE32-E72D297353CC}">
              <c16:uniqueId val="{0000000C-925E-4753-B8B3-3374096C88FD}"/>
            </c:ext>
          </c:extLst>
        </c:ser>
        <c:dLbls>
          <c:showLegendKey val="0"/>
          <c:showVal val="0"/>
          <c:showCatName val="0"/>
          <c:showSerName val="0"/>
          <c:showPercent val="0"/>
          <c:showBubbleSize val="0"/>
        </c:dLbls>
        <c:smooth val="0"/>
        <c:axId val="852942368"/>
        <c:axId val="430758208"/>
      </c:lineChart>
      <c:catAx>
        <c:axId val="852942368"/>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430758208"/>
        <c:crosses val="autoZero"/>
        <c:auto val="1"/>
        <c:lblAlgn val="ctr"/>
        <c:lblOffset val="100"/>
        <c:tickLblSkip val="5"/>
        <c:noMultiLvlLbl val="0"/>
      </c:catAx>
      <c:valAx>
        <c:axId val="430758208"/>
        <c:scaling>
          <c:orientation val="minMax"/>
          <c:max val="200"/>
          <c:min val="50"/>
        </c:scaling>
        <c:delete val="0"/>
        <c:axPos val="l"/>
        <c:title>
          <c:tx>
            <c:rich>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r>
                  <a:rPr lang="en-US">
                    <a:solidFill>
                      <a:srgbClr val="707372"/>
                    </a:solidFill>
                  </a:rPr>
                  <a:t>Index 2000 = 100</a:t>
                </a:r>
              </a:p>
            </c:rich>
          </c:tx>
          <c:layout>
            <c:manualLayout>
              <c:xMode val="edge"/>
              <c:yMode val="edge"/>
              <c:x val="1.4582016727301712E-3"/>
              <c:y val="0.3427323646399869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8529423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Arial Narrow" panose="020B060602020203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9113272605629"/>
          <c:y val="5.7146308100801832E-2"/>
          <c:w val="0.87660943852606643"/>
          <c:h val="0.81305119107327883"/>
        </c:manualLayout>
      </c:layout>
      <c:lineChart>
        <c:grouping val="standard"/>
        <c:varyColors val="0"/>
        <c:ser>
          <c:idx val="0"/>
          <c:order val="0"/>
          <c:tx>
            <c:strRef>
              <c:f>'ToT - W'!$F$276</c:f>
              <c:strCache>
                <c:ptCount val="1"/>
                <c:pt idx="0">
                  <c:v>   Sub-Saharan Africa</c:v>
                </c:pt>
              </c:strCache>
            </c:strRef>
          </c:tx>
          <c:spPr>
            <a:ln w="38100" cap="rnd">
              <a:solidFill>
                <a:srgbClr val="FF8200"/>
              </a:solidFill>
              <a:round/>
            </a:ln>
            <a:effectLst/>
          </c:spPr>
          <c:marker>
            <c:symbol val="none"/>
          </c:marker>
          <c:dPt>
            <c:idx val="6"/>
            <c:marker>
              <c:symbol val="none"/>
            </c:marker>
            <c:bubble3D val="0"/>
            <c:spPr>
              <a:ln w="38100" cap="rnd">
                <a:solidFill>
                  <a:srgbClr val="FF8200"/>
                </a:solidFill>
                <a:prstDash val="sysDot"/>
                <a:round/>
              </a:ln>
              <a:effectLst/>
            </c:spPr>
            <c:extLst>
              <c:ext xmlns:c16="http://schemas.microsoft.com/office/drawing/2014/chart" uri="{C3380CC4-5D6E-409C-BE32-E72D297353CC}">
                <c16:uniqueId val="{00000001-A426-4807-AFBE-604A6C3A2484}"/>
              </c:ext>
            </c:extLst>
          </c:dPt>
          <c:dPt>
            <c:idx val="7"/>
            <c:marker>
              <c:symbol val="none"/>
            </c:marker>
            <c:bubble3D val="0"/>
            <c:spPr>
              <a:ln w="38100" cap="rnd">
                <a:solidFill>
                  <a:srgbClr val="FF8200"/>
                </a:solidFill>
                <a:prstDash val="sysDot"/>
                <a:round/>
              </a:ln>
              <a:effectLst/>
            </c:spPr>
            <c:extLst>
              <c:ext xmlns:c16="http://schemas.microsoft.com/office/drawing/2014/chart" uri="{C3380CC4-5D6E-409C-BE32-E72D297353CC}">
                <c16:uniqueId val="{00000003-A426-4807-AFBE-604A6C3A2484}"/>
              </c:ext>
            </c:extLst>
          </c:dPt>
          <c:dPt>
            <c:idx val="8"/>
            <c:marker>
              <c:symbol val="none"/>
            </c:marker>
            <c:bubble3D val="0"/>
            <c:spPr>
              <a:ln w="38100" cap="rnd">
                <a:solidFill>
                  <a:srgbClr val="FF8200"/>
                </a:solidFill>
                <a:prstDash val="sysDot"/>
                <a:round/>
              </a:ln>
              <a:effectLst/>
            </c:spPr>
            <c:extLst>
              <c:ext xmlns:c16="http://schemas.microsoft.com/office/drawing/2014/chart" uri="{C3380CC4-5D6E-409C-BE32-E72D297353CC}">
                <c16:uniqueId val="{00000005-A426-4807-AFBE-604A6C3A2484}"/>
              </c:ext>
            </c:extLst>
          </c:dPt>
          <c:dPt>
            <c:idx val="9"/>
            <c:marker>
              <c:symbol val="none"/>
            </c:marker>
            <c:bubble3D val="0"/>
            <c:spPr>
              <a:ln w="38100" cap="rnd">
                <a:solidFill>
                  <a:srgbClr val="FF8200"/>
                </a:solidFill>
                <a:prstDash val="sysDot"/>
                <a:round/>
              </a:ln>
              <a:effectLst/>
            </c:spPr>
            <c:extLst>
              <c:ext xmlns:c16="http://schemas.microsoft.com/office/drawing/2014/chart" uri="{C3380CC4-5D6E-409C-BE32-E72D297353CC}">
                <c16:uniqueId val="{00000007-A426-4807-AFBE-604A6C3A2484}"/>
              </c:ext>
            </c:extLst>
          </c:dPt>
          <c:dPt>
            <c:idx val="10"/>
            <c:marker>
              <c:symbol val="none"/>
            </c:marker>
            <c:bubble3D val="0"/>
            <c:spPr>
              <a:ln w="38100" cap="rnd">
                <a:solidFill>
                  <a:srgbClr val="FF8200"/>
                </a:solidFill>
                <a:prstDash val="sysDot"/>
                <a:round/>
              </a:ln>
              <a:effectLst/>
            </c:spPr>
            <c:extLst>
              <c:ext xmlns:c16="http://schemas.microsoft.com/office/drawing/2014/chart" uri="{C3380CC4-5D6E-409C-BE32-E72D297353CC}">
                <c16:uniqueId val="{00000009-A426-4807-AFBE-604A6C3A2484}"/>
              </c:ext>
            </c:extLst>
          </c:dPt>
          <c:cat>
            <c:numRef>
              <c:f>'ToT - W'!$AY$275:$BI$275</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'ToT - W'!$AY$276:$BI$276</c:f>
              <c:numCache>
                <c:formatCode>0.00</c:formatCode>
                <c:ptCount val="11"/>
                <c:pt idx="0">
                  <c:v>100</c:v>
                </c:pt>
                <c:pt idx="1">
                  <c:v>97.178792752970566</c:v>
                </c:pt>
                <c:pt idx="2">
                  <c:v>82.609324623996528</c:v>
                </c:pt>
                <c:pt idx="3">
                  <c:v>82.166148113025656</c:v>
                </c:pt>
                <c:pt idx="4">
                  <c:v>88.104841593094022</c:v>
                </c:pt>
                <c:pt idx="5">
                  <c:v>91.130309190454938</c:v>
                </c:pt>
                <c:pt idx="6">
                  <c:v>85.309378574525653</c:v>
                </c:pt>
                <c:pt idx="7">
                  <c:v>85.664462315956143</c:v>
                </c:pt>
                <c:pt idx="8">
                  <c:v>85.586598217721303</c:v>
                </c:pt>
                <c:pt idx="9">
                  <c:v>85.664757766271322</c:v>
                </c:pt>
                <c:pt idx="10">
                  <c:v>85.863774786567788</c:v>
                </c:pt>
              </c:numCache>
            </c:numRef>
          </c:val>
          <c:smooth val="0"/>
          <c:extLst>
            <c:ext xmlns:c16="http://schemas.microsoft.com/office/drawing/2014/chart" uri="{C3380CC4-5D6E-409C-BE32-E72D297353CC}">
              <c16:uniqueId val="{0000000A-A426-4807-AFBE-604A6C3A2484}"/>
            </c:ext>
          </c:extLst>
        </c:ser>
        <c:ser>
          <c:idx val="1"/>
          <c:order val="1"/>
          <c:tx>
            <c:strRef>
              <c:f>'ToT - W'!$F$277</c:f>
              <c:strCache>
                <c:ptCount val="1"/>
                <c:pt idx="0">
                  <c:v>   Oil exporters</c:v>
                </c:pt>
              </c:strCache>
            </c:strRef>
          </c:tx>
          <c:spPr>
            <a:ln w="38100" cap="rnd">
              <a:solidFill>
                <a:schemeClr val="tx2"/>
              </a:solidFill>
              <a:round/>
            </a:ln>
            <a:effectLst/>
          </c:spPr>
          <c:marker>
            <c:symbol val="none"/>
          </c:marker>
          <c:dPt>
            <c:idx val="6"/>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0C-A426-4807-AFBE-604A6C3A2484}"/>
              </c:ext>
            </c:extLst>
          </c:dPt>
          <c:dPt>
            <c:idx val="7"/>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0E-A426-4807-AFBE-604A6C3A2484}"/>
              </c:ext>
            </c:extLst>
          </c:dPt>
          <c:dPt>
            <c:idx val="8"/>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10-A426-4807-AFBE-604A6C3A2484}"/>
              </c:ext>
            </c:extLst>
          </c:dPt>
          <c:dPt>
            <c:idx val="9"/>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12-A426-4807-AFBE-604A6C3A2484}"/>
              </c:ext>
            </c:extLst>
          </c:dPt>
          <c:dPt>
            <c:idx val="10"/>
            <c:marker>
              <c:symbol val="none"/>
            </c:marker>
            <c:bubble3D val="0"/>
            <c:spPr>
              <a:ln w="38100" cap="rnd">
                <a:solidFill>
                  <a:schemeClr val="tx2"/>
                </a:solidFill>
                <a:prstDash val="sysDot"/>
                <a:round/>
              </a:ln>
              <a:effectLst/>
            </c:spPr>
            <c:extLst>
              <c:ext xmlns:c16="http://schemas.microsoft.com/office/drawing/2014/chart" uri="{C3380CC4-5D6E-409C-BE32-E72D297353CC}">
                <c16:uniqueId val="{00000014-A426-4807-AFBE-604A6C3A2484}"/>
              </c:ext>
            </c:extLst>
          </c:dPt>
          <c:cat>
            <c:numRef>
              <c:f>'ToT - W'!$AY$275:$BI$275</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'ToT - W'!$AY$277:$BI$277</c:f>
              <c:numCache>
                <c:formatCode>0.00</c:formatCode>
                <c:ptCount val="11"/>
                <c:pt idx="0">
                  <c:v>100</c:v>
                </c:pt>
                <c:pt idx="1">
                  <c:v>96.119635000621514</c:v>
                </c:pt>
                <c:pt idx="2">
                  <c:v>68.224543892142009</c:v>
                </c:pt>
                <c:pt idx="3">
                  <c:v>64.306748674117031</c:v>
                </c:pt>
                <c:pt idx="4">
                  <c:v>72.258103695224861</c:v>
                </c:pt>
                <c:pt idx="5">
                  <c:v>81.103011650157981</c:v>
                </c:pt>
                <c:pt idx="6">
                  <c:v>73.520197859680863</c:v>
                </c:pt>
                <c:pt idx="7">
                  <c:v>73.639549279776332</c:v>
                </c:pt>
                <c:pt idx="8">
                  <c:v>72.902817318817426</c:v>
                </c:pt>
                <c:pt idx="9">
                  <c:v>72.6881456993532</c:v>
                </c:pt>
                <c:pt idx="10">
                  <c:v>72.652721385505586</c:v>
                </c:pt>
              </c:numCache>
            </c:numRef>
          </c:val>
          <c:smooth val="0"/>
          <c:extLst>
            <c:ext xmlns:c16="http://schemas.microsoft.com/office/drawing/2014/chart" uri="{C3380CC4-5D6E-409C-BE32-E72D297353CC}">
              <c16:uniqueId val="{00000015-A426-4807-AFBE-604A6C3A2484}"/>
            </c:ext>
          </c:extLst>
        </c:ser>
        <c:dLbls>
          <c:showLegendKey val="0"/>
          <c:showVal val="0"/>
          <c:showCatName val="0"/>
          <c:showSerName val="0"/>
          <c:showPercent val="0"/>
          <c:showBubbleSize val="0"/>
        </c:dLbls>
        <c:smooth val="0"/>
        <c:axId val="262454031"/>
        <c:axId val="236856911"/>
      </c:lineChart>
      <c:catAx>
        <c:axId val="26245403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236856911"/>
        <c:crosses val="autoZero"/>
        <c:auto val="1"/>
        <c:lblAlgn val="ctr"/>
        <c:lblOffset val="100"/>
        <c:tickLblSkip val="2"/>
        <c:noMultiLvlLbl val="0"/>
      </c:catAx>
      <c:valAx>
        <c:axId val="236856911"/>
        <c:scaling>
          <c:orientation val="minMax"/>
          <c:min val="50"/>
        </c:scaling>
        <c:delete val="0"/>
        <c:axPos val="l"/>
        <c:title>
          <c:tx>
            <c:rich>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r>
                  <a:rPr lang="en-US" dirty="0">
                    <a:solidFill>
                      <a:srgbClr val="707372"/>
                    </a:solidFill>
                  </a:rPr>
                  <a:t>Index 2013</a:t>
                </a:r>
                <a:r>
                  <a:rPr lang="en-US" baseline="0" dirty="0">
                    <a:solidFill>
                      <a:srgbClr val="707372"/>
                    </a:solidFill>
                  </a:rPr>
                  <a:t> =100</a:t>
                </a:r>
                <a:endParaRPr lang="en-US" dirty="0">
                  <a:solidFill>
                    <a:srgbClr val="707372"/>
                  </a:solidFill>
                </a:endParaRPr>
              </a:p>
            </c:rich>
          </c:tx>
          <c:layout>
            <c:manualLayout>
              <c:xMode val="edge"/>
              <c:yMode val="edge"/>
              <c:x val="4.9326334208223991E-3"/>
              <c:y val="0.2898080478799072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title>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262454031"/>
        <c:crosses val="autoZero"/>
        <c:crossBetween val="between"/>
      </c:valAx>
      <c:spPr>
        <a:noFill/>
        <a:ln>
          <a:noFill/>
        </a:ln>
        <a:effectLst/>
      </c:spPr>
    </c:plotArea>
    <c:legend>
      <c:legendPos val="b"/>
      <c:layout>
        <c:manualLayout>
          <c:xMode val="edge"/>
          <c:yMode val="edge"/>
          <c:x val="0.121008386788792"/>
          <c:y val="0.7595265472799626"/>
          <c:w val="0.87500306211723533"/>
          <c:h val="0.10867667688255488"/>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18077177042799E-2"/>
          <c:y val="5.1954983848975921E-2"/>
          <c:w val="0.93860882357302566"/>
          <c:h val="0.81181211984540114"/>
        </c:manualLayout>
      </c:layout>
      <c:barChart>
        <c:barDir val="col"/>
        <c:grouping val="stacked"/>
        <c:varyColors val="0"/>
        <c:ser>
          <c:idx val="0"/>
          <c:order val="0"/>
          <c:tx>
            <c:v>Resource-intensive countries</c:v>
          </c:tx>
          <c:spPr>
            <a:solidFill>
              <a:schemeClr val="accent5"/>
            </a:solidFill>
            <a:ln w="12700">
              <a:solidFill>
                <a:schemeClr val="bg1"/>
              </a:solidFill>
            </a:ln>
            <a:effectLst/>
          </c:spPr>
          <c:invertIfNegative val="0"/>
          <c:dPt>
            <c:idx val="0"/>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1-C9FB-4A24-A674-3CDD2B0706A1}"/>
              </c:ext>
            </c:extLst>
          </c:dPt>
          <c:dPt>
            <c:idx val="1"/>
            <c:invertIfNegative val="0"/>
            <c:bubble3D val="0"/>
            <c:extLst>
              <c:ext xmlns:c16="http://schemas.microsoft.com/office/drawing/2014/chart" uri="{C3380CC4-5D6E-409C-BE32-E72D297353CC}">
                <c16:uniqueId val="{00000002-C9FB-4A24-A674-3CDD2B0706A1}"/>
              </c:ext>
            </c:extLst>
          </c:dPt>
          <c:dPt>
            <c:idx val="2"/>
            <c:invertIfNegative val="0"/>
            <c:bubble3D val="0"/>
            <c:extLst>
              <c:ext xmlns:c16="http://schemas.microsoft.com/office/drawing/2014/chart" uri="{C3380CC4-5D6E-409C-BE32-E72D297353CC}">
                <c16:uniqueId val="{00000003-C9FB-4A24-A674-3CDD2B0706A1}"/>
              </c:ext>
            </c:extLst>
          </c:dPt>
          <c:dPt>
            <c:idx val="3"/>
            <c:invertIfNegative val="0"/>
            <c:bubble3D val="0"/>
            <c:extLst>
              <c:ext xmlns:c16="http://schemas.microsoft.com/office/drawing/2014/chart" uri="{C3380CC4-5D6E-409C-BE32-E72D297353CC}">
                <c16:uniqueId val="{00000004-C9FB-4A24-A674-3CDD2B0706A1}"/>
              </c:ext>
            </c:extLst>
          </c:dPt>
          <c:dPt>
            <c:idx val="4"/>
            <c:invertIfNegative val="0"/>
            <c:bubble3D val="0"/>
            <c:spPr>
              <a:solidFill>
                <a:schemeClr val="bg1">
                  <a:lumMod val="65000"/>
                </a:schemeClr>
              </a:solidFill>
              <a:ln w="12700">
                <a:solidFill>
                  <a:schemeClr val="bg1"/>
                </a:solidFill>
              </a:ln>
              <a:effectLst/>
            </c:spPr>
            <c:extLst>
              <c:ext xmlns:c16="http://schemas.microsoft.com/office/drawing/2014/chart" uri="{C3380CC4-5D6E-409C-BE32-E72D297353CC}">
                <c16:uniqueId val="{00000006-C9FB-4A24-A674-3CDD2B0706A1}"/>
              </c:ext>
            </c:extLst>
          </c:dPt>
          <c:dPt>
            <c:idx val="5"/>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8-C9FB-4A24-A674-3CDD2B0706A1}"/>
              </c:ext>
            </c:extLst>
          </c:dPt>
          <c:dPt>
            <c:idx val="6"/>
            <c:invertIfNegative val="0"/>
            <c:bubble3D val="0"/>
            <c:spPr>
              <a:solidFill>
                <a:schemeClr val="bg1">
                  <a:lumMod val="65000"/>
                </a:schemeClr>
              </a:solidFill>
              <a:ln w="12700">
                <a:solidFill>
                  <a:schemeClr val="bg1"/>
                </a:solidFill>
              </a:ln>
              <a:effectLst/>
            </c:spPr>
            <c:extLst>
              <c:ext xmlns:c16="http://schemas.microsoft.com/office/drawing/2014/chart" uri="{C3380CC4-5D6E-409C-BE32-E72D297353CC}">
                <c16:uniqueId val="{0000000A-C9FB-4A24-A674-3CDD2B0706A1}"/>
              </c:ext>
            </c:extLst>
          </c:dPt>
          <c:dPt>
            <c:idx val="7"/>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C-C9FB-4A24-A674-3CDD2B0706A1}"/>
              </c:ext>
            </c:extLst>
          </c:dPt>
          <c:dPt>
            <c:idx val="8"/>
            <c:invertIfNegative val="0"/>
            <c:bubble3D val="0"/>
            <c:extLst>
              <c:ext xmlns:c16="http://schemas.microsoft.com/office/drawing/2014/chart" uri="{C3380CC4-5D6E-409C-BE32-E72D297353CC}">
                <c16:uniqueId val="{0000000D-C9FB-4A24-A674-3CDD2B0706A1}"/>
              </c:ext>
            </c:extLst>
          </c:dPt>
          <c:dPt>
            <c:idx val="9"/>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F-C9FB-4A24-A674-3CDD2B0706A1}"/>
              </c:ext>
            </c:extLst>
          </c:dPt>
          <c:dPt>
            <c:idx val="10"/>
            <c:invertIfNegative val="0"/>
            <c:bubble3D val="0"/>
            <c:spPr>
              <a:solidFill>
                <a:schemeClr val="bg1">
                  <a:lumMod val="65000"/>
                </a:schemeClr>
              </a:solidFill>
              <a:ln w="12700">
                <a:solidFill>
                  <a:schemeClr val="bg1"/>
                </a:solidFill>
              </a:ln>
              <a:effectLst/>
            </c:spPr>
            <c:extLst>
              <c:ext xmlns:c16="http://schemas.microsoft.com/office/drawing/2014/chart" uri="{C3380CC4-5D6E-409C-BE32-E72D297353CC}">
                <c16:uniqueId val="{00000011-C9FB-4A24-A674-3CDD2B0706A1}"/>
              </c:ext>
            </c:extLst>
          </c:dPt>
          <c:dPt>
            <c:idx val="11"/>
            <c:invertIfNegative val="0"/>
            <c:bubble3D val="0"/>
            <c:spPr>
              <a:solidFill>
                <a:schemeClr val="bg1">
                  <a:lumMod val="65000"/>
                </a:schemeClr>
              </a:solidFill>
              <a:ln w="12700">
                <a:solidFill>
                  <a:schemeClr val="bg1"/>
                </a:solidFill>
              </a:ln>
              <a:effectLst/>
            </c:spPr>
            <c:extLst>
              <c:ext xmlns:c16="http://schemas.microsoft.com/office/drawing/2014/chart" uri="{C3380CC4-5D6E-409C-BE32-E72D297353CC}">
                <c16:uniqueId val="{00000013-C9FB-4A24-A674-3CDD2B0706A1}"/>
              </c:ext>
            </c:extLst>
          </c:dPt>
          <c:dPt>
            <c:idx val="12"/>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5-C9FB-4A24-A674-3CDD2B0706A1}"/>
              </c:ext>
            </c:extLst>
          </c:dPt>
          <c:dPt>
            <c:idx val="13"/>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17-C9FB-4A24-A674-3CDD2B0706A1}"/>
              </c:ext>
            </c:extLst>
          </c:dPt>
          <c:dPt>
            <c:idx val="14"/>
            <c:invertIfNegative val="0"/>
            <c:bubble3D val="0"/>
            <c:spPr>
              <a:solidFill>
                <a:schemeClr val="accent3"/>
              </a:solidFill>
              <a:ln w="12700">
                <a:solidFill>
                  <a:schemeClr val="bg1"/>
                </a:solidFill>
              </a:ln>
              <a:effectLst/>
            </c:spPr>
            <c:extLst>
              <c:ext xmlns:c16="http://schemas.microsoft.com/office/drawing/2014/chart" uri="{C3380CC4-5D6E-409C-BE32-E72D297353CC}">
                <c16:uniqueId val="{00000019-C9FB-4A24-A674-3CDD2B0706A1}"/>
              </c:ext>
            </c:extLst>
          </c:dPt>
          <c:dPt>
            <c:idx val="15"/>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1B-C9FB-4A24-A674-3CDD2B0706A1}"/>
              </c:ext>
            </c:extLst>
          </c:dPt>
          <c:dPt>
            <c:idx val="16"/>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D-C9FB-4A24-A674-3CDD2B0706A1}"/>
              </c:ext>
            </c:extLst>
          </c:dPt>
          <c:dPt>
            <c:idx val="17"/>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1F-C9FB-4A24-A674-3CDD2B0706A1}"/>
              </c:ext>
            </c:extLst>
          </c:dPt>
          <c:dPt>
            <c:idx val="18"/>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21-C9FB-4A24-A674-3CDD2B0706A1}"/>
              </c:ext>
            </c:extLst>
          </c:dPt>
          <c:dPt>
            <c:idx val="19"/>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23-C9FB-4A24-A674-3CDD2B0706A1}"/>
              </c:ext>
            </c:extLst>
          </c:dPt>
          <c:dPt>
            <c:idx val="20"/>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25-C9FB-4A24-A674-3CDD2B0706A1}"/>
              </c:ext>
            </c:extLst>
          </c:dPt>
          <c:dPt>
            <c:idx val="22"/>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27-C9FB-4A24-A674-3CDD2B0706A1}"/>
              </c:ext>
            </c:extLst>
          </c:dPt>
          <c:dLbls>
            <c:dLbl>
              <c:idx val="0"/>
              <c:tx>
                <c:rich>
                  <a:bodyPr/>
                  <a:lstStyle/>
                  <a:p>
                    <a:r>
                      <a:rPr lang="en-US"/>
                      <a:t>GNQ</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FB-4A24-A674-3CDD2B0706A1}"/>
                </c:ext>
              </c:extLst>
            </c:dLbl>
            <c:dLbl>
              <c:idx val="1"/>
              <c:delete val="1"/>
              <c:extLst>
                <c:ext xmlns:c15="http://schemas.microsoft.com/office/drawing/2012/chart" uri="{CE6537A1-D6FC-4f65-9D91-7224C49458BB}"/>
                <c:ext xmlns:c16="http://schemas.microsoft.com/office/drawing/2014/chart" uri="{C3380CC4-5D6E-409C-BE32-E72D297353CC}">
                  <c16:uniqueId val="{00000002-C9FB-4A24-A674-3CDD2B0706A1}"/>
                </c:ext>
              </c:extLst>
            </c:dLbl>
            <c:dLbl>
              <c:idx val="2"/>
              <c:delete val="1"/>
              <c:extLst>
                <c:ext xmlns:c15="http://schemas.microsoft.com/office/drawing/2012/chart" uri="{CE6537A1-D6FC-4f65-9D91-7224C49458BB}"/>
                <c:ext xmlns:c16="http://schemas.microsoft.com/office/drawing/2014/chart" uri="{C3380CC4-5D6E-409C-BE32-E72D297353CC}">
                  <c16:uniqueId val="{00000003-C9FB-4A24-A674-3CDD2B0706A1}"/>
                </c:ext>
              </c:extLst>
            </c:dLbl>
            <c:dLbl>
              <c:idx val="3"/>
              <c:delete val="1"/>
              <c:extLst>
                <c:ext xmlns:c15="http://schemas.microsoft.com/office/drawing/2012/chart" uri="{CE6537A1-D6FC-4f65-9D91-7224C49458BB}"/>
                <c:ext xmlns:c16="http://schemas.microsoft.com/office/drawing/2014/chart" uri="{C3380CC4-5D6E-409C-BE32-E72D297353CC}">
                  <c16:uniqueId val="{00000004-C9FB-4A24-A674-3CDD2B0706A1}"/>
                </c:ext>
              </c:extLst>
            </c:dLbl>
            <c:dLbl>
              <c:idx val="4"/>
              <c:delete val="1"/>
              <c:extLst>
                <c:ext xmlns:c15="http://schemas.microsoft.com/office/drawing/2012/chart" uri="{CE6537A1-D6FC-4f65-9D91-7224C49458BB}"/>
                <c:ext xmlns:c16="http://schemas.microsoft.com/office/drawing/2014/chart" uri="{C3380CC4-5D6E-409C-BE32-E72D297353CC}">
                  <c16:uniqueId val="{00000006-C9FB-4A24-A674-3CDD2B0706A1}"/>
                </c:ext>
              </c:extLst>
            </c:dLbl>
            <c:dLbl>
              <c:idx val="5"/>
              <c:tx>
                <c:rich>
                  <a:bodyPr/>
                  <a:lstStyle/>
                  <a:p>
                    <a:r>
                      <a:rPr lang="en-US"/>
                      <a:t>LBR</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FB-4A24-A674-3CDD2B0706A1}"/>
                </c:ext>
              </c:extLst>
            </c:dLbl>
            <c:dLbl>
              <c:idx val="6"/>
              <c:delete val="1"/>
              <c:extLst>
                <c:ext xmlns:c15="http://schemas.microsoft.com/office/drawing/2012/chart" uri="{CE6537A1-D6FC-4f65-9D91-7224C49458BB}"/>
                <c:ext xmlns:c16="http://schemas.microsoft.com/office/drawing/2014/chart" uri="{C3380CC4-5D6E-409C-BE32-E72D297353CC}">
                  <c16:uniqueId val="{0000000A-C9FB-4A24-A674-3CDD2B0706A1}"/>
                </c:ext>
              </c:extLst>
            </c:dLbl>
            <c:dLbl>
              <c:idx val="7"/>
              <c:tx>
                <c:rich>
                  <a:bodyPr/>
                  <a:lstStyle/>
                  <a:p>
                    <a:r>
                      <a:rPr lang="en-US"/>
                      <a:t>ZAF</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FB-4A24-A674-3CDD2B0706A1}"/>
                </c:ext>
              </c:extLst>
            </c:dLbl>
            <c:dLbl>
              <c:idx val="8"/>
              <c:delete val="1"/>
              <c:extLst>
                <c:ext xmlns:c15="http://schemas.microsoft.com/office/drawing/2012/chart" uri="{CE6537A1-D6FC-4f65-9D91-7224C49458BB}"/>
                <c:ext xmlns:c16="http://schemas.microsoft.com/office/drawing/2014/chart" uri="{C3380CC4-5D6E-409C-BE32-E72D297353CC}">
                  <c16:uniqueId val="{0000000D-C9FB-4A24-A674-3CDD2B0706A1}"/>
                </c:ext>
              </c:extLst>
            </c:dLbl>
            <c:dLbl>
              <c:idx val="9"/>
              <c:tx>
                <c:rich>
                  <a:bodyPr/>
                  <a:lstStyle/>
                  <a:p>
                    <a:r>
                      <a:rPr lang="en-US"/>
                      <a:t>NGA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FB-4A24-A674-3CDD2B0706A1}"/>
                </c:ext>
              </c:extLst>
            </c:dLbl>
            <c:dLbl>
              <c:idx val="10"/>
              <c:delete val="1"/>
              <c:extLst>
                <c:ext xmlns:c15="http://schemas.microsoft.com/office/drawing/2012/chart" uri="{CE6537A1-D6FC-4f65-9D91-7224C49458BB}"/>
                <c:ext xmlns:c16="http://schemas.microsoft.com/office/drawing/2014/chart" uri="{C3380CC4-5D6E-409C-BE32-E72D297353CC}">
                  <c16:uniqueId val="{00000011-C9FB-4A24-A674-3CDD2B0706A1}"/>
                </c:ext>
              </c:extLst>
            </c:dLbl>
            <c:dLbl>
              <c:idx val="11"/>
              <c:delete val="1"/>
              <c:extLst>
                <c:ext xmlns:c15="http://schemas.microsoft.com/office/drawing/2012/chart" uri="{CE6537A1-D6FC-4f65-9D91-7224C49458BB}"/>
                <c:ext xmlns:c16="http://schemas.microsoft.com/office/drawing/2014/chart" uri="{C3380CC4-5D6E-409C-BE32-E72D297353CC}">
                  <c16:uniqueId val="{00000013-C9FB-4A24-A674-3CDD2B0706A1}"/>
                </c:ext>
              </c:extLst>
            </c:dLbl>
            <c:dLbl>
              <c:idx val="12"/>
              <c:tx>
                <c:rich>
                  <a:bodyPr/>
                  <a:lstStyle/>
                  <a:p>
                    <a:r>
                      <a:rPr lang="en-US"/>
                      <a:t>TZA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9FB-4A24-A674-3CDD2B0706A1}"/>
                </c:ext>
              </c:extLst>
            </c:dLbl>
            <c:dLbl>
              <c:idx val="13"/>
              <c:delete val="1"/>
              <c:extLst>
                <c:ext xmlns:c15="http://schemas.microsoft.com/office/drawing/2012/chart" uri="{CE6537A1-D6FC-4f65-9D91-7224C49458BB}"/>
                <c:ext xmlns:c16="http://schemas.microsoft.com/office/drawing/2014/chart" uri="{C3380CC4-5D6E-409C-BE32-E72D297353CC}">
                  <c16:uniqueId val="{00000017-C9FB-4A24-A674-3CDD2B0706A1}"/>
                </c:ext>
              </c:extLst>
            </c:dLbl>
            <c:dLbl>
              <c:idx val="14"/>
              <c:delete val="1"/>
              <c:extLst>
                <c:ext xmlns:c15="http://schemas.microsoft.com/office/drawing/2012/chart" uri="{CE6537A1-D6FC-4f65-9D91-7224C49458BB}"/>
                <c:ext xmlns:c16="http://schemas.microsoft.com/office/drawing/2014/chart" uri="{C3380CC4-5D6E-409C-BE32-E72D297353CC}">
                  <c16:uniqueId val="{00000019-C9FB-4A24-A674-3CDD2B0706A1}"/>
                </c:ext>
              </c:extLst>
            </c:dLbl>
            <c:dLbl>
              <c:idx val="15"/>
              <c:delete val="1"/>
              <c:extLst>
                <c:ext xmlns:c15="http://schemas.microsoft.com/office/drawing/2012/chart" uri="{CE6537A1-D6FC-4f65-9D91-7224C49458BB}"/>
                <c:ext xmlns:c16="http://schemas.microsoft.com/office/drawing/2014/chart" uri="{C3380CC4-5D6E-409C-BE32-E72D297353CC}">
                  <c16:uniqueId val="{0000001B-C9FB-4A24-A674-3CDD2B0706A1}"/>
                </c:ext>
              </c:extLst>
            </c:dLbl>
            <c:dLbl>
              <c:idx val="16"/>
              <c:tx>
                <c:rich>
                  <a:bodyPr/>
                  <a:lstStyle/>
                  <a:p>
                    <a:r>
                      <a:rPr lang="en-US"/>
                      <a:t>BFA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9FB-4A24-A674-3CDD2B0706A1}"/>
                </c:ext>
              </c:extLst>
            </c:dLbl>
            <c:dLbl>
              <c:idx val="17"/>
              <c:delete val="1"/>
              <c:extLst>
                <c:ext xmlns:c15="http://schemas.microsoft.com/office/drawing/2012/chart" uri="{CE6537A1-D6FC-4f65-9D91-7224C49458BB}"/>
                <c:ext xmlns:c16="http://schemas.microsoft.com/office/drawing/2014/chart" uri="{C3380CC4-5D6E-409C-BE32-E72D297353CC}">
                  <c16:uniqueId val="{0000001F-C9FB-4A24-A674-3CDD2B0706A1}"/>
                </c:ext>
              </c:extLst>
            </c:dLbl>
            <c:dLbl>
              <c:idx val="18"/>
              <c:delete val="1"/>
              <c:extLst>
                <c:ext xmlns:c15="http://schemas.microsoft.com/office/drawing/2012/chart" uri="{CE6537A1-D6FC-4f65-9D91-7224C49458BB}"/>
                <c:ext xmlns:c16="http://schemas.microsoft.com/office/drawing/2014/chart" uri="{C3380CC4-5D6E-409C-BE32-E72D297353CC}">
                  <c16:uniqueId val="{00000021-C9FB-4A24-A674-3CDD2B0706A1}"/>
                </c:ext>
              </c:extLst>
            </c:dLbl>
            <c:dLbl>
              <c:idx val="19"/>
              <c:delete val="1"/>
              <c:extLst>
                <c:ext xmlns:c15="http://schemas.microsoft.com/office/drawing/2012/chart" uri="{CE6537A1-D6FC-4f65-9D91-7224C49458BB}"/>
                <c:ext xmlns:c16="http://schemas.microsoft.com/office/drawing/2014/chart" uri="{C3380CC4-5D6E-409C-BE32-E72D297353CC}">
                  <c16:uniqueId val="{00000023-C9FB-4A24-A674-3CDD2B0706A1}"/>
                </c:ext>
              </c:extLst>
            </c:dLbl>
            <c:dLbl>
              <c:idx val="20"/>
              <c:delete val="1"/>
              <c:extLst>
                <c:ext xmlns:c15="http://schemas.microsoft.com/office/drawing/2012/chart" uri="{CE6537A1-D6FC-4f65-9D91-7224C49458BB}"/>
                <c:ext xmlns:c16="http://schemas.microsoft.com/office/drawing/2014/chart" uri="{C3380CC4-5D6E-409C-BE32-E72D297353CC}">
                  <c16:uniqueId val="{00000025-C9FB-4A24-A674-3CDD2B0706A1}"/>
                </c:ext>
              </c:extLst>
            </c:dLbl>
            <c:dLbl>
              <c:idx val="22"/>
              <c:tx>
                <c:rich>
                  <a:bodyPr rot="0" vert="horz"/>
                  <a:lstStyle/>
                  <a:p>
                    <a:pPr>
                      <a:defRPr b="1"/>
                    </a:pPr>
                    <a:r>
                      <a:rPr lang="en-US" b="1"/>
                      <a:t>SSD</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9FB-4A24-A674-3CDD2B0706A1}"/>
                </c:ext>
              </c:extLst>
            </c:dLbl>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'2019'!$J$3:$J$25</c:f>
              <c:numCache>
                <c:formatCode>General</c:formatCode>
                <c:ptCount val="23"/>
                <c:pt idx="0">
                  <c:v>1</c:v>
                </c:pt>
                <c:pt idx="1">
                  <c:v>0</c:v>
                </c:pt>
                <c:pt idx="2">
                  <c:v>0</c:v>
                </c:pt>
                <c:pt idx="3">
                  <c:v>0</c:v>
                </c:pt>
                <c:pt idx="4">
                  <c:v>1</c:v>
                </c:pt>
                <c:pt idx="5">
                  <c:v>1</c:v>
                </c:pt>
                <c:pt idx="6">
                  <c:v>0</c:v>
                </c:pt>
                <c:pt idx="7">
                  <c:v>1</c:v>
                </c:pt>
                <c:pt idx="8">
                  <c:v>0</c:v>
                </c:pt>
                <c:pt idx="9">
                  <c:v>1</c:v>
                </c:pt>
                <c:pt idx="10">
                  <c:v>1</c:v>
                </c:pt>
                <c:pt idx="11">
                  <c:v>1</c:v>
                </c:pt>
                <c:pt idx="12">
                  <c:v>1</c:v>
                </c:pt>
                <c:pt idx="13">
                  <c:v>1</c:v>
                </c:pt>
                <c:pt idx="14">
                  <c:v>0</c:v>
                </c:pt>
                <c:pt idx="15">
                  <c:v>1</c:v>
                </c:pt>
                <c:pt idx="16">
                  <c:v>1</c:v>
                </c:pt>
                <c:pt idx="17">
                  <c:v>1</c:v>
                </c:pt>
                <c:pt idx="18">
                  <c:v>1</c:v>
                </c:pt>
                <c:pt idx="19">
                  <c:v>1</c:v>
                </c:pt>
                <c:pt idx="20">
                  <c:v>1</c:v>
                </c:pt>
                <c:pt idx="22">
                  <c:v>1</c:v>
                </c:pt>
              </c:numCache>
            </c:numRef>
          </c:val>
          <c:extLst>
            <c:ext xmlns:c16="http://schemas.microsoft.com/office/drawing/2014/chart" uri="{C3380CC4-5D6E-409C-BE32-E72D297353CC}">
              <c16:uniqueId val="{00000028-C9FB-4A24-A674-3CDD2B0706A1}"/>
            </c:ext>
          </c:extLst>
        </c:ser>
        <c:ser>
          <c:idx val="1"/>
          <c:order val="1"/>
          <c:tx>
            <c:v>Resource-intensive countries</c:v>
          </c:tx>
          <c:spPr>
            <a:solidFill>
              <a:srgbClr val="FF8200"/>
            </a:solidFill>
            <a:ln w="12700">
              <a:solidFill>
                <a:schemeClr val="bg1"/>
              </a:solidFill>
            </a:ln>
            <a:effectLst/>
          </c:spPr>
          <c:invertIfNegative val="0"/>
          <c:dPt>
            <c:idx val="0"/>
            <c:invertIfNegative val="0"/>
            <c:bubble3D val="0"/>
            <c:extLst>
              <c:ext xmlns:c16="http://schemas.microsoft.com/office/drawing/2014/chart" uri="{C3380CC4-5D6E-409C-BE32-E72D297353CC}">
                <c16:uniqueId val="{00000029-C9FB-4A24-A674-3CDD2B0706A1}"/>
              </c:ext>
            </c:extLst>
          </c:dPt>
          <c:dPt>
            <c:idx val="2"/>
            <c:invertIfNegative val="0"/>
            <c:bubble3D val="0"/>
            <c:extLst>
              <c:ext xmlns:c16="http://schemas.microsoft.com/office/drawing/2014/chart" uri="{C3380CC4-5D6E-409C-BE32-E72D297353CC}">
                <c16:uniqueId val="{0000002A-C9FB-4A24-A674-3CDD2B0706A1}"/>
              </c:ext>
            </c:extLst>
          </c:dPt>
          <c:dPt>
            <c:idx val="4"/>
            <c:invertIfNegative val="0"/>
            <c:bubble3D val="0"/>
            <c:extLst>
              <c:ext xmlns:c16="http://schemas.microsoft.com/office/drawing/2014/chart" uri="{C3380CC4-5D6E-409C-BE32-E72D297353CC}">
                <c16:uniqueId val="{0000002B-C9FB-4A24-A674-3CDD2B0706A1}"/>
              </c:ext>
            </c:extLst>
          </c:dPt>
          <c:dPt>
            <c:idx val="5"/>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2D-C9FB-4A24-A674-3CDD2B0706A1}"/>
              </c:ext>
            </c:extLst>
          </c:dPt>
          <c:dPt>
            <c:idx val="6"/>
            <c:invertIfNegative val="0"/>
            <c:bubble3D val="0"/>
            <c:extLst>
              <c:ext xmlns:c16="http://schemas.microsoft.com/office/drawing/2014/chart" uri="{C3380CC4-5D6E-409C-BE32-E72D297353CC}">
                <c16:uniqueId val="{0000002E-C9FB-4A24-A674-3CDD2B0706A1}"/>
              </c:ext>
            </c:extLst>
          </c:dPt>
          <c:dPt>
            <c:idx val="7"/>
            <c:invertIfNegative val="0"/>
            <c:bubble3D val="0"/>
            <c:extLst>
              <c:ext xmlns:c16="http://schemas.microsoft.com/office/drawing/2014/chart" uri="{C3380CC4-5D6E-409C-BE32-E72D297353CC}">
                <c16:uniqueId val="{0000002F-C9FB-4A24-A674-3CDD2B0706A1}"/>
              </c:ext>
            </c:extLst>
          </c:dPt>
          <c:dPt>
            <c:idx val="9"/>
            <c:invertIfNegative val="0"/>
            <c:bubble3D val="0"/>
            <c:extLst>
              <c:ext xmlns:c16="http://schemas.microsoft.com/office/drawing/2014/chart" uri="{C3380CC4-5D6E-409C-BE32-E72D297353CC}">
                <c16:uniqueId val="{00000030-C9FB-4A24-A674-3CDD2B0706A1}"/>
              </c:ext>
            </c:extLst>
          </c:dPt>
          <c:dPt>
            <c:idx val="10"/>
            <c:invertIfNegative val="0"/>
            <c:bubble3D val="0"/>
            <c:extLst>
              <c:ext xmlns:c16="http://schemas.microsoft.com/office/drawing/2014/chart" uri="{C3380CC4-5D6E-409C-BE32-E72D297353CC}">
                <c16:uniqueId val="{00000031-C9FB-4A24-A674-3CDD2B0706A1}"/>
              </c:ext>
            </c:extLst>
          </c:dPt>
          <c:dPt>
            <c:idx val="11"/>
            <c:invertIfNegative val="0"/>
            <c:bubble3D val="0"/>
            <c:extLst>
              <c:ext xmlns:c16="http://schemas.microsoft.com/office/drawing/2014/chart" uri="{C3380CC4-5D6E-409C-BE32-E72D297353CC}">
                <c16:uniqueId val="{00000032-C9FB-4A24-A674-3CDD2B0706A1}"/>
              </c:ext>
            </c:extLst>
          </c:dPt>
          <c:dPt>
            <c:idx val="12"/>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34-C9FB-4A24-A674-3CDD2B0706A1}"/>
              </c:ext>
            </c:extLst>
          </c:dPt>
          <c:dPt>
            <c:idx val="13"/>
            <c:invertIfNegative val="0"/>
            <c:bubble3D val="0"/>
            <c:extLst>
              <c:ext xmlns:c16="http://schemas.microsoft.com/office/drawing/2014/chart" uri="{C3380CC4-5D6E-409C-BE32-E72D297353CC}">
                <c16:uniqueId val="{00000035-C9FB-4A24-A674-3CDD2B0706A1}"/>
              </c:ext>
            </c:extLst>
          </c:dPt>
          <c:dPt>
            <c:idx val="14"/>
            <c:invertIfNegative val="0"/>
            <c:bubble3D val="0"/>
            <c:extLst>
              <c:ext xmlns:c16="http://schemas.microsoft.com/office/drawing/2014/chart" uri="{C3380CC4-5D6E-409C-BE32-E72D297353CC}">
                <c16:uniqueId val="{00000036-C9FB-4A24-A674-3CDD2B0706A1}"/>
              </c:ext>
            </c:extLst>
          </c:dPt>
          <c:dPt>
            <c:idx val="15"/>
            <c:invertIfNegative val="0"/>
            <c:bubble3D val="0"/>
            <c:extLst>
              <c:ext xmlns:c16="http://schemas.microsoft.com/office/drawing/2014/chart" uri="{C3380CC4-5D6E-409C-BE32-E72D297353CC}">
                <c16:uniqueId val="{00000037-C9FB-4A24-A674-3CDD2B0706A1}"/>
              </c:ext>
            </c:extLst>
          </c:dPt>
          <c:dPt>
            <c:idx val="16"/>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39-C9FB-4A24-A674-3CDD2B0706A1}"/>
              </c:ext>
            </c:extLst>
          </c:dPt>
          <c:dPt>
            <c:idx val="17"/>
            <c:invertIfNegative val="0"/>
            <c:bubble3D val="0"/>
            <c:extLst>
              <c:ext xmlns:c16="http://schemas.microsoft.com/office/drawing/2014/chart" uri="{C3380CC4-5D6E-409C-BE32-E72D297353CC}">
                <c16:uniqueId val="{0000003A-C9FB-4A24-A674-3CDD2B0706A1}"/>
              </c:ext>
            </c:extLst>
          </c:dPt>
          <c:dPt>
            <c:idx val="18"/>
            <c:invertIfNegative val="0"/>
            <c:bubble3D val="0"/>
            <c:extLst>
              <c:ext xmlns:c16="http://schemas.microsoft.com/office/drawing/2014/chart" uri="{C3380CC4-5D6E-409C-BE32-E72D297353CC}">
                <c16:uniqueId val="{0000003B-C9FB-4A24-A674-3CDD2B0706A1}"/>
              </c:ext>
            </c:extLst>
          </c:dPt>
          <c:dPt>
            <c:idx val="20"/>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3D-C9FB-4A24-A674-3CDD2B0706A1}"/>
              </c:ext>
            </c:extLst>
          </c:dPt>
          <c:dPt>
            <c:idx val="22"/>
            <c:invertIfNegative val="0"/>
            <c:bubble3D val="0"/>
            <c:extLst>
              <c:ext xmlns:c16="http://schemas.microsoft.com/office/drawing/2014/chart" uri="{C3380CC4-5D6E-409C-BE32-E72D297353CC}">
                <c16:uniqueId val="{0000003F-C9FB-4A24-A674-3CDD2B0706A1}"/>
              </c:ext>
            </c:extLst>
          </c:dPt>
          <c:dLbls>
            <c:dLbl>
              <c:idx val="0"/>
              <c:tx>
                <c:rich>
                  <a:bodyPr/>
                  <a:lstStyle/>
                  <a:p>
                    <a:r>
                      <a:rPr lang="en-US"/>
                      <a:t>ZWE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9FB-4A24-A674-3CDD2B0706A1}"/>
                </c:ext>
              </c:extLst>
            </c:dLbl>
            <c:dLbl>
              <c:idx val="2"/>
              <c:tx>
                <c:rich>
                  <a:bodyPr/>
                  <a:lstStyle/>
                  <a:p>
                    <a:r>
                      <a:rPr lang="en-US"/>
                      <a:t>BDI</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9FB-4A24-A674-3CDD2B0706A1}"/>
                </c:ext>
              </c:extLst>
            </c:dLbl>
            <c:dLbl>
              <c:idx val="4"/>
              <c:tx>
                <c:rich>
                  <a:bodyPr/>
                  <a:lstStyle/>
                  <a:p>
                    <a:r>
                      <a:rPr lang="en-US"/>
                      <a:t>AGO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9FB-4A24-A674-3CDD2B0706A1}"/>
                </c:ext>
              </c:extLst>
            </c:dLbl>
            <c:dLbl>
              <c:idx val="5"/>
              <c:delete val="1"/>
              <c:extLst>
                <c:ext xmlns:c15="http://schemas.microsoft.com/office/drawing/2012/chart" uri="{CE6537A1-D6FC-4f65-9D91-7224C49458BB}"/>
                <c:ext xmlns:c16="http://schemas.microsoft.com/office/drawing/2014/chart" uri="{C3380CC4-5D6E-409C-BE32-E72D297353CC}">
                  <c16:uniqueId val="{0000002D-C9FB-4A24-A674-3CDD2B0706A1}"/>
                </c:ext>
              </c:extLst>
            </c:dLbl>
            <c:dLbl>
              <c:idx val="6"/>
              <c:tx>
                <c:rich>
                  <a:bodyPr/>
                  <a:lstStyle/>
                  <a:p>
                    <a:r>
                      <a:rPr lang="en-US"/>
                      <a:t>BDI</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C9FB-4A24-A674-3CDD2B0706A1}"/>
                </c:ext>
              </c:extLst>
            </c:dLbl>
            <c:dLbl>
              <c:idx val="7"/>
              <c:tx>
                <c:rich>
                  <a:bodyPr/>
                  <a:lstStyle/>
                  <a:p>
                    <a:r>
                      <a:rPr lang="en-US"/>
                      <a:t>NAM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9FB-4A24-A674-3CDD2B0706A1}"/>
                </c:ext>
              </c:extLst>
            </c:dLbl>
            <c:dLbl>
              <c:idx val="8"/>
              <c:tx>
                <c:rich>
                  <a:bodyPr/>
                  <a:lstStyle/>
                  <a:p>
                    <a:r>
                      <a:rPr lang="en-US"/>
                      <a:t>COG</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C9FB-4A24-A674-3CDD2B0706A1}"/>
                </c:ext>
              </c:extLst>
            </c:dLbl>
            <c:dLbl>
              <c:idx val="9"/>
              <c:tx>
                <c:rich>
                  <a:bodyPr/>
                  <a:lstStyle/>
                  <a:p>
                    <a:r>
                      <a:rPr lang="en-US"/>
                      <a:t>MDG</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9FB-4A24-A674-3CDD2B0706A1}"/>
                </c:ext>
              </c:extLst>
            </c:dLbl>
            <c:dLbl>
              <c:idx val="10"/>
              <c:tx>
                <c:rich>
                  <a:bodyPr/>
                  <a:lstStyle/>
                  <a:p>
                    <a:r>
                      <a:rPr lang="en-US"/>
                      <a:t>BWA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9FB-4A24-A674-3CDD2B0706A1}"/>
                </c:ext>
              </c:extLst>
            </c:dLbl>
            <c:dLbl>
              <c:idx val="11"/>
              <c:tx>
                <c:rich>
                  <a:bodyPr/>
                  <a:lstStyle/>
                  <a:p>
                    <a:r>
                      <a:rPr lang="en-US"/>
                      <a:t>ZMB</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C9FB-4A24-A674-3CDD2B0706A1}"/>
                </c:ext>
              </c:extLst>
            </c:dLbl>
            <c:dLbl>
              <c:idx val="12"/>
              <c:delete val="1"/>
              <c:extLst>
                <c:ext xmlns:c15="http://schemas.microsoft.com/office/drawing/2012/chart" uri="{CE6537A1-D6FC-4f65-9D91-7224C49458BB}"/>
                <c:ext xmlns:c16="http://schemas.microsoft.com/office/drawing/2014/chart" uri="{C3380CC4-5D6E-409C-BE32-E72D297353CC}">
                  <c16:uniqueId val="{00000034-C9FB-4A24-A674-3CDD2B0706A1}"/>
                </c:ext>
              </c:extLst>
            </c:dLbl>
            <c:dLbl>
              <c:idx val="13"/>
              <c:tx>
                <c:rich>
                  <a:bodyPr rot="0" vert="horz"/>
                  <a:lstStyle/>
                  <a:p>
                    <a:pPr>
                      <a:defRPr b="1"/>
                    </a:pPr>
                    <a:r>
                      <a:rPr lang="en-US" b="1"/>
                      <a:t>TCD</a:t>
                    </a:r>
                  </a:p>
                  <a:p>
                    <a:pPr>
                      <a:defRPr b="1"/>
                    </a:pPr>
                    <a:endParaRPr lang="en-US" b="1"/>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C9FB-4A24-A674-3CDD2B0706A1}"/>
                </c:ext>
              </c:extLst>
            </c:dLbl>
            <c:dLbl>
              <c:idx val="14"/>
              <c:layout>
                <c:manualLayout>
                  <c:x val="-1.2781262963691806E-16"/>
                  <c:y val="0"/>
                </c:manualLayout>
              </c:layout>
              <c:tx>
                <c:rich>
                  <a:bodyPr/>
                  <a:lstStyle/>
                  <a:p>
                    <a:r>
                      <a:rPr lang="en-US"/>
                      <a:t>MWI</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C9FB-4A24-A674-3CDD2B0706A1}"/>
                </c:ext>
              </c:extLst>
            </c:dLbl>
            <c:dLbl>
              <c:idx val="15"/>
              <c:tx>
                <c:rich>
                  <a:bodyPr/>
                  <a:lstStyle/>
                  <a:p>
                    <a:r>
                      <a:rPr lang="en-US"/>
                      <a:t>SLE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C9FB-4A24-A674-3CDD2B0706A1}"/>
                </c:ext>
              </c:extLst>
            </c:dLbl>
            <c:dLbl>
              <c:idx val="16"/>
              <c:delete val="1"/>
              <c:extLst>
                <c:ext xmlns:c15="http://schemas.microsoft.com/office/drawing/2012/chart" uri="{CE6537A1-D6FC-4f65-9D91-7224C49458BB}"/>
                <c:ext xmlns:c16="http://schemas.microsoft.com/office/drawing/2014/chart" uri="{C3380CC4-5D6E-409C-BE32-E72D297353CC}">
                  <c16:uniqueId val="{00000039-C9FB-4A24-A674-3CDD2B0706A1}"/>
                </c:ext>
              </c:extLst>
            </c:dLbl>
            <c:dLbl>
              <c:idx val="17"/>
              <c:tx>
                <c:rich>
                  <a:bodyPr/>
                  <a:lstStyle/>
                  <a:p>
                    <a:r>
                      <a:rPr lang="en-US"/>
                      <a:t>BFA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C9FB-4A24-A674-3CDD2B0706A1}"/>
                </c:ext>
              </c:extLst>
            </c:dLbl>
            <c:dLbl>
              <c:idx val="18"/>
              <c:tx>
                <c:rich>
                  <a:bodyPr/>
                  <a:lstStyle/>
                  <a:p>
                    <a:r>
                      <a:rPr lang="en-US"/>
                      <a:t>NER</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C9FB-4A24-A674-3CDD2B0706A1}"/>
                </c:ext>
              </c:extLst>
            </c:dLbl>
            <c:dLbl>
              <c:idx val="19"/>
              <c:tx>
                <c:rich>
                  <a:bodyPr/>
                  <a:lstStyle/>
                  <a:p>
                    <a:r>
                      <a:rPr lang="en-US"/>
                      <a:t>RWA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C9FB-4A24-A674-3CDD2B0706A1}"/>
                </c:ext>
              </c:extLst>
            </c:dLbl>
            <c:dLbl>
              <c:idx val="20"/>
              <c:delete val="1"/>
              <c:extLst>
                <c:ext xmlns:c15="http://schemas.microsoft.com/office/drawing/2012/chart" uri="{CE6537A1-D6FC-4f65-9D91-7224C49458BB}"/>
                <c:ext xmlns:c16="http://schemas.microsoft.com/office/drawing/2014/chart" uri="{C3380CC4-5D6E-409C-BE32-E72D297353CC}">
                  <c16:uniqueId val="{0000003D-C9FB-4A24-A674-3CDD2B0706A1}"/>
                </c:ext>
              </c:extLst>
            </c:dLbl>
            <c:dLbl>
              <c:idx val="22"/>
              <c:tx>
                <c:rich>
                  <a:bodyPr/>
                  <a:lstStyle/>
                  <a:p>
                    <a:r>
                      <a:rPr lang="en-US"/>
                      <a:t>GHA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C9FB-4A24-A674-3CDD2B0706A1}"/>
                </c:ext>
              </c:extLst>
            </c:dLbl>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'2019'!$K$3:$K$25</c:f>
              <c:numCache>
                <c:formatCode>General</c:formatCode>
                <c:ptCount val="23"/>
                <c:pt idx="0">
                  <c:v>1</c:v>
                </c:pt>
                <c:pt idx="5">
                  <c:v>1</c:v>
                </c:pt>
                <c:pt idx="7">
                  <c:v>1</c:v>
                </c:pt>
                <c:pt idx="11">
                  <c:v>1</c:v>
                </c:pt>
                <c:pt idx="12">
                  <c:v>1</c:v>
                </c:pt>
                <c:pt idx="13">
                  <c:v>1</c:v>
                </c:pt>
                <c:pt idx="15">
                  <c:v>1</c:v>
                </c:pt>
                <c:pt idx="16">
                  <c:v>1</c:v>
                </c:pt>
                <c:pt idx="18">
                  <c:v>1</c:v>
                </c:pt>
                <c:pt idx="20">
                  <c:v>1</c:v>
                </c:pt>
                <c:pt idx="22">
                  <c:v>1</c:v>
                </c:pt>
              </c:numCache>
            </c:numRef>
          </c:val>
          <c:extLst>
            <c:ext xmlns:c16="http://schemas.microsoft.com/office/drawing/2014/chart" uri="{C3380CC4-5D6E-409C-BE32-E72D297353CC}">
              <c16:uniqueId val="{00000042-C9FB-4A24-A674-3CDD2B0706A1}"/>
            </c:ext>
          </c:extLst>
        </c:ser>
        <c:ser>
          <c:idx val="2"/>
          <c:order val="2"/>
          <c:spPr>
            <a:solidFill>
              <a:schemeClr val="accent5"/>
            </a:solidFill>
            <a:ln w="12700">
              <a:solidFill>
                <a:schemeClr val="bg1"/>
              </a:solidFill>
            </a:ln>
            <a:effectLst/>
          </c:spPr>
          <c:invertIfNegative val="0"/>
          <c:dPt>
            <c:idx val="5"/>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44-C9FB-4A24-A674-3CDD2B0706A1}"/>
              </c:ext>
            </c:extLst>
          </c:dPt>
          <c:dPt>
            <c:idx val="9"/>
            <c:invertIfNegative val="0"/>
            <c:bubble3D val="0"/>
            <c:extLst>
              <c:ext xmlns:c16="http://schemas.microsoft.com/office/drawing/2014/chart" uri="{C3380CC4-5D6E-409C-BE32-E72D297353CC}">
                <c16:uniqueId val="{00000045-C9FB-4A24-A674-3CDD2B0706A1}"/>
              </c:ext>
            </c:extLst>
          </c:dPt>
          <c:dPt>
            <c:idx val="11"/>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47-C9FB-4A24-A674-3CDD2B0706A1}"/>
              </c:ext>
            </c:extLst>
          </c:dPt>
          <c:dPt>
            <c:idx val="12"/>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49-C9FB-4A24-A674-3CDD2B0706A1}"/>
              </c:ext>
            </c:extLst>
          </c:dPt>
          <c:dPt>
            <c:idx val="13"/>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4B-C9FB-4A24-A674-3CDD2B0706A1}"/>
              </c:ext>
            </c:extLst>
          </c:dPt>
          <c:dPt>
            <c:idx val="14"/>
            <c:invertIfNegative val="0"/>
            <c:bubble3D val="0"/>
            <c:extLst>
              <c:ext xmlns:c16="http://schemas.microsoft.com/office/drawing/2014/chart" uri="{C3380CC4-5D6E-409C-BE32-E72D297353CC}">
                <c16:uniqueId val="{0000004C-C9FB-4A24-A674-3CDD2B0706A1}"/>
              </c:ext>
            </c:extLst>
          </c:dPt>
          <c:dPt>
            <c:idx val="15"/>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4E-C9FB-4A24-A674-3CDD2B0706A1}"/>
              </c:ext>
            </c:extLst>
          </c:dPt>
          <c:dPt>
            <c:idx val="16"/>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50-C9FB-4A24-A674-3CDD2B0706A1}"/>
              </c:ext>
            </c:extLst>
          </c:dPt>
          <c:dPt>
            <c:idx val="17"/>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52-C9FB-4A24-A674-3CDD2B0706A1}"/>
              </c:ext>
            </c:extLst>
          </c:dPt>
          <c:dPt>
            <c:idx val="19"/>
            <c:invertIfNegative val="0"/>
            <c:bubble3D val="0"/>
            <c:extLst>
              <c:ext xmlns:c16="http://schemas.microsoft.com/office/drawing/2014/chart" uri="{C3380CC4-5D6E-409C-BE32-E72D297353CC}">
                <c16:uniqueId val="{00000053-C9FB-4A24-A674-3CDD2B0706A1}"/>
              </c:ext>
            </c:extLst>
          </c:dPt>
          <c:dLbls>
            <c:dLbl>
              <c:idx val="0"/>
              <c:tx>
                <c:rich>
                  <a:bodyPr/>
                  <a:lstStyle/>
                  <a:p>
                    <a:r>
                      <a:rPr lang="en-US"/>
                      <a:t>COG</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C9FB-4A24-A674-3CDD2B0706A1}"/>
                </c:ext>
              </c:extLst>
            </c:dLbl>
            <c:dLbl>
              <c:idx val="4"/>
              <c:tx>
                <c:rich>
                  <a:bodyPr/>
                  <a:lstStyle/>
                  <a:p>
                    <a:r>
                      <a:rPr lang="en-US"/>
                      <a:t>AGO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C9FB-4A24-A674-3CDD2B0706A1}"/>
                </c:ext>
              </c:extLst>
            </c:dLbl>
            <c:dLbl>
              <c:idx val="5"/>
              <c:tx>
                <c:rich>
                  <a:bodyPr/>
                  <a:lstStyle/>
                  <a:p>
                    <a:r>
                      <a:rPr lang="en-US"/>
                      <a:t>AGO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C9FB-4A24-A674-3CDD2B0706A1}"/>
                </c:ext>
              </c:extLst>
            </c:dLbl>
            <c:dLbl>
              <c:idx val="7"/>
              <c:tx>
                <c:rich>
                  <a:bodyPr/>
                  <a:lstStyle/>
                  <a:p>
                    <a:r>
                      <a:rPr lang="en-US"/>
                      <a:t>AGO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C9FB-4A24-A674-3CDD2B0706A1}"/>
                </c:ext>
              </c:extLst>
            </c:dLbl>
            <c:dLbl>
              <c:idx val="9"/>
              <c:tx>
                <c:rich>
                  <a:bodyPr/>
                  <a:lstStyle/>
                  <a:p>
                    <a:r>
                      <a:rPr lang="en-US"/>
                      <a:t>COM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C9FB-4A24-A674-3CDD2B0706A1}"/>
                </c:ext>
              </c:extLst>
            </c:dLbl>
            <c:dLbl>
              <c:idx val="10"/>
              <c:tx>
                <c:rich>
                  <a:bodyPr/>
                  <a:lstStyle/>
                  <a:p>
                    <a:r>
                      <a:rPr lang="en-US"/>
                      <a:t>COD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C9FB-4A24-A674-3CDD2B0706A1}"/>
                </c:ext>
              </c:extLst>
            </c:dLbl>
            <c:dLbl>
              <c:idx val="11"/>
              <c:tx>
                <c:rich>
                  <a:bodyPr/>
                  <a:lstStyle/>
                  <a:p>
                    <a:r>
                      <a:rPr lang="en-US"/>
                      <a:t>GAB</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C9FB-4A24-A674-3CDD2B0706A1}"/>
                </c:ext>
              </c:extLst>
            </c:dLbl>
            <c:dLbl>
              <c:idx val="12"/>
              <c:delete val="1"/>
              <c:extLst>
                <c:ext xmlns:c15="http://schemas.microsoft.com/office/drawing/2012/chart" uri="{CE6537A1-D6FC-4f65-9D91-7224C49458BB}"/>
                <c:ext xmlns:c16="http://schemas.microsoft.com/office/drawing/2014/chart" uri="{C3380CC4-5D6E-409C-BE32-E72D297353CC}">
                  <c16:uniqueId val="{00000049-C9FB-4A24-A674-3CDD2B0706A1}"/>
                </c:ext>
              </c:extLst>
            </c:dLbl>
            <c:dLbl>
              <c:idx val="13"/>
              <c:delete val="1"/>
              <c:extLst>
                <c:ext xmlns:c15="http://schemas.microsoft.com/office/drawing/2012/chart" uri="{CE6537A1-D6FC-4f65-9D91-7224C49458BB}"/>
                <c:ext xmlns:c16="http://schemas.microsoft.com/office/drawing/2014/chart" uri="{C3380CC4-5D6E-409C-BE32-E72D297353CC}">
                  <c16:uniqueId val="{0000004B-C9FB-4A24-A674-3CDD2B0706A1}"/>
                </c:ext>
              </c:extLst>
            </c:dLbl>
            <c:dLbl>
              <c:idx val="14"/>
              <c:tx>
                <c:rich>
                  <a:bodyPr/>
                  <a:lstStyle/>
                  <a:p>
                    <a:r>
                      <a:rPr lang="en-US"/>
                      <a:t>MLI</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C9FB-4A24-A674-3CDD2B0706A1}"/>
                </c:ext>
              </c:extLst>
            </c:dLbl>
            <c:dLbl>
              <c:idx val="15"/>
              <c:tx>
                <c:rich>
                  <a:bodyPr/>
                  <a:lstStyle/>
                  <a:p>
                    <a:r>
                      <a:rPr lang="en-US"/>
                      <a:t>MDG</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C9FB-4A24-A674-3CDD2B0706A1}"/>
                </c:ext>
              </c:extLst>
            </c:dLbl>
            <c:dLbl>
              <c:idx val="16"/>
              <c:tx>
                <c:rich>
                  <a:bodyPr/>
                  <a:lstStyle/>
                  <a:p>
                    <a:r>
                      <a:rPr lang="en-US"/>
                      <a:t>GIN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C9FB-4A24-A674-3CDD2B0706A1}"/>
                </c:ext>
              </c:extLst>
            </c:dLbl>
            <c:dLbl>
              <c:idx val="17"/>
              <c:tx>
                <c:rich>
                  <a:bodyPr/>
                  <a:lstStyle/>
                  <a:p>
                    <a:r>
                      <a:rPr lang="en-US"/>
                      <a:t>BEN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C9FB-4A24-A674-3CDD2B0706A1}"/>
                </c:ext>
              </c:extLst>
            </c:dLbl>
            <c:dLbl>
              <c:idx val="19"/>
              <c:tx>
                <c:rich>
                  <a:bodyPr/>
                  <a:lstStyle/>
                  <a:p>
                    <a:r>
                      <a:rPr lang="en-US"/>
                      <a:t>MOZ</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C9FB-4A24-A674-3CDD2B0706A1}"/>
                </c:ext>
              </c:extLst>
            </c:dLbl>
            <c:dLbl>
              <c:idx val="22"/>
              <c:tx>
                <c:rich>
                  <a:bodyPr/>
                  <a:lstStyle/>
                  <a:p>
                    <a:r>
                      <a:rPr lang="en-US"/>
                      <a:t>SSD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C9FB-4A24-A674-3CDD2B0706A1}"/>
                </c:ext>
              </c:extLst>
            </c:dLbl>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'2019'!$L$3:$L$25</c:f>
              <c:numCache>
                <c:formatCode>General</c:formatCode>
                <c:ptCount val="23"/>
                <c:pt idx="5">
                  <c:v>1</c:v>
                </c:pt>
                <c:pt idx="11">
                  <c:v>1</c:v>
                </c:pt>
                <c:pt idx="12">
                  <c:v>1</c:v>
                </c:pt>
                <c:pt idx="13">
                  <c:v>1</c:v>
                </c:pt>
                <c:pt idx="15">
                  <c:v>1</c:v>
                </c:pt>
                <c:pt idx="16">
                  <c:v>1</c:v>
                </c:pt>
                <c:pt idx="17">
                  <c:v>1</c:v>
                </c:pt>
              </c:numCache>
            </c:numRef>
          </c:val>
          <c:extLst>
            <c:ext xmlns:c16="http://schemas.microsoft.com/office/drawing/2014/chart" uri="{C3380CC4-5D6E-409C-BE32-E72D297353CC}">
              <c16:uniqueId val="{00000059-C9FB-4A24-A674-3CDD2B0706A1}"/>
            </c:ext>
          </c:extLst>
        </c:ser>
        <c:ser>
          <c:idx val="3"/>
          <c:order val="3"/>
          <c:spPr>
            <a:solidFill>
              <a:schemeClr val="accent3"/>
            </a:solidFill>
            <a:ln w="12700">
              <a:solidFill>
                <a:schemeClr val="bg1"/>
              </a:solidFill>
            </a:ln>
            <a:effectLst/>
          </c:spPr>
          <c:invertIfNegative val="0"/>
          <c:dPt>
            <c:idx val="9"/>
            <c:invertIfNegative val="0"/>
            <c:bubble3D val="0"/>
            <c:extLst>
              <c:ext xmlns:c16="http://schemas.microsoft.com/office/drawing/2014/chart" uri="{C3380CC4-5D6E-409C-BE32-E72D297353CC}">
                <c16:uniqueId val="{0000005A-C9FB-4A24-A674-3CDD2B0706A1}"/>
              </c:ext>
            </c:extLst>
          </c:dPt>
          <c:dPt>
            <c:idx val="12"/>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5B-C9FB-4A24-A674-3CDD2B0706A1}"/>
              </c:ext>
            </c:extLst>
          </c:dPt>
          <c:dPt>
            <c:idx val="13"/>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5D-C9FB-4A24-A674-3CDD2B0706A1}"/>
              </c:ext>
            </c:extLst>
          </c:dPt>
          <c:dPt>
            <c:idx val="14"/>
            <c:invertIfNegative val="0"/>
            <c:bubble3D val="0"/>
            <c:spPr>
              <a:solidFill>
                <a:schemeClr val="accent5"/>
              </a:solidFill>
              <a:ln w="12700">
                <a:solidFill>
                  <a:schemeClr val="bg1"/>
                </a:solidFill>
              </a:ln>
              <a:effectLst/>
            </c:spPr>
            <c:extLst>
              <c:ext xmlns:c16="http://schemas.microsoft.com/office/drawing/2014/chart" uri="{C3380CC4-5D6E-409C-BE32-E72D297353CC}">
                <c16:uniqueId val="{0000005F-C9FB-4A24-A674-3CDD2B0706A1}"/>
              </c:ext>
            </c:extLst>
          </c:dPt>
          <c:dPt>
            <c:idx val="15"/>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60-C9FB-4A24-A674-3CDD2B0706A1}"/>
              </c:ext>
            </c:extLst>
          </c:dPt>
          <c:dLbls>
            <c:dLbl>
              <c:idx val="0"/>
              <c:tx>
                <c:rich>
                  <a:bodyPr/>
                  <a:lstStyle/>
                  <a:p>
                    <a:r>
                      <a:rPr lang="en-US"/>
                      <a:t>TCD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C9FB-4A24-A674-3CDD2B0706A1}"/>
                </c:ext>
              </c:extLst>
            </c:dLbl>
            <c:dLbl>
              <c:idx val="5"/>
              <c:tx>
                <c:rich>
                  <a:bodyPr/>
                  <a:lstStyle/>
                  <a:p>
                    <a:r>
                      <a:rPr lang="en-US"/>
                      <a:t>NAM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C9FB-4A24-A674-3CDD2B0706A1}"/>
                </c:ext>
              </c:extLst>
            </c:dLbl>
            <c:dLbl>
              <c:idx val="9"/>
              <c:tx>
                <c:rich>
                  <a:bodyPr/>
                  <a:lstStyle/>
                  <a:p>
                    <a:r>
                      <a:rPr lang="en-US"/>
                      <a:t>GAB</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C9FB-4A24-A674-3CDD2B0706A1}"/>
                </c:ext>
              </c:extLst>
            </c:dLbl>
            <c:dLbl>
              <c:idx val="10"/>
              <c:tx>
                <c:rich>
                  <a:bodyPr/>
                  <a:lstStyle/>
                  <a:p>
                    <a:r>
                      <a:rPr lang="en-US"/>
                      <a:t>BWA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C9FB-4A24-A674-3CDD2B0706A1}"/>
                </c:ext>
              </c:extLst>
            </c:dLbl>
            <c:dLbl>
              <c:idx val="12"/>
              <c:delete val="1"/>
              <c:extLst>
                <c:ext xmlns:c15="http://schemas.microsoft.com/office/drawing/2012/chart" uri="{CE6537A1-D6FC-4f65-9D91-7224C49458BB}"/>
                <c:ext xmlns:c16="http://schemas.microsoft.com/office/drawing/2014/chart" uri="{C3380CC4-5D6E-409C-BE32-E72D297353CC}">
                  <c16:uniqueId val="{0000005B-C9FB-4A24-A674-3CDD2B0706A1}"/>
                </c:ext>
              </c:extLst>
            </c:dLbl>
            <c:dLbl>
              <c:idx val="13"/>
              <c:tx>
                <c:rich>
                  <a:bodyPr/>
                  <a:lstStyle/>
                  <a:p>
                    <a:r>
                      <a:rPr lang="en-US"/>
                      <a:t>DRC</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C9FB-4A24-A674-3CDD2B0706A1}"/>
                </c:ext>
              </c:extLst>
            </c:dLbl>
            <c:dLbl>
              <c:idx val="14"/>
              <c:layout>
                <c:manualLayout>
                  <c:x val="1.3790159931194721E-8"/>
                  <c:y val="-4.1152250039775138E-3"/>
                </c:manualLayout>
              </c:layout>
              <c:tx>
                <c:rich>
                  <a:bodyPr/>
                  <a:lstStyle/>
                  <a:p>
                    <a:r>
                      <a:rPr lang="en-US"/>
                      <a:t>LBR</a:t>
                    </a:r>
                  </a:p>
                </c:rich>
              </c:tx>
              <c:showLegendKey val="0"/>
              <c:showVal val="1"/>
              <c:showCatName val="0"/>
              <c:showSerName val="0"/>
              <c:showPercent val="0"/>
              <c:showBubbleSize val="0"/>
              <c:extLst>
                <c:ext xmlns:c15="http://schemas.microsoft.com/office/drawing/2012/chart" uri="{CE6537A1-D6FC-4f65-9D91-7224C49458BB}">
                  <c15:layout>
                    <c:manualLayout>
                      <c:w val="4.9185219515570242E-2"/>
                      <c:h val="4.7222368937374373E-2"/>
                    </c:manualLayout>
                  </c15:layout>
                </c:ext>
                <c:ext xmlns:c16="http://schemas.microsoft.com/office/drawing/2014/chart" uri="{C3380CC4-5D6E-409C-BE32-E72D297353CC}">
                  <c16:uniqueId val="{0000005F-C9FB-4A24-A674-3CDD2B0706A1}"/>
                </c:ext>
              </c:extLst>
            </c:dLbl>
            <c:dLbl>
              <c:idx val="15"/>
              <c:delete val="1"/>
              <c:extLst>
                <c:ext xmlns:c15="http://schemas.microsoft.com/office/drawing/2012/chart" uri="{CE6537A1-D6FC-4f65-9D91-7224C49458BB}"/>
                <c:ext xmlns:c16="http://schemas.microsoft.com/office/drawing/2014/chart" uri="{C3380CC4-5D6E-409C-BE32-E72D297353CC}">
                  <c16:uniqueId val="{00000060-C9FB-4A24-A674-3CDD2B0706A1}"/>
                </c:ext>
              </c:extLst>
            </c:dLbl>
            <c:dLbl>
              <c:idx val="16"/>
              <c:tx>
                <c:rich>
                  <a:bodyPr/>
                  <a:lstStyle/>
                  <a:p>
                    <a:r>
                      <a:rPr lang="en-US"/>
                      <a:t>CIV</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C9FB-4A24-A674-3CDD2B0706A1}"/>
                </c:ext>
              </c:extLst>
            </c:dLbl>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'2019'!$M$3:$M$24</c:f>
              <c:numCache>
                <c:formatCode>General</c:formatCode>
                <c:ptCount val="22"/>
                <c:pt idx="12">
                  <c:v>1</c:v>
                </c:pt>
                <c:pt idx="13">
                  <c:v>1</c:v>
                </c:pt>
                <c:pt idx="15">
                  <c:v>1</c:v>
                </c:pt>
              </c:numCache>
            </c:numRef>
          </c:val>
          <c:extLst>
            <c:ext xmlns:c16="http://schemas.microsoft.com/office/drawing/2014/chart" uri="{C3380CC4-5D6E-409C-BE32-E72D297353CC}">
              <c16:uniqueId val="{00000065-C9FB-4A24-A674-3CDD2B0706A1}"/>
            </c:ext>
          </c:extLst>
        </c:ser>
        <c:ser>
          <c:idx val="4"/>
          <c:order val="4"/>
          <c:tx>
            <c:v>Non-resource intensive countries</c:v>
          </c:tx>
          <c:spPr>
            <a:solidFill>
              <a:srgbClr val="A6A6A6"/>
            </a:solidFill>
            <a:ln w="12700">
              <a:noFill/>
            </a:ln>
            <a:effectLst/>
          </c:spPr>
          <c:invertIfNegative val="0"/>
          <c:dPt>
            <c:idx val="12"/>
            <c:invertIfNegative val="0"/>
            <c:bubble3D val="0"/>
            <c:extLst>
              <c:ext xmlns:c16="http://schemas.microsoft.com/office/drawing/2014/chart" uri="{C3380CC4-5D6E-409C-BE32-E72D297353CC}">
                <c16:uniqueId val="{00000066-C9FB-4A24-A674-3CDD2B0706A1}"/>
              </c:ext>
            </c:extLst>
          </c:dPt>
          <c:dPt>
            <c:idx val="13"/>
            <c:invertIfNegative val="0"/>
            <c:bubble3D val="0"/>
            <c:spPr>
              <a:solidFill>
                <a:srgbClr val="FF8200"/>
              </a:solidFill>
              <a:ln w="12700">
                <a:noFill/>
              </a:ln>
              <a:effectLst/>
            </c:spPr>
            <c:extLst>
              <c:ext xmlns:c16="http://schemas.microsoft.com/office/drawing/2014/chart" uri="{C3380CC4-5D6E-409C-BE32-E72D297353CC}">
                <c16:uniqueId val="{00000068-C9FB-4A24-A674-3CDD2B0706A1}"/>
              </c:ext>
            </c:extLst>
          </c:dPt>
          <c:dPt>
            <c:idx val="14"/>
            <c:invertIfNegative val="0"/>
            <c:bubble3D val="0"/>
            <c:extLst>
              <c:ext xmlns:c16="http://schemas.microsoft.com/office/drawing/2014/chart" uri="{C3380CC4-5D6E-409C-BE32-E72D297353CC}">
                <c16:uniqueId val="{00000069-C9FB-4A24-A674-3CDD2B0706A1}"/>
              </c:ext>
            </c:extLst>
          </c:dPt>
          <c:dPt>
            <c:idx val="15"/>
            <c:invertIfNegative val="0"/>
            <c:bubble3D val="0"/>
            <c:spPr>
              <a:solidFill>
                <a:srgbClr val="FF8200"/>
              </a:solidFill>
              <a:ln w="12700">
                <a:noFill/>
              </a:ln>
              <a:effectLst/>
            </c:spPr>
            <c:extLst>
              <c:ext xmlns:c16="http://schemas.microsoft.com/office/drawing/2014/chart" uri="{C3380CC4-5D6E-409C-BE32-E72D297353CC}">
                <c16:uniqueId val="{0000006B-C9FB-4A24-A674-3CDD2B0706A1}"/>
              </c:ext>
            </c:extLst>
          </c:dPt>
          <c:dPt>
            <c:idx val="16"/>
            <c:invertIfNegative val="0"/>
            <c:bubble3D val="0"/>
            <c:extLst>
              <c:ext xmlns:c16="http://schemas.microsoft.com/office/drawing/2014/chart" uri="{C3380CC4-5D6E-409C-BE32-E72D297353CC}">
                <c16:uniqueId val="{0000006C-C9FB-4A24-A674-3CDD2B0706A1}"/>
              </c:ext>
            </c:extLst>
          </c:dPt>
          <c:dLbls>
            <c:dLbl>
              <c:idx val="9"/>
              <c:tx>
                <c:rich>
                  <a:bodyPr/>
                  <a:lstStyle/>
                  <a:p>
                    <a:r>
                      <a:rPr lang="en-US"/>
                      <a:t>COM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C9FB-4A24-A674-3CDD2B0706A1}"/>
                </c:ext>
              </c:extLst>
            </c:dLbl>
            <c:dLbl>
              <c:idx val="12"/>
              <c:layout>
                <c:manualLayout>
                  <c:x val="-6.6660350587919388E-4"/>
                  <c:y val="-1.6201673244005947E-7"/>
                </c:manualLayout>
              </c:layout>
              <c:tx>
                <c:rich>
                  <a:bodyPr/>
                  <a:lstStyle/>
                  <a:p>
                    <a:r>
                      <a:rPr lang="en-US"/>
                      <a:t>COG</a:t>
                    </a:r>
                  </a:p>
                </c:rich>
              </c:tx>
              <c:showLegendKey val="0"/>
              <c:showVal val="1"/>
              <c:showCatName val="0"/>
              <c:showSerName val="0"/>
              <c:showPercent val="0"/>
              <c:showBubbleSize val="0"/>
              <c:extLst>
                <c:ext xmlns:c15="http://schemas.microsoft.com/office/drawing/2012/chart" uri="{CE6537A1-D6FC-4f65-9D91-7224C49458BB}">
                  <c15:layout>
                    <c:manualLayout>
                      <c:w val="4.410018582679516E-2"/>
                      <c:h val="8.6561327707680324E-2"/>
                    </c:manualLayout>
                  </c15:layout>
                </c:ext>
                <c:ext xmlns:c16="http://schemas.microsoft.com/office/drawing/2014/chart" uri="{C3380CC4-5D6E-409C-BE32-E72D297353CC}">
                  <c16:uniqueId val="{00000066-C9FB-4A24-A674-3CDD2B0706A1}"/>
                </c:ext>
              </c:extLst>
            </c:dLbl>
            <c:dLbl>
              <c:idx val="13"/>
              <c:tx>
                <c:rich>
                  <a:bodyPr/>
                  <a:lstStyle/>
                  <a:p>
                    <a:r>
                      <a:rPr lang="en-US"/>
                      <a:t>CMR</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C9FB-4A24-A674-3CDD2B0706A1}"/>
                </c:ext>
              </c:extLst>
            </c:dLbl>
            <c:dLbl>
              <c:idx val="14"/>
              <c:layout>
                <c:manualLayout>
                  <c:x val="-1.2781262963691806E-16"/>
                  <c:y val="4.1152250039775112E-3"/>
                </c:manualLayout>
              </c:layout>
              <c:tx>
                <c:rich>
                  <a:bodyPr/>
                  <a:lstStyle/>
                  <a:p>
                    <a:r>
                      <a:rPr lang="en-US"/>
                      <a:t>GNB</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C9FB-4A24-A674-3CDD2B0706A1}"/>
                </c:ext>
              </c:extLst>
            </c:dLbl>
            <c:dLbl>
              <c:idx val="15"/>
              <c:tx>
                <c:rich>
                  <a:bodyPr/>
                  <a:lstStyle/>
                  <a:p>
                    <a:r>
                      <a:rPr lang="en-US"/>
                      <a:t>CAF</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B-C9FB-4A24-A674-3CDD2B0706A1}"/>
                </c:ext>
              </c:extLst>
            </c:dLbl>
            <c:dLbl>
              <c:idx val="16"/>
              <c:tx>
                <c:rich>
                  <a:bodyPr/>
                  <a:lstStyle/>
                  <a:p>
                    <a:r>
                      <a:rPr lang="en-US"/>
                      <a:t>BFA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C-C9FB-4A24-A674-3CDD2B0706A1}"/>
                </c:ext>
              </c:extLst>
            </c:dLbl>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'2019'!$N$3:$N$24</c:f>
              <c:numCache>
                <c:formatCode>General</c:formatCode>
                <c:ptCount val="22"/>
                <c:pt idx="13">
                  <c:v>1</c:v>
                </c:pt>
                <c:pt idx="15">
                  <c:v>1</c:v>
                </c:pt>
              </c:numCache>
            </c:numRef>
          </c:val>
          <c:extLst>
            <c:ext xmlns:c16="http://schemas.microsoft.com/office/drawing/2014/chart" uri="{C3380CC4-5D6E-409C-BE32-E72D297353CC}">
              <c16:uniqueId val="{0000006E-C9FB-4A24-A674-3CDD2B0706A1}"/>
            </c:ext>
          </c:extLst>
        </c:ser>
        <c:ser>
          <c:idx val="5"/>
          <c:order val="5"/>
          <c:spPr>
            <a:solidFill>
              <a:schemeClr val="accent5"/>
            </a:solidFill>
            <a:ln w="12700">
              <a:solidFill>
                <a:schemeClr val="bg1"/>
              </a:solidFill>
            </a:ln>
            <a:effectLst/>
          </c:spPr>
          <c:invertIfNegative val="0"/>
          <c:dPt>
            <c:idx val="12"/>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70-C9FB-4A24-A674-3CDD2B0706A1}"/>
              </c:ext>
            </c:extLst>
          </c:dPt>
          <c:dPt>
            <c:idx val="13"/>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72-C9FB-4A24-A674-3CDD2B0706A1}"/>
              </c:ext>
            </c:extLst>
          </c:dPt>
          <c:dPt>
            <c:idx val="14"/>
            <c:invertIfNegative val="0"/>
            <c:bubble3D val="0"/>
            <c:extLst>
              <c:ext xmlns:c16="http://schemas.microsoft.com/office/drawing/2014/chart" uri="{C3380CC4-5D6E-409C-BE32-E72D297353CC}">
                <c16:uniqueId val="{00000073-C9FB-4A24-A674-3CDD2B0706A1}"/>
              </c:ext>
            </c:extLst>
          </c:dPt>
          <c:dPt>
            <c:idx val="15"/>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75-C9FB-4A24-A674-3CDD2B0706A1}"/>
              </c:ext>
            </c:extLst>
          </c:dPt>
          <c:dLbls>
            <c:dLbl>
              <c:idx val="9"/>
              <c:tx>
                <c:rich>
                  <a:bodyPr/>
                  <a:lstStyle/>
                  <a:p>
                    <a:r>
                      <a:rPr lang="en-US"/>
                      <a:t>COD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6-C9FB-4A24-A674-3CDD2B0706A1}"/>
                </c:ext>
              </c:extLst>
            </c:dLbl>
            <c:dLbl>
              <c:idx val="12"/>
              <c:tx>
                <c:rich>
                  <a:bodyPr/>
                  <a:lstStyle/>
                  <a:p>
                    <a:r>
                      <a:rPr lang="en-US"/>
                      <a:t>BWA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0-C9FB-4A24-A674-3CDD2B0706A1}"/>
                </c:ext>
              </c:extLst>
            </c:dLbl>
            <c:dLbl>
              <c:idx val="13"/>
              <c:delete val="1"/>
              <c:extLst>
                <c:ext xmlns:c15="http://schemas.microsoft.com/office/drawing/2012/chart" uri="{CE6537A1-D6FC-4f65-9D91-7224C49458BB}"/>
                <c:ext xmlns:c16="http://schemas.microsoft.com/office/drawing/2014/chart" uri="{C3380CC4-5D6E-409C-BE32-E72D297353CC}">
                  <c16:uniqueId val="{00000072-C9FB-4A24-A674-3CDD2B0706A1}"/>
                </c:ext>
              </c:extLst>
            </c:dLbl>
            <c:dLbl>
              <c:idx val="14"/>
              <c:tx>
                <c:rich>
                  <a:bodyPr/>
                  <a:lstStyle/>
                  <a:p>
                    <a:r>
                      <a:rPr lang="en-US"/>
                      <a:t>CAF</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3-C9FB-4A24-A674-3CDD2B0706A1}"/>
                </c:ext>
              </c:extLst>
            </c:dLbl>
            <c:dLbl>
              <c:idx val="15"/>
              <c:delete val="1"/>
              <c:extLst>
                <c:ext xmlns:c15="http://schemas.microsoft.com/office/drawing/2012/chart" uri="{CE6537A1-D6FC-4f65-9D91-7224C49458BB}"/>
                <c:ext xmlns:c16="http://schemas.microsoft.com/office/drawing/2014/chart" uri="{C3380CC4-5D6E-409C-BE32-E72D297353CC}">
                  <c16:uniqueId val="{00000075-C9FB-4A24-A674-3CDD2B0706A1}"/>
                </c:ext>
              </c:extLst>
            </c:dLbl>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'2019'!$O$3:$O$24</c:f>
              <c:numCache>
                <c:formatCode>General</c:formatCode>
                <c:ptCount val="22"/>
                <c:pt idx="12">
                  <c:v>1</c:v>
                </c:pt>
                <c:pt idx="13">
                  <c:v>1</c:v>
                </c:pt>
                <c:pt idx="15">
                  <c:v>1</c:v>
                </c:pt>
              </c:numCache>
            </c:numRef>
          </c:val>
          <c:extLst>
            <c:ext xmlns:c16="http://schemas.microsoft.com/office/drawing/2014/chart" uri="{C3380CC4-5D6E-409C-BE32-E72D297353CC}">
              <c16:uniqueId val="{00000077-C9FB-4A24-A674-3CDD2B0706A1}"/>
            </c:ext>
          </c:extLst>
        </c:ser>
        <c:ser>
          <c:idx val="6"/>
          <c:order val="6"/>
          <c:spPr>
            <a:solidFill>
              <a:srgbClr val="A6A6A6"/>
            </a:solidFill>
            <a:ln w="12700">
              <a:solidFill>
                <a:schemeClr val="bg1"/>
              </a:solidFill>
            </a:ln>
            <a:effectLst/>
          </c:spPr>
          <c:invertIfNegative val="0"/>
          <c:dPt>
            <c:idx val="12"/>
            <c:invertIfNegative val="0"/>
            <c:bubble3D val="0"/>
            <c:extLst>
              <c:ext xmlns:c16="http://schemas.microsoft.com/office/drawing/2014/chart" uri="{C3380CC4-5D6E-409C-BE32-E72D297353CC}">
                <c16:uniqueId val="{00000078-C9FB-4A24-A674-3CDD2B0706A1}"/>
              </c:ext>
            </c:extLst>
          </c:dPt>
          <c:dPt>
            <c:idx val="14"/>
            <c:invertIfNegative val="0"/>
            <c:bubble3D val="0"/>
            <c:extLst>
              <c:ext xmlns:c16="http://schemas.microsoft.com/office/drawing/2014/chart" uri="{C3380CC4-5D6E-409C-BE32-E72D297353CC}">
                <c16:uniqueId val="{0000007A-C9FB-4A24-A674-3CDD2B0706A1}"/>
              </c:ext>
            </c:extLst>
          </c:dPt>
          <c:dLbls>
            <c:dLbl>
              <c:idx val="12"/>
              <c:tx>
                <c:rich>
                  <a:bodyPr/>
                  <a:lstStyle/>
                  <a:p>
                    <a:r>
                      <a:rPr lang="en-US" b="1" i="0" baseline="0">
                        <a:solidFill>
                          <a:schemeClr val="tx1"/>
                        </a:solidFill>
                      </a:rPr>
                      <a:t>BEN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C9FB-4A24-A674-3CDD2B0706A1}"/>
                </c:ext>
              </c:extLst>
            </c:dLbl>
            <c:dLbl>
              <c:idx val="13"/>
              <c:delete val="1"/>
              <c:extLst>
                <c:ext xmlns:c15="http://schemas.microsoft.com/office/drawing/2012/chart" uri="{CE6537A1-D6FC-4f65-9D91-7224C49458BB}"/>
                <c:ext xmlns:c16="http://schemas.microsoft.com/office/drawing/2014/chart" uri="{C3380CC4-5D6E-409C-BE32-E72D297353CC}">
                  <c16:uniqueId val="{0000007B-C9FB-4A24-A674-3CDD2B0706A1}"/>
                </c:ext>
              </c:extLst>
            </c:dLbl>
            <c:dLbl>
              <c:idx val="14"/>
              <c:tx>
                <c:rich>
                  <a:bodyPr/>
                  <a:lstStyle/>
                  <a:p>
                    <a:r>
                      <a:rPr lang="en-US"/>
                      <a:t>CMR</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A-C9FB-4A24-A674-3CDD2B0706A1}"/>
                </c:ext>
              </c:extLst>
            </c:dLbl>
            <c:dLbl>
              <c:idx val="15"/>
              <c:delete val="1"/>
              <c:extLst>
                <c:ext xmlns:c15="http://schemas.microsoft.com/office/drawing/2012/chart" uri="{CE6537A1-D6FC-4f65-9D91-7224C49458BB}"/>
                <c:ext xmlns:c16="http://schemas.microsoft.com/office/drawing/2014/chart" uri="{C3380CC4-5D6E-409C-BE32-E72D297353CC}">
                  <c16:uniqueId val="{0000007C-C9FB-4A24-A674-3CDD2B0706A1}"/>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'2019'!$I$3:$I$25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'2019'!$P$3:$P$24</c:f>
              <c:numCache>
                <c:formatCode>General</c:formatCode>
                <c:ptCount val="22"/>
                <c:pt idx="15">
                  <c:v>1</c:v>
                </c:pt>
              </c:numCache>
            </c:numRef>
          </c:val>
          <c:extLst>
            <c:ext xmlns:c16="http://schemas.microsoft.com/office/drawing/2014/chart" uri="{C3380CC4-5D6E-409C-BE32-E72D297353CC}">
              <c16:uniqueId val="{0000007D-C9FB-4A24-A674-3CDD2B0706A1}"/>
            </c:ext>
          </c:extLst>
        </c:ser>
        <c:ser>
          <c:idx val="7"/>
          <c:order val="7"/>
          <c:spPr>
            <a:solidFill>
              <a:srgbClr val="FF8200"/>
            </a:solidFill>
            <a:ln w="12700">
              <a:solidFill>
                <a:schemeClr val="bg1"/>
              </a:solidFill>
              <a:prstDash val="solid"/>
            </a:ln>
          </c:spPr>
          <c:invertIfNegative val="0"/>
          <c:dPt>
            <c:idx val="15"/>
            <c:invertIfNegative val="0"/>
            <c:bubble3D val="0"/>
            <c:extLst>
              <c:ext xmlns:c16="http://schemas.microsoft.com/office/drawing/2014/chart" uri="{C3380CC4-5D6E-409C-BE32-E72D297353CC}">
                <c16:uniqueId val="{0000007E-C9FB-4A24-A674-3CDD2B0706A1}"/>
              </c:ext>
            </c:extLst>
          </c:dPt>
          <c:dLbls>
            <c:dLbl>
              <c:idx val="15"/>
              <c:tx>
                <c:rich>
                  <a:bodyPr/>
                  <a:lstStyle/>
                  <a:p>
                    <a:r>
                      <a:rPr lang="en-US"/>
                      <a:t>MLI</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E-C9FB-4A24-A674-3CDD2B0706A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'2019'!$Q$3:$Q$24</c:f>
              <c:numCache>
                <c:formatCode>General</c:formatCode>
                <c:ptCount val="22"/>
                <c:pt idx="15">
                  <c:v>1</c:v>
                </c:pt>
              </c:numCache>
            </c:numRef>
          </c:val>
          <c:extLst>
            <c:ext xmlns:c16="http://schemas.microsoft.com/office/drawing/2014/chart" uri="{C3380CC4-5D6E-409C-BE32-E72D297353CC}">
              <c16:uniqueId val="{0000007F-C9FB-4A24-A674-3CDD2B0706A1}"/>
            </c:ext>
          </c:extLst>
        </c:ser>
        <c:ser>
          <c:idx val="8"/>
          <c:order val="8"/>
          <c:spPr>
            <a:solidFill>
              <a:srgbClr val="FF8200"/>
            </a:solidFill>
            <a:ln w="12700">
              <a:solidFill>
                <a:schemeClr val="bg1"/>
              </a:solidFill>
              <a:prstDash val="solid"/>
            </a:ln>
          </c:spPr>
          <c:invertIfNegative val="0"/>
          <c:dLbls>
            <c:dLbl>
              <c:idx val="15"/>
              <c:tx>
                <c:rich>
                  <a:bodyPr/>
                  <a:lstStyle/>
                  <a:p>
                    <a:r>
                      <a:rPr lang="en-US" b="1"/>
                      <a:t>COG</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0-C9FB-4A24-A674-3CDD2B0706A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'2019'!$R$3:$R$25</c:f>
              <c:numCache>
                <c:formatCode>General</c:formatCode>
                <c:ptCount val="23"/>
                <c:pt idx="15">
                  <c:v>1</c:v>
                </c:pt>
              </c:numCache>
            </c:numRef>
          </c:val>
          <c:extLst>
            <c:ext xmlns:c16="http://schemas.microsoft.com/office/drawing/2014/chart" uri="{C3380CC4-5D6E-409C-BE32-E72D297353CC}">
              <c16:uniqueId val="{00000081-C9FB-4A24-A674-3CDD2B0706A1}"/>
            </c:ext>
          </c:extLst>
        </c:ser>
        <c:dLbls>
          <c:showLegendKey val="0"/>
          <c:showVal val="0"/>
          <c:showCatName val="0"/>
          <c:showSerName val="0"/>
          <c:showPercent val="0"/>
          <c:showBubbleSize val="0"/>
        </c:dLbls>
        <c:gapWidth val="6"/>
        <c:overlap val="100"/>
        <c:axId val="1936322448"/>
        <c:axId val="1936324112"/>
      </c:barChart>
      <c:scatterChart>
        <c:scatterStyle val="lineMarker"/>
        <c:varyColors val="0"/>
        <c:ser>
          <c:idx val="9"/>
          <c:order val="9"/>
          <c:tx>
            <c:v>DummyV</c:v>
          </c:tx>
          <c:spPr>
            <a:ln w="25400">
              <a:solidFill>
                <a:srgbClr val="FF0000"/>
              </a:solidFill>
              <a:prstDash val="solid"/>
            </a:ln>
          </c:spPr>
          <c:marker>
            <c:symbol val="none"/>
          </c:marker>
          <c:xVal>
            <c:numLit>
              <c:formatCode>General</c:formatCode>
              <c:ptCount val="2"/>
              <c:pt idx="0">
                <c:v>12</c:v>
              </c:pt>
              <c:pt idx="1">
                <c:v>12</c:v>
              </c:pt>
            </c:numLit>
          </c:xVal>
          <c:yVal>
            <c:numLit>
              <c:formatCode>General</c:formatCode>
              <c:ptCount val="2"/>
              <c:pt idx="0">
                <c:v>0</c:v>
              </c:pt>
              <c:pt idx="1">
                <c:v>10</c:v>
              </c:pt>
            </c:numLit>
          </c:yVal>
          <c:smooth val="0"/>
          <c:extLst>
            <c:ext xmlns:c16="http://schemas.microsoft.com/office/drawing/2014/chart" uri="{C3380CC4-5D6E-409C-BE32-E72D297353CC}">
              <c16:uniqueId val="{00000082-C9FB-4A24-A674-3CDD2B0706A1}"/>
            </c:ext>
          </c:extLst>
        </c:ser>
        <c:ser>
          <c:idx val="10"/>
          <c:order val="10"/>
          <c:tx>
            <c:v>DummyV</c:v>
          </c:tx>
          <c:spPr>
            <a:ln w="25400">
              <a:solidFill>
                <a:schemeClr val="tx1"/>
              </a:solidFill>
              <a:prstDash val="sysDash"/>
            </a:ln>
          </c:spPr>
          <c:marker>
            <c:symbol val="none"/>
          </c:marker>
          <c:xVal>
            <c:numLit>
              <c:formatCode>General</c:formatCode>
              <c:ptCount val="2"/>
              <c:pt idx="0">
                <c:v>13.7</c:v>
              </c:pt>
              <c:pt idx="1">
                <c:v>13.7</c:v>
              </c:pt>
            </c:numLit>
          </c:xVal>
          <c:yVal>
            <c:numLit>
              <c:formatCode>General</c:formatCode>
              <c:ptCount val="2"/>
              <c:pt idx="0">
                <c:v>0</c:v>
              </c:pt>
              <c:pt idx="1">
                <c:v>10</c:v>
              </c:pt>
            </c:numLit>
          </c:yVal>
          <c:smooth val="0"/>
          <c:extLst>
            <c:ext xmlns:c16="http://schemas.microsoft.com/office/drawing/2014/chart" uri="{C3380CC4-5D6E-409C-BE32-E72D297353CC}">
              <c16:uniqueId val="{00000083-C9FB-4A24-A674-3CDD2B0706A1}"/>
            </c:ext>
          </c:extLst>
        </c:ser>
        <c:dLbls>
          <c:showLegendKey val="0"/>
          <c:showVal val="0"/>
          <c:showCatName val="0"/>
          <c:showSerName val="0"/>
          <c:showPercent val="0"/>
          <c:showBubbleSize val="0"/>
        </c:dLbls>
        <c:axId val="1617718335"/>
        <c:axId val="1617725247"/>
      </c:scatterChart>
      <c:catAx>
        <c:axId val="1936322448"/>
        <c:scaling>
          <c:orientation val="minMax"/>
        </c:scaling>
        <c:delete val="0"/>
        <c:axPos val="b"/>
        <c:title>
          <c:tx>
            <c:rich>
              <a:bodyPr rot="0" vert="horz"/>
              <a:lstStyle/>
              <a:p>
                <a:pPr>
                  <a:defRPr b="0">
                    <a:solidFill>
                      <a:srgbClr val="707372"/>
                    </a:solidFill>
                  </a:defRPr>
                </a:pPr>
                <a:r>
                  <a:rPr lang="en-US" b="0">
                    <a:solidFill>
                      <a:srgbClr val="707372"/>
                    </a:solidFill>
                  </a:rPr>
                  <a:t>Percent</a:t>
                </a:r>
              </a:p>
            </c:rich>
          </c:tx>
          <c:overlay val="0"/>
          <c:spPr>
            <a:noFill/>
            <a:ln>
              <a:noFill/>
            </a:ln>
            <a:effectLst/>
          </c:spPr>
        </c:title>
        <c:numFmt formatCode="General" sourceLinked="1"/>
        <c:majorTickMark val="in"/>
        <c:minorTickMark val="none"/>
        <c:tickLblPos val="nextTo"/>
        <c:spPr>
          <a:noFill/>
          <a:ln w="9525" cap="flat" cmpd="sng" algn="ctr">
            <a:noFill/>
            <a:round/>
          </a:ln>
          <a:effectLst/>
        </c:spPr>
        <c:txPr>
          <a:bodyPr rot="-60000000" vert="horz"/>
          <a:lstStyle/>
          <a:p>
            <a:pPr>
              <a:defRPr>
                <a:solidFill>
                  <a:srgbClr val="707372"/>
                </a:solidFill>
              </a:defRPr>
            </a:pPr>
            <a:endParaRPr lang="en-US"/>
          </a:p>
        </c:txPr>
        <c:crossAx val="1936324112"/>
        <c:crosses val="autoZero"/>
        <c:auto val="1"/>
        <c:lblAlgn val="ctr"/>
        <c:lblOffset val="100"/>
        <c:noMultiLvlLbl val="0"/>
      </c:catAx>
      <c:valAx>
        <c:axId val="1936324112"/>
        <c:scaling>
          <c:orientation val="minMax"/>
          <c:max val="9"/>
        </c:scaling>
        <c:delete val="0"/>
        <c:axPos val="l"/>
        <c:title>
          <c:tx>
            <c:rich>
              <a:bodyPr rot="-5400000" vert="horz"/>
              <a:lstStyle/>
              <a:p>
                <a:pPr>
                  <a:defRPr b="0">
                    <a:solidFill>
                      <a:srgbClr val="707372"/>
                    </a:solidFill>
                  </a:defRPr>
                </a:pPr>
                <a:r>
                  <a:rPr lang="en-US" b="0" dirty="0">
                    <a:solidFill>
                      <a:srgbClr val="707372"/>
                    </a:solidFill>
                  </a:rPr>
                  <a:t>Frequency</a:t>
                </a:r>
              </a:p>
            </c:rich>
          </c:tx>
          <c:layout>
            <c:manualLayout>
              <c:xMode val="edge"/>
              <c:yMode val="edge"/>
              <c:x val="6.7230504462116711E-4"/>
              <c:y val="0.3276269687649425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solidFill>
                  <a:srgbClr val="707372"/>
                </a:solidFill>
              </a:defRPr>
            </a:pPr>
            <a:endParaRPr lang="en-US"/>
          </a:p>
        </c:txPr>
        <c:crossAx val="1936322448"/>
        <c:crosses val="autoZero"/>
        <c:crossBetween val="between"/>
      </c:valAx>
      <c:valAx>
        <c:axId val="1617725247"/>
        <c:scaling>
          <c:orientation val="minMax"/>
          <c:max val="10"/>
        </c:scaling>
        <c:delete val="1"/>
        <c:axPos val="r"/>
        <c:numFmt formatCode="General" sourceLinked="1"/>
        <c:majorTickMark val="in"/>
        <c:minorTickMark val="none"/>
        <c:tickLblPos val="nextTo"/>
        <c:crossAx val="1617718335"/>
        <c:crosses val="max"/>
        <c:crossBetween val="midCat"/>
      </c:valAx>
      <c:valAx>
        <c:axId val="1617718335"/>
        <c:scaling>
          <c:orientation val="minMax"/>
          <c:max val="23"/>
          <c:min val="0"/>
        </c:scaling>
        <c:delete val="0"/>
        <c:axPos val="t"/>
        <c:numFmt formatCode="General" sourceLinked="1"/>
        <c:majorTickMark val="none"/>
        <c:minorTickMark val="none"/>
        <c:tickLblPos val="none"/>
        <c:spPr>
          <a:ln w="3175">
            <a:noFill/>
            <a:prstDash val="solid"/>
          </a:ln>
        </c:spPr>
        <c:crossAx val="1617725247"/>
        <c:crosses val="max"/>
        <c:crossBetween val="midCat"/>
        <c:majorUnit val="1"/>
      </c:valAx>
      <c:spPr>
        <a:noFill/>
        <a:ln w="25400">
          <a:noFill/>
        </a:ln>
        <a:effectLst/>
      </c:spPr>
    </c:plotArea>
    <c:legend>
      <c:legendPos val="t"/>
      <c:legendEntry>
        <c:idx val="0"/>
        <c:delete val="1"/>
      </c:legendEntry>
      <c:legendEntry>
        <c:idx val="2"/>
        <c:delete val="1"/>
      </c:legendEntry>
      <c:legendEntry>
        <c:idx val="3"/>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ayout>
        <c:manualLayout>
          <c:xMode val="edge"/>
          <c:yMode val="edge"/>
          <c:x val="4.1081653755381635E-2"/>
          <c:y val="8.4765876648696295E-2"/>
          <c:w val="0.34004097465657851"/>
          <c:h val="0.15831382383274717"/>
        </c:manualLayout>
      </c:layout>
      <c:overlay val="0"/>
      <c:txPr>
        <a:bodyPr/>
        <a:lstStyle/>
        <a:p>
          <a:pPr>
            <a:defRPr>
              <a:solidFill>
                <a:srgbClr val="707372"/>
              </a:solidFill>
            </a:defRPr>
          </a:pPr>
          <a:endParaRPr lang="en-US"/>
        </a:p>
      </c:txPr>
    </c:legend>
    <c:plotVisOnly val="1"/>
    <c:dispBlanksAs val="gap"/>
    <c:showDLblsOverMax val="0"/>
  </c:chart>
  <c:spPr>
    <a:solidFill>
      <a:schemeClr val="bg1"/>
    </a:solidFill>
    <a:ln w="3175" cap="flat" cmpd="sng" algn="ctr">
      <a:solidFill>
        <a:srgbClr val="FEFFFF"/>
      </a:solidFill>
      <a:prstDash val="solid"/>
      <a:round/>
    </a:ln>
    <a:effectLst/>
  </c:spPr>
  <c:txPr>
    <a:bodyPr/>
    <a:lstStyle/>
    <a:p>
      <a:pPr>
        <a:defRPr sz="1400">
          <a:solidFill>
            <a:schemeClr val="tx1"/>
          </a:solidFill>
          <a:latin typeface="Arial Narrow" panose="020B060602020203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5570933742953E-2"/>
          <c:y val="5.5271465957169544E-2"/>
          <c:w val="0.93641887112067124"/>
          <c:h val="0.80932317035112644"/>
        </c:manualLayout>
      </c:layout>
      <c:barChart>
        <c:barDir val="col"/>
        <c:grouping val="stacked"/>
        <c:varyColors val="0"/>
        <c:ser>
          <c:idx val="0"/>
          <c:order val="0"/>
          <c:tx>
            <c:v>Resource-intensive countries</c:v>
          </c:tx>
          <c:spPr>
            <a:solidFill>
              <a:schemeClr val="accent3"/>
            </a:solidFill>
            <a:ln w="12700">
              <a:solidFill>
                <a:srgbClr val="FEFEFE"/>
              </a:solidFill>
            </a:ln>
            <a:effectLst/>
            <a:scene3d>
              <a:camera prst="orthographicFront"/>
              <a:lightRig rig="threePt" dir="t"/>
            </a:scene3d>
            <a:sp3d/>
          </c:spPr>
          <c:invertIfNegative val="0"/>
          <c:dPt>
            <c:idx val="0"/>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01-A2FA-4802-BE9A-71230D22D33C}"/>
              </c:ext>
            </c:extLst>
          </c:dPt>
          <c:dPt>
            <c:idx val="1"/>
            <c:invertIfNegative val="0"/>
            <c:bubble3D val="0"/>
            <c:extLst>
              <c:ext xmlns:c16="http://schemas.microsoft.com/office/drawing/2014/chart" uri="{C3380CC4-5D6E-409C-BE32-E72D297353CC}">
                <c16:uniqueId val="{00000002-A2FA-4802-BE9A-71230D22D33C}"/>
              </c:ext>
            </c:extLst>
          </c:dPt>
          <c:dPt>
            <c:idx val="2"/>
            <c:invertIfNegative val="0"/>
            <c:bubble3D val="0"/>
            <c:extLst>
              <c:ext xmlns:c16="http://schemas.microsoft.com/office/drawing/2014/chart" uri="{C3380CC4-5D6E-409C-BE32-E72D297353CC}">
                <c16:uniqueId val="{00000003-A2FA-4802-BE9A-71230D22D33C}"/>
              </c:ext>
            </c:extLst>
          </c:dPt>
          <c:dPt>
            <c:idx val="3"/>
            <c:invertIfNegative val="0"/>
            <c:bubble3D val="0"/>
            <c:extLst>
              <c:ext xmlns:c16="http://schemas.microsoft.com/office/drawing/2014/chart" uri="{C3380CC4-5D6E-409C-BE32-E72D297353CC}">
                <c16:uniqueId val="{00000004-A2FA-4802-BE9A-71230D22D33C}"/>
              </c:ext>
            </c:extLst>
          </c:dPt>
          <c:dPt>
            <c:idx val="4"/>
            <c:invertIfNegative val="0"/>
            <c:bubble3D val="0"/>
            <c:extLst>
              <c:ext xmlns:c16="http://schemas.microsoft.com/office/drawing/2014/chart" uri="{C3380CC4-5D6E-409C-BE32-E72D297353CC}">
                <c16:uniqueId val="{00000005-A2FA-4802-BE9A-71230D22D33C}"/>
              </c:ext>
            </c:extLst>
          </c:dPt>
          <c:dPt>
            <c:idx val="5"/>
            <c:invertIfNegative val="0"/>
            <c:bubble3D val="0"/>
            <c:extLst>
              <c:ext xmlns:c16="http://schemas.microsoft.com/office/drawing/2014/chart" uri="{C3380CC4-5D6E-409C-BE32-E72D297353CC}">
                <c16:uniqueId val="{00000006-A2FA-4802-BE9A-71230D22D33C}"/>
              </c:ext>
            </c:extLst>
          </c:dPt>
          <c:dPt>
            <c:idx val="6"/>
            <c:invertIfNegative val="0"/>
            <c:bubble3D val="0"/>
            <c:extLst>
              <c:ext xmlns:c16="http://schemas.microsoft.com/office/drawing/2014/chart" uri="{C3380CC4-5D6E-409C-BE32-E72D297353CC}">
                <c16:uniqueId val="{00000007-A2FA-4802-BE9A-71230D22D33C}"/>
              </c:ext>
            </c:extLst>
          </c:dPt>
          <c:dPt>
            <c:idx val="7"/>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09-A2FA-4802-BE9A-71230D22D33C}"/>
              </c:ext>
            </c:extLst>
          </c:dPt>
          <c:dPt>
            <c:idx val="8"/>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0B-A2FA-4802-BE9A-71230D22D33C}"/>
              </c:ext>
            </c:extLst>
          </c:dPt>
          <c:dPt>
            <c:idx val="9"/>
            <c:invertIfNegative val="0"/>
            <c:bubble3D val="0"/>
            <c:extLst>
              <c:ext xmlns:c16="http://schemas.microsoft.com/office/drawing/2014/chart" uri="{C3380CC4-5D6E-409C-BE32-E72D297353CC}">
                <c16:uniqueId val="{0000000C-A2FA-4802-BE9A-71230D22D33C}"/>
              </c:ext>
            </c:extLst>
          </c:dPt>
          <c:dPt>
            <c:idx val="10"/>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0E-A2FA-4802-BE9A-71230D22D33C}"/>
              </c:ext>
            </c:extLst>
          </c:dPt>
          <c:dPt>
            <c:idx val="11"/>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10-A2FA-4802-BE9A-71230D22D33C}"/>
              </c:ext>
            </c:extLst>
          </c:dPt>
          <c:dPt>
            <c:idx val="12"/>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12-A2FA-4802-BE9A-71230D22D33C}"/>
              </c:ext>
            </c:extLst>
          </c:dPt>
          <c:dPt>
            <c:idx val="13"/>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14-A2FA-4802-BE9A-71230D22D33C}"/>
              </c:ext>
            </c:extLst>
          </c:dPt>
          <c:dPt>
            <c:idx val="14"/>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16-A2FA-4802-BE9A-71230D22D33C}"/>
              </c:ext>
            </c:extLst>
          </c:dPt>
          <c:dPt>
            <c:idx val="15"/>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18-A2FA-4802-BE9A-71230D22D33C}"/>
              </c:ext>
            </c:extLst>
          </c:dPt>
          <c:dPt>
            <c:idx val="16"/>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1A-A2FA-4802-BE9A-71230D22D33C}"/>
              </c:ext>
            </c:extLst>
          </c:dPt>
          <c:dPt>
            <c:idx val="17"/>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1C-A2FA-4802-BE9A-71230D22D33C}"/>
              </c:ext>
            </c:extLst>
          </c:dPt>
          <c:dPt>
            <c:idx val="18"/>
            <c:invertIfNegative val="0"/>
            <c:bubble3D val="0"/>
            <c:extLst>
              <c:ext xmlns:c16="http://schemas.microsoft.com/office/drawing/2014/chart" uri="{C3380CC4-5D6E-409C-BE32-E72D297353CC}">
                <c16:uniqueId val="{0000001D-A2FA-4802-BE9A-71230D22D33C}"/>
              </c:ext>
            </c:extLst>
          </c:dPt>
          <c:dPt>
            <c:idx val="19"/>
            <c:invertIfNegative val="0"/>
            <c:bubble3D val="0"/>
            <c:extLst>
              <c:ext xmlns:c16="http://schemas.microsoft.com/office/drawing/2014/chart" uri="{C3380CC4-5D6E-409C-BE32-E72D297353CC}">
                <c16:uniqueId val="{0000001E-A2FA-4802-BE9A-71230D22D33C}"/>
              </c:ext>
            </c:extLst>
          </c:dPt>
          <c:dPt>
            <c:idx val="20"/>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20-A2FA-4802-BE9A-71230D22D33C}"/>
              </c:ext>
            </c:extLst>
          </c:dPt>
          <c:dPt>
            <c:idx val="22"/>
            <c:invertIfNegative val="0"/>
            <c:bubble3D val="0"/>
            <c:extLst>
              <c:ext xmlns:c16="http://schemas.microsoft.com/office/drawing/2014/chart" uri="{C3380CC4-5D6E-409C-BE32-E72D297353CC}">
                <c16:uniqueId val="{00000021-A2FA-4802-BE9A-71230D22D33C}"/>
              </c:ext>
            </c:extLst>
          </c:dPt>
          <c:cat>
            <c:strRef>
              <c:f>'2001-10'!$H$3:$H$25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'2001-10'!$I$3:$I$25</c:f>
              <c:numCache>
                <c:formatCode>General</c:formatCode>
                <c:ptCount val="23"/>
                <c:pt idx="0">
                  <c:v>1</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1</c:v>
                </c:pt>
                <c:pt idx="16">
                  <c:v>1</c:v>
                </c:pt>
                <c:pt idx="17">
                  <c:v>1</c:v>
                </c:pt>
                <c:pt idx="19">
                  <c:v>0</c:v>
                </c:pt>
                <c:pt idx="20">
                  <c:v>1</c:v>
                </c:pt>
                <c:pt idx="22">
                  <c:v>1</c:v>
                </c:pt>
              </c:numCache>
            </c:numRef>
          </c:val>
          <c:extLst>
            <c:ext xmlns:c16="http://schemas.microsoft.com/office/drawing/2014/chart" uri="{C3380CC4-5D6E-409C-BE32-E72D297353CC}">
              <c16:uniqueId val="{00000022-A2FA-4802-BE9A-71230D22D33C}"/>
            </c:ext>
          </c:extLst>
        </c:ser>
        <c:ser>
          <c:idx val="1"/>
          <c:order val="1"/>
          <c:tx>
            <c:v>Nonresource-intensive countries</c:v>
          </c:tx>
          <c:spPr>
            <a:solidFill>
              <a:schemeClr val="accent3"/>
            </a:solidFill>
            <a:ln w="12700">
              <a:solidFill>
                <a:srgbClr val="FEFEFE"/>
              </a:solidFill>
            </a:ln>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23-A2FA-4802-BE9A-71230D22D33C}"/>
              </c:ext>
            </c:extLst>
          </c:dPt>
          <c:dPt>
            <c:idx val="2"/>
            <c:invertIfNegative val="0"/>
            <c:bubble3D val="0"/>
            <c:extLst>
              <c:ext xmlns:c16="http://schemas.microsoft.com/office/drawing/2014/chart" uri="{C3380CC4-5D6E-409C-BE32-E72D297353CC}">
                <c16:uniqueId val="{00000024-A2FA-4802-BE9A-71230D22D33C}"/>
              </c:ext>
            </c:extLst>
          </c:dPt>
          <c:dPt>
            <c:idx val="4"/>
            <c:invertIfNegative val="0"/>
            <c:bubble3D val="0"/>
            <c:extLst>
              <c:ext xmlns:c16="http://schemas.microsoft.com/office/drawing/2014/chart" uri="{C3380CC4-5D6E-409C-BE32-E72D297353CC}">
                <c16:uniqueId val="{00000025-A2FA-4802-BE9A-71230D22D33C}"/>
              </c:ext>
            </c:extLst>
          </c:dPt>
          <c:dPt>
            <c:idx val="5"/>
            <c:invertIfNegative val="0"/>
            <c:bubble3D val="0"/>
            <c:extLst>
              <c:ext xmlns:c16="http://schemas.microsoft.com/office/drawing/2014/chart" uri="{C3380CC4-5D6E-409C-BE32-E72D297353CC}">
                <c16:uniqueId val="{00000026-A2FA-4802-BE9A-71230D22D33C}"/>
              </c:ext>
            </c:extLst>
          </c:dPt>
          <c:dPt>
            <c:idx val="6"/>
            <c:invertIfNegative val="0"/>
            <c:bubble3D val="0"/>
            <c:extLst>
              <c:ext xmlns:c16="http://schemas.microsoft.com/office/drawing/2014/chart" uri="{C3380CC4-5D6E-409C-BE32-E72D297353CC}">
                <c16:uniqueId val="{00000027-A2FA-4802-BE9A-71230D22D33C}"/>
              </c:ext>
            </c:extLst>
          </c:dPt>
          <c:dPt>
            <c:idx val="7"/>
            <c:invertIfNegative val="0"/>
            <c:bubble3D val="0"/>
            <c:extLst>
              <c:ext xmlns:c16="http://schemas.microsoft.com/office/drawing/2014/chart" uri="{C3380CC4-5D6E-409C-BE32-E72D297353CC}">
                <c16:uniqueId val="{00000028-A2FA-4802-BE9A-71230D22D33C}"/>
              </c:ext>
            </c:extLst>
          </c:dPt>
          <c:dPt>
            <c:idx val="9"/>
            <c:invertIfNegative val="0"/>
            <c:bubble3D val="0"/>
            <c:extLst>
              <c:ext xmlns:c16="http://schemas.microsoft.com/office/drawing/2014/chart" uri="{C3380CC4-5D6E-409C-BE32-E72D297353CC}">
                <c16:uniqueId val="{00000029-A2FA-4802-BE9A-71230D22D33C}"/>
              </c:ext>
            </c:extLst>
          </c:dPt>
          <c:dPt>
            <c:idx val="10"/>
            <c:invertIfNegative val="0"/>
            <c:bubble3D val="0"/>
            <c:extLst>
              <c:ext xmlns:c16="http://schemas.microsoft.com/office/drawing/2014/chart" uri="{C3380CC4-5D6E-409C-BE32-E72D297353CC}">
                <c16:uniqueId val="{0000002A-A2FA-4802-BE9A-71230D22D33C}"/>
              </c:ext>
            </c:extLst>
          </c:dPt>
          <c:dPt>
            <c:idx val="11"/>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2C-A2FA-4802-BE9A-71230D22D33C}"/>
              </c:ext>
            </c:extLst>
          </c:dPt>
          <c:dPt>
            <c:idx val="12"/>
            <c:invertIfNegative val="0"/>
            <c:bubble3D val="0"/>
            <c:extLst>
              <c:ext xmlns:c16="http://schemas.microsoft.com/office/drawing/2014/chart" uri="{C3380CC4-5D6E-409C-BE32-E72D297353CC}">
                <c16:uniqueId val="{0000002D-A2FA-4802-BE9A-71230D22D33C}"/>
              </c:ext>
            </c:extLst>
          </c:dPt>
          <c:dPt>
            <c:idx val="13"/>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2F-A2FA-4802-BE9A-71230D22D33C}"/>
              </c:ext>
            </c:extLst>
          </c:dPt>
          <c:dPt>
            <c:idx val="14"/>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31-A2FA-4802-BE9A-71230D22D33C}"/>
              </c:ext>
            </c:extLst>
          </c:dPt>
          <c:dPt>
            <c:idx val="15"/>
            <c:invertIfNegative val="0"/>
            <c:bubble3D val="0"/>
            <c:extLst>
              <c:ext xmlns:c16="http://schemas.microsoft.com/office/drawing/2014/chart" uri="{C3380CC4-5D6E-409C-BE32-E72D297353CC}">
                <c16:uniqueId val="{00000032-A2FA-4802-BE9A-71230D22D33C}"/>
              </c:ext>
            </c:extLst>
          </c:dPt>
          <c:dPt>
            <c:idx val="16"/>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34-A2FA-4802-BE9A-71230D22D33C}"/>
              </c:ext>
            </c:extLst>
          </c:dPt>
          <c:dPt>
            <c:idx val="17"/>
            <c:invertIfNegative val="0"/>
            <c:bubble3D val="0"/>
            <c:extLst>
              <c:ext xmlns:c16="http://schemas.microsoft.com/office/drawing/2014/chart" uri="{C3380CC4-5D6E-409C-BE32-E72D297353CC}">
                <c16:uniqueId val="{00000035-A2FA-4802-BE9A-71230D22D33C}"/>
              </c:ext>
            </c:extLst>
          </c:dPt>
          <c:dPt>
            <c:idx val="18"/>
            <c:invertIfNegative val="0"/>
            <c:bubble3D val="0"/>
            <c:extLst>
              <c:ext xmlns:c16="http://schemas.microsoft.com/office/drawing/2014/chart" uri="{C3380CC4-5D6E-409C-BE32-E72D297353CC}">
                <c16:uniqueId val="{00000036-A2FA-4802-BE9A-71230D22D33C}"/>
              </c:ext>
            </c:extLst>
          </c:dPt>
          <c:dPt>
            <c:idx val="20"/>
            <c:invertIfNegative val="0"/>
            <c:bubble3D val="0"/>
            <c:extLst>
              <c:ext xmlns:c16="http://schemas.microsoft.com/office/drawing/2014/chart" uri="{C3380CC4-5D6E-409C-BE32-E72D297353CC}">
                <c16:uniqueId val="{00000037-A2FA-4802-BE9A-71230D22D33C}"/>
              </c:ext>
            </c:extLst>
          </c:dPt>
          <c:dPt>
            <c:idx val="22"/>
            <c:invertIfNegative val="0"/>
            <c:bubble3D val="0"/>
            <c:spPr>
              <a:solidFill>
                <a:srgbClr val="A6A6A6"/>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5E-DA0F-4083-9587-B018F64069C4}"/>
              </c:ext>
            </c:extLst>
          </c:dPt>
          <c:dLbls>
            <c:dLbl>
              <c:idx val="11"/>
              <c:tx>
                <c:rich>
                  <a:bodyPr/>
                  <a:lstStyle/>
                  <a:p>
                    <a:pPr>
                      <a:defRPr sz="1600"/>
                    </a:pPr>
                    <a:r>
                      <a:rPr lang="en-US" sz="1600" b="1">
                        <a:solidFill>
                          <a:schemeClr val="tx1"/>
                        </a:solidFill>
                      </a:rPr>
                      <a:t>ZAF</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A2FA-4802-BE9A-71230D22D3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'2001-10'!$H$3:$H$25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'2001-10'!$J$3:$J$25</c:f>
              <c:numCache>
                <c:formatCode>General</c:formatCode>
                <c:ptCount val="23"/>
                <c:pt idx="7">
                  <c:v>1</c:v>
                </c:pt>
                <c:pt idx="9">
                  <c:v>1</c:v>
                </c:pt>
                <c:pt idx="10">
                  <c:v>1</c:v>
                </c:pt>
                <c:pt idx="11">
                  <c:v>1</c:v>
                </c:pt>
                <c:pt idx="12">
                  <c:v>1</c:v>
                </c:pt>
                <c:pt idx="13">
                  <c:v>1</c:v>
                </c:pt>
                <c:pt idx="14">
                  <c:v>1</c:v>
                </c:pt>
                <c:pt idx="15">
                  <c:v>1</c:v>
                </c:pt>
                <c:pt idx="16">
                  <c:v>1</c:v>
                </c:pt>
                <c:pt idx="22">
                  <c:v>1</c:v>
                </c:pt>
              </c:numCache>
            </c:numRef>
          </c:val>
          <c:extLst>
            <c:ext xmlns:c16="http://schemas.microsoft.com/office/drawing/2014/chart" uri="{C3380CC4-5D6E-409C-BE32-E72D297353CC}">
              <c16:uniqueId val="{00000038-A2FA-4802-BE9A-71230D22D33C}"/>
            </c:ext>
          </c:extLst>
        </c:ser>
        <c:ser>
          <c:idx val="2"/>
          <c:order val="2"/>
          <c:spPr>
            <a:solidFill>
              <a:schemeClr val="accent3"/>
            </a:solidFill>
            <a:ln w="12700">
              <a:solidFill>
                <a:srgbClr val="FEFEFE"/>
              </a:solidFill>
            </a:ln>
            <a:effectLst/>
            <a:scene3d>
              <a:camera prst="orthographicFront"/>
              <a:lightRig rig="threePt" dir="t"/>
            </a:scene3d>
            <a:sp3d/>
          </c:spPr>
          <c:invertIfNegative val="0"/>
          <c:dPt>
            <c:idx val="5"/>
            <c:invertIfNegative val="0"/>
            <c:bubble3D val="0"/>
            <c:extLst>
              <c:ext xmlns:c16="http://schemas.microsoft.com/office/drawing/2014/chart" uri="{C3380CC4-5D6E-409C-BE32-E72D297353CC}">
                <c16:uniqueId val="{00000039-A2FA-4802-BE9A-71230D22D33C}"/>
              </c:ext>
            </c:extLst>
          </c:dPt>
          <c:dPt>
            <c:idx val="9"/>
            <c:invertIfNegative val="0"/>
            <c:bubble3D val="0"/>
            <c:extLst>
              <c:ext xmlns:c16="http://schemas.microsoft.com/office/drawing/2014/chart" uri="{C3380CC4-5D6E-409C-BE32-E72D297353CC}">
                <c16:uniqueId val="{0000003A-A2FA-4802-BE9A-71230D22D33C}"/>
              </c:ext>
            </c:extLst>
          </c:dPt>
          <c:dPt>
            <c:idx val="11"/>
            <c:invertIfNegative val="0"/>
            <c:bubble3D val="0"/>
            <c:extLst>
              <c:ext xmlns:c16="http://schemas.microsoft.com/office/drawing/2014/chart" uri="{C3380CC4-5D6E-409C-BE32-E72D297353CC}">
                <c16:uniqueId val="{0000003B-A2FA-4802-BE9A-71230D22D33C}"/>
              </c:ext>
            </c:extLst>
          </c:dPt>
          <c:dPt>
            <c:idx val="12"/>
            <c:invertIfNegative val="0"/>
            <c:bubble3D val="0"/>
            <c:extLst>
              <c:ext xmlns:c16="http://schemas.microsoft.com/office/drawing/2014/chart" uri="{C3380CC4-5D6E-409C-BE32-E72D297353CC}">
                <c16:uniqueId val="{0000003C-A2FA-4802-BE9A-71230D22D33C}"/>
              </c:ext>
            </c:extLst>
          </c:dPt>
          <c:dPt>
            <c:idx val="13"/>
            <c:invertIfNegative val="0"/>
            <c:bubble3D val="0"/>
            <c:extLst>
              <c:ext xmlns:c16="http://schemas.microsoft.com/office/drawing/2014/chart" uri="{C3380CC4-5D6E-409C-BE32-E72D297353CC}">
                <c16:uniqueId val="{0000003D-A2FA-4802-BE9A-71230D22D33C}"/>
              </c:ext>
            </c:extLst>
          </c:dPt>
          <c:dPt>
            <c:idx val="14"/>
            <c:invertIfNegative val="0"/>
            <c:bubble3D val="0"/>
            <c:extLst>
              <c:ext xmlns:c16="http://schemas.microsoft.com/office/drawing/2014/chart" uri="{C3380CC4-5D6E-409C-BE32-E72D297353CC}">
                <c16:uniqueId val="{0000003E-A2FA-4802-BE9A-71230D22D33C}"/>
              </c:ext>
            </c:extLst>
          </c:dPt>
          <c:dPt>
            <c:idx val="15"/>
            <c:invertIfNegative val="0"/>
            <c:bubble3D val="0"/>
            <c:extLst>
              <c:ext xmlns:c16="http://schemas.microsoft.com/office/drawing/2014/chart" uri="{C3380CC4-5D6E-409C-BE32-E72D297353CC}">
                <c16:uniqueId val="{0000003F-A2FA-4802-BE9A-71230D22D33C}"/>
              </c:ext>
            </c:extLst>
          </c:dPt>
          <c:dPt>
            <c:idx val="16"/>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41-A2FA-4802-BE9A-71230D22D33C}"/>
              </c:ext>
            </c:extLst>
          </c:dPt>
          <c:dPt>
            <c:idx val="17"/>
            <c:invertIfNegative val="0"/>
            <c:bubble3D val="0"/>
            <c:extLst>
              <c:ext xmlns:c16="http://schemas.microsoft.com/office/drawing/2014/chart" uri="{C3380CC4-5D6E-409C-BE32-E72D297353CC}">
                <c16:uniqueId val="{00000042-A2FA-4802-BE9A-71230D22D33C}"/>
              </c:ext>
            </c:extLst>
          </c:dPt>
          <c:dPt>
            <c:idx val="19"/>
            <c:invertIfNegative val="0"/>
            <c:bubble3D val="0"/>
            <c:extLst>
              <c:ext xmlns:c16="http://schemas.microsoft.com/office/drawing/2014/chart" uri="{C3380CC4-5D6E-409C-BE32-E72D297353CC}">
                <c16:uniqueId val="{00000043-A2FA-4802-BE9A-71230D22D33C}"/>
              </c:ext>
            </c:extLst>
          </c:dPt>
          <c:cat>
            <c:strRef>
              <c:f>'2001-10'!$H$3:$H$25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'2001-10'!$K$3:$K$25</c:f>
              <c:numCache>
                <c:formatCode>General</c:formatCode>
                <c:ptCount val="23"/>
                <c:pt idx="9">
                  <c:v>1</c:v>
                </c:pt>
                <c:pt idx="12">
                  <c:v>1</c:v>
                </c:pt>
                <c:pt idx="13">
                  <c:v>1</c:v>
                </c:pt>
                <c:pt idx="14">
                  <c:v>1</c:v>
                </c:pt>
                <c:pt idx="15">
                  <c:v>1</c:v>
                </c:pt>
                <c:pt idx="16">
                  <c:v>1</c:v>
                </c:pt>
                <c:pt idx="22">
                  <c:v>1</c:v>
                </c:pt>
              </c:numCache>
            </c:numRef>
          </c:val>
          <c:extLst>
            <c:ext xmlns:c16="http://schemas.microsoft.com/office/drawing/2014/chart" uri="{C3380CC4-5D6E-409C-BE32-E72D297353CC}">
              <c16:uniqueId val="{00000044-A2FA-4802-BE9A-71230D22D33C}"/>
            </c:ext>
          </c:extLst>
        </c:ser>
        <c:ser>
          <c:idx val="3"/>
          <c:order val="3"/>
          <c:spPr>
            <a:solidFill>
              <a:schemeClr val="accent3"/>
            </a:solidFill>
            <a:ln w="12700">
              <a:solidFill>
                <a:srgbClr val="FEFEFE"/>
              </a:solidFill>
            </a:ln>
            <a:effectLst/>
            <a:scene3d>
              <a:camera prst="orthographicFront"/>
              <a:lightRig rig="threePt" dir="t"/>
            </a:scene3d>
            <a:sp3d/>
          </c:spPr>
          <c:invertIfNegative val="0"/>
          <c:dPt>
            <c:idx val="9"/>
            <c:invertIfNegative val="0"/>
            <c:bubble3D val="0"/>
            <c:extLst>
              <c:ext xmlns:c16="http://schemas.microsoft.com/office/drawing/2014/chart" uri="{C3380CC4-5D6E-409C-BE32-E72D297353CC}">
                <c16:uniqueId val="{00000045-A2FA-4802-BE9A-71230D22D33C}"/>
              </c:ext>
            </c:extLst>
          </c:dPt>
          <c:dPt>
            <c:idx val="12"/>
            <c:invertIfNegative val="0"/>
            <c:bubble3D val="0"/>
            <c:extLst>
              <c:ext xmlns:c16="http://schemas.microsoft.com/office/drawing/2014/chart" uri="{C3380CC4-5D6E-409C-BE32-E72D297353CC}">
                <c16:uniqueId val="{00000046-A2FA-4802-BE9A-71230D22D33C}"/>
              </c:ext>
            </c:extLst>
          </c:dPt>
          <c:dPt>
            <c:idx val="13"/>
            <c:invertIfNegative val="0"/>
            <c:bubble3D val="0"/>
            <c:extLst>
              <c:ext xmlns:c16="http://schemas.microsoft.com/office/drawing/2014/chart" uri="{C3380CC4-5D6E-409C-BE32-E72D297353CC}">
                <c16:uniqueId val="{00000047-A2FA-4802-BE9A-71230D22D33C}"/>
              </c:ext>
            </c:extLst>
          </c:dPt>
          <c:dPt>
            <c:idx val="14"/>
            <c:invertIfNegative val="0"/>
            <c:bubble3D val="0"/>
            <c:spPr>
              <a:solidFill>
                <a:schemeClr val="accent5"/>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49-A2FA-4802-BE9A-71230D22D33C}"/>
              </c:ext>
            </c:extLst>
          </c:dPt>
          <c:dPt>
            <c:idx val="15"/>
            <c:invertIfNegative val="0"/>
            <c:bubble3D val="0"/>
            <c:extLst>
              <c:ext xmlns:c16="http://schemas.microsoft.com/office/drawing/2014/chart" uri="{C3380CC4-5D6E-409C-BE32-E72D297353CC}">
                <c16:uniqueId val="{0000004A-A2FA-4802-BE9A-71230D22D33C}"/>
              </c:ext>
            </c:extLst>
          </c:dPt>
          <c:dPt>
            <c:idx val="22"/>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4C-A2FA-4802-BE9A-71230D22D33C}"/>
              </c:ext>
            </c:extLst>
          </c:dPt>
          <c:cat>
            <c:strRef>
              <c:f>'2001-10'!$H$3:$H$25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'2001-10'!$L$3:$L$25</c:f>
              <c:numCache>
                <c:formatCode>General</c:formatCode>
                <c:ptCount val="23"/>
                <c:pt idx="9">
                  <c:v>1</c:v>
                </c:pt>
                <c:pt idx="12">
                  <c:v>1</c:v>
                </c:pt>
                <c:pt idx="13">
                  <c:v>1</c:v>
                </c:pt>
                <c:pt idx="22">
                  <c:v>1</c:v>
                </c:pt>
              </c:numCache>
            </c:numRef>
          </c:val>
          <c:extLst>
            <c:ext xmlns:c16="http://schemas.microsoft.com/office/drawing/2014/chart" uri="{C3380CC4-5D6E-409C-BE32-E72D297353CC}">
              <c16:uniqueId val="{0000004D-A2FA-4802-BE9A-71230D22D33C}"/>
            </c:ext>
          </c:extLst>
        </c:ser>
        <c:ser>
          <c:idx val="4"/>
          <c:order val="4"/>
          <c:spPr>
            <a:solidFill>
              <a:schemeClr val="accent3"/>
            </a:solidFill>
            <a:ln w="12700">
              <a:solidFill>
                <a:srgbClr val="FEFEFE"/>
              </a:solidFill>
            </a:ln>
            <a:effectLst/>
            <a:scene3d>
              <a:camera prst="orthographicFront"/>
              <a:lightRig rig="threePt" dir="t"/>
            </a:scene3d>
            <a:sp3d/>
          </c:spPr>
          <c:invertIfNegative val="0"/>
          <c:dPt>
            <c:idx val="12"/>
            <c:invertIfNegative val="0"/>
            <c:bubble3D val="0"/>
            <c:spPr>
              <a:solidFill>
                <a:srgbClr val="A6A6A6"/>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4E-A2FA-4802-BE9A-71230D22D33C}"/>
              </c:ext>
            </c:extLst>
          </c:dPt>
          <c:dPt>
            <c:idx val="13"/>
            <c:invertIfNegative val="0"/>
            <c:bubble3D val="0"/>
            <c:extLst>
              <c:ext xmlns:c16="http://schemas.microsoft.com/office/drawing/2014/chart" uri="{C3380CC4-5D6E-409C-BE32-E72D297353CC}">
                <c16:uniqueId val="{0000004F-A2FA-4802-BE9A-71230D22D33C}"/>
              </c:ext>
            </c:extLst>
          </c:dPt>
          <c:dPt>
            <c:idx val="14"/>
            <c:invertIfNegative val="0"/>
            <c:bubble3D val="0"/>
            <c:extLst>
              <c:ext xmlns:c16="http://schemas.microsoft.com/office/drawing/2014/chart" uri="{C3380CC4-5D6E-409C-BE32-E72D297353CC}">
                <c16:uniqueId val="{00000050-A2FA-4802-BE9A-71230D22D33C}"/>
              </c:ext>
            </c:extLst>
          </c:dPt>
          <c:dPt>
            <c:idx val="15"/>
            <c:invertIfNegative val="0"/>
            <c:bubble3D val="0"/>
            <c:extLst>
              <c:ext xmlns:c16="http://schemas.microsoft.com/office/drawing/2014/chart" uri="{C3380CC4-5D6E-409C-BE32-E72D297353CC}">
                <c16:uniqueId val="{00000051-A2FA-4802-BE9A-71230D22D33C}"/>
              </c:ext>
            </c:extLst>
          </c:dPt>
          <c:dPt>
            <c:idx val="16"/>
            <c:invertIfNegative val="0"/>
            <c:bubble3D val="0"/>
            <c:extLst>
              <c:ext xmlns:c16="http://schemas.microsoft.com/office/drawing/2014/chart" uri="{C3380CC4-5D6E-409C-BE32-E72D297353CC}">
                <c16:uniqueId val="{00000052-A2FA-4802-BE9A-71230D22D33C}"/>
              </c:ext>
            </c:extLst>
          </c:dPt>
          <c:dPt>
            <c:idx val="22"/>
            <c:invertIfNegative val="0"/>
            <c:bubble3D val="0"/>
            <c:spPr>
              <a:solidFill>
                <a:srgbClr val="FF8200"/>
              </a:solidFill>
              <a:ln w="12700">
                <a:solidFill>
                  <a:srgbClr val="FEFEFE"/>
                </a:solidFill>
              </a:ln>
              <a:effectLst/>
              <a:scene3d>
                <a:camera prst="orthographicFront"/>
                <a:lightRig rig="threePt" dir="t"/>
              </a:scene3d>
              <a:sp3d/>
            </c:spPr>
            <c:extLst>
              <c:ext xmlns:c16="http://schemas.microsoft.com/office/drawing/2014/chart" uri="{C3380CC4-5D6E-409C-BE32-E72D297353CC}">
                <c16:uniqueId val="{00000054-A2FA-4802-BE9A-71230D22D33C}"/>
              </c:ext>
            </c:extLst>
          </c:dPt>
          <c:cat>
            <c:strRef>
              <c:f>'2001-10'!$H$3:$H$25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'2001-10'!$M$3:$M$25</c:f>
              <c:numCache>
                <c:formatCode>General</c:formatCode>
                <c:ptCount val="23"/>
                <c:pt idx="12">
                  <c:v>1</c:v>
                </c:pt>
                <c:pt idx="22">
                  <c:v>1</c:v>
                </c:pt>
              </c:numCache>
            </c:numRef>
          </c:val>
          <c:extLst>
            <c:ext xmlns:c16="http://schemas.microsoft.com/office/drawing/2014/chart" uri="{C3380CC4-5D6E-409C-BE32-E72D297353CC}">
              <c16:uniqueId val="{00000055-A2FA-4802-BE9A-71230D22D33C}"/>
            </c:ext>
          </c:extLst>
        </c:ser>
        <c:ser>
          <c:idx val="5"/>
          <c:order val="5"/>
          <c:spPr>
            <a:solidFill>
              <a:schemeClr val="accent3"/>
            </a:solidFill>
            <a:ln w="12700">
              <a:solidFill>
                <a:srgbClr val="FEFFFF"/>
              </a:solidFill>
            </a:ln>
            <a:effectLst/>
            <a:scene3d>
              <a:camera prst="orthographicFront"/>
              <a:lightRig rig="threePt" dir="t"/>
            </a:scene3d>
            <a:sp3d/>
          </c:spPr>
          <c:invertIfNegative val="0"/>
          <c:dPt>
            <c:idx val="12"/>
            <c:invertIfNegative val="0"/>
            <c:bubble3D val="0"/>
            <c:extLst>
              <c:ext xmlns:c16="http://schemas.microsoft.com/office/drawing/2014/chart" uri="{C3380CC4-5D6E-409C-BE32-E72D297353CC}">
                <c16:uniqueId val="{00000056-A2FA-4802-BE9A-71230D22D33C}"/>
              </c:ext>
            </c:extLst>
          </c:dPt>
          <c:dPt>
            <c:idx val="13"/>
            <c:invertIfNegative val="0"/>
            <c:bubble3D val="0"/>
            <c:extLst>
              <c:ext xmlns:c16="http://schemas.microsoft.com/office/drawing/2014/chart" uri="{C3380CC4-5D6E-409C-BE32-E72D297353CC}">
                <c16:uniqueId val="{00000057-A2FA-4802-BE9A-71230D22D33C}"/>
              </c:ext>
            </c:extLst>
          </c:dPt>
          <c:dPt>
            <c:idx val="14"/>
            <c:invertIfNegative val="0"/>
            <c:bubble3D val="0"/>
            <c:extLst>
              <c:ext xmlns:c16="http://schemas.microsoft.com/office/drawing/2014/chart" uri="{C3380CC4-5D6E-409C-BE32-E72D297353CC}">
                <c16:uniqueId val="{00000058-A2FA-4802-BE9A-71230D22D33C}"/>
              </c:ext>
            </c:extLst>
          </c:dPt>
          <c:dPt>
            <c:idx val="15"/>
            <c:invertIfNegative val="0"/>
            <c:bubble3D val="0"/>
            <c:extLst>
              <c:ext xmlns:c16="http://schemas.microsoft.com/office/drawing/2014/chart" uri="{C3380CC4-5D6E-409C-BE32-E72D297353CC}">
                <c16:uniqueId val="{00000059-A2FA-4802-BE9A-71230D22D33C}"/>
              </c:ext>
            </c:extLst>
          </c:dPt>
          <c:dPt>
            <c:idx val="22"/>
            <c:invertIfNegative val="0"/>
            <c:bubble3D val="0"/>
            <c:spPr>
              <a:solidFill>
                <a:srgbClr val="FF8200"/>
              </a:solidFill>
              <a:ln w="12700">
                <a:solidFill>
                  <a:srgbClr val="FEFFFF"/>
                </a:solidFill>
              </a:ln>
              <a:effectLst/>
              <a:scene3d>
                <a:camera prst="orthographicFront"/>
                <a:lightRig rig="threePt" dir="t"/>
              </a:scene3d>
              <a:sp3d/>
            </c:spPr>
            <c:extLst>
              <c:ext xmlns:c16="http://schemas.microsoft.com/office/drawing/2014/chart" uri="{C3380CC4-5D6E-409C-BE32-E72D297353CC}">
                <c16:uniqueId val="{0000005B-A2FA-4802-BE9A-71230D22D33C}"/>
              </c:ext>
            </c:extLst>
          </c:dPt>
          <c:cat>
            <c:strRef>
              <c:f>'2001-10'!$H$3:$H$25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'2001-10'!$N$3:$N$25</c:f>
              <c:numCache>
                <c:formatCode>General</c:formatCode>
                <c:ptCount val="23"/>
                <c:pt idx="12">
                  <c:v>1</c:v>
                </c:pt>
                <c:pt idx="22">
                  <c:v>1</c:v>
                </c:pt>
              </c:numCache>
            </c:numRef>
          </c:val>
          <c:extLst>
            <c:ext xmlns:c16="http://schemas.microsoft.com/office/drawing/2014/chart" uri="{C3380CC4-5D6E-409C-BE32-E72D297353CC}">
              <c16:uniqueId val="{0000005C-A2FA-4802-BE9A-71230D22D33C}"/>
            </c:ext>
          </c:extLst>
        </c:ser>
        <c:ser>
          <c:idx val="6"/>
          <c:order val="6"/>
          <c:spPr>
            <a:solidFill>
              <a:schemeClr val="accent3"/>
            </a:solidFill>
            <a:ln w="12700">
              <a:solidFill>
                <a:srgbClr val="FEFFFF"/>
              </a:solidFill>
            </a:ln>
            <a:effectLst/>
            <a:scene3d>
              <a:camera prst="orthographicFront"/>
              <a:lightRig rig="threePt" dir="t"/>
            </a:scene3d>
            <a:sp3d/>
          </c:spPr>
          <c:invertIfNegative val="0"/>
          <c:dPt>
            <c:idx val="12"/>
            <c:invertIfNegative val="0"/>
            <c:bubble3D val="0"/>
            <c:extLst>
              <c:ext xmlns:c16="http://schemas.microsoft.com/office/drawing/2014/chart" uri="{C3380CC4-5D6E-409C-BE32-E72D297353CC}">
                <c16:uniqueId val="{0000005D-A2FA-4802-BE9A-71230D22D33C}"/>
              </c:ext>
            </c:extLst>
          </c:dPt>
          <c:dPt>
            <c:idx val="14"/>
            <c:invertIfNegative val="0"/>
            <c:bubble3D val="0"/>
            <c:spPr>
              <a:solidFill>
                <a:schemeClr val="accent1"/>
              </a:solidFill>
              <a:ln w="12700">
                <a:solidFill>
                  <a:srgbClr val="FEFFFF"/>
                </a:solidFill>
              </a:ln>
              <a:effectLst/>
              <a:scene3d>
                <a:camera prst="orthographicFront"/>
                <a:lightRig rig="threePt" dir="t"/>
              </a:scene3d>
              <a:sp3d/>
            </c:spPr>
            <c:extLst>
              <c:ext xmlns:c16="http://schemas.microsoft.com/office/drawing/2014/chart" uri="{C3380CC4-5D6E-409C-BE32-E72D297353CC}">
                <c16:uniqueId val="{0000005F-A2FA-4802-BE9A-71230D22D33C}"/>
              </c:ext>
            </c:extLst>
          </c:dPt>
          <c:dPt>
            <c:idx val="22"/>
            <c:invertIfNegative val="0"/>
            <c:bubble3D val="0"/>
            <c:spPr>
              <a:solidFill>
                <a:srgbClr val="FF8200"/>
              </a:solidFill>
              <a:ln w="12700">
                <a:solidFill>
                  <a:srgbClr val="FEFFFF"/>
                </a:solidFill>
              </a:ln>
              <a:effectLst/>
              <a:scene3d>
                <a:camera prst="orthographicFront"/>
                <a:lightRig rig="threePt" dir="t"/>
              </a:scene3d>
              <a:sp3d/>
            </c:spPr>
            <c:extLst>
              <c:ext xmlns:c16="http://schemas.microsoft.com/office/drawing/2014/chart" uri="{C3380CC4-5D6E-409C-BE32-E72D297353CC}">
                <c16:uniqueId val="{00000061-A2FA-4802-BE9A-71230D22D33C}"/>
              </c:ext>
            </c:extLst>
          </c:dPt>
          <c:dLbls>
            <c:dLbl>
              <c:idx val="22"/>
              <c:layout>
                <c:manualLayout>
                  <c:x val="3.5109021143044095E-5"/>
                  <c:y val="-6.8587105624142346E-3"/>
                </c:manualLayout>
              </c:layout>
              <c:tx>
                <c:rich>
                  <a:bodyPr/>
                  <a:lstStyle/>
                  <a:p>
                    <a:r>
                      <a:rPr lang="en-US" dirty="0"/>
                      <a:t>NGA</a:t>
                    </a:r>
                  </a:p>
                </c:rich>
              </c:tx>
              <c:showLegendKey val="0"/>
              <c:showVal val="1"/>
              <c:showCatName val="0"/>
              <c:showSerName val="0"/>
              <c:showPercent val="0"/>
              <c:showBubbleSize val="0"/>
              <c:extLst>
                <c:ext xmlns:c15="http://schemas.microsoft.com/office/drawing/2012/chart" uri="{CE6537A1-D6FC-4f65-9D91-7224C49458BB}">
                  <c15:layout>
                    <c:manualLayout>
                      <c:w val="4.8743642214214747E-2"/>
                      <c:h val="7.3234017044165781E-2"/>
                    </c:manualLayout>
                  </c15:layout>
                </c:ext>
                <c:ext xmlns:c16="http://schemas.microsoft.com/office/drawing/2014/chart" uri="{C3380CC4-5D6E-409C-BE32-E72D297353CC}">
                  <c16:uniqueId val="{00000061-A2FA-4802-BE9A-71230D22D33C}"/>
                </c:ext>
              </c:extLst>
            </c:dLbl>
            <c:spPr>
              <a:noFill/>
              <a:ln>
                <a:noFill/>
              </a:ln>
              <a:effectLst/>
            </c:spPr>
            <c:txPr>
              <a:bodyPr/>
              <a:lstStyle/>
              <a:p>
                <a:pPr>
                  <a:defRPr sz="1600"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'2001-10'!$H$3:$H$25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'2001-10'!$O$3:$O$25</c:f>
              <c:numCache>
                <c:formatCode>General</c:formatCode>
                <c:ptCount val="23"/>
                <c:pt idx="12">
                  <c:v>1</c:v>
                </c:pt>
                <c:pt idx="22">
                  <c:v>1</c:v>
                </c:pt>
              </c:numCache>
            </c:numRef>
          </c:val>
          <c:extLst>
            <c:ext xmlns:c16="http://schemas.microsoft.com/office/drawing/2014/chart" uri="{C3380CC4-5D6E-409C-BE32-E72D297353CC}">
              <c16:uniqueId val="{00000062-A2FA-4802-BE9A-71230D22D33C}"/>
            </c:ext>
          </c:extLst>
        </c:ser>
        <c:ser>
          <c:idx val="7"/>
          <c:order val="7"/>
          <c:spPr>
            <a:solidFill>
              <a:srgbClr val="F1A800"/>
            </a:solidFill>
            <a:ln w="12700">
              <a:solidFill>
                <a:schemeClr val="tx1"/>
              </a:solidFill>
              <a:prstDash val="solid"/>
            </a:ln>
          </c:spPr>
          <c:invertIfNegative val="0"/>
          <c:dPt>
            <c:idx val="22"/>
            <c:invertIfNegative val="0"/>
            <c:bubble3D val="0"/>
            <c:spPr>
              <a:solidFill>
                <a:srgbClr val="FF8200"/>
              </a:solidFill>
              <a:ln w="12700">
                <a:solidFill>
                  <a:srgbClr val="FEFEFE"/>
                </a:solidFill>
                <a:prstDash val="solid"/>
              </a:ln>
              <a:scene3d>
                <a:camera prst="orthographicFront"/>
                <a:lightRig rig="threePt" dir="t"/>
              </a:scene3d>
              <a:sp3d/>
            </c:spPr>
            <c:extLst>
              <c:ext xmlns:c16="http://schemas.microsoft.com/office/drawing/2014/chart" uri="{C3380CC4-5D6E-409C-BE32-E72D297353CC}">
                <c16:uniqueId val="{00000064-A2FA-4802-BE9A-71230D22D33C}"/>
              </c:ext>
            </c:extLst>
          </c:dPt>
          <c:dLbls>
            <c:dLbl>
              <c:idx val="22"/>
              <c:tx>
                <c:rich>
                  <a:bodyPr/>
                  <a:lstStyle/>
                  <a:p>
                    <a:r>
                      <a:rPr lang="en-US"/>
                      <a:t>AGO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A2FA-4802-BE9A-71230D22D33C}"/>
                </c:ext>
              </c:extLst>
            </c:dLbl>
            <c:spPr>
              <a:noFill/>
              <a:ln>
                <a:noFill/>
              </a:ln>
              <a:effectLst/>
              <a:scene3d>
                <a:camera prst="orthographicFront"/>
                <a:lightRig rig="threePt" dir="t"/>
              </a:scene3d>
              <a:sp3d>
                <a:bevelT/>
              </a:sp3d>
            </c:spPr>
            <c:txPr>
              <a:bodyPr/>
              <a:lstStyle/>
              <a:p>
                <a:pPr>
                  <a:defRPr sz="1600"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'2001-10'!$P$3:$P$25</c:f>
              <c:numCache>
                <c:formatCode>General</c:formatCode>
                <c:ptCount val="23"/>
                <c:pt idx="22">
                  <c:v>1</c:v>
                </c:pt>
              </c:numCache>
            </c:numRef>
          </c:val>
          <c:extLst>
            <c:ext xmlns:c16="http://schemas.microsoft.com/office/drawing/2014/chart" uri="{C3380CC4-5D6E-409C-BE32-E72D297353CC}">
              <c16:uniqueId val="{00000065-A2FA-4802-BE9A-71230D22D33C}"/>
            </c:ext>
          </c:extLst>
        </c:ser>
        <c:dLbls>
          <c:showLegendKey val="0"/>
          <c:showVal val="0"/>
          <c:showCatName val="0"/>
          <c:showSerName val="0"/>
          <c:showPercent val="0"/>
          <c:showBubbleSize val="0"/>
        </c:dLbls>
        <c:gapWidth val="6"/>
        <c:overlap val="100"/>
        <c:axId val="1936322448"/>
        <c:axId val="1936324112"/>
      </c:barChart>
      <c:scatterChart>
        <c:scatterStyle val="lineMarker"/>
        <c:varyColors val="0"/>
        <c:ser>
          <c:idx val="8"/>
          <c:order val="8"/>
          <c:tx>
            <c:v>DummyV</c:v>
          </c:tx>
          <c:spPr>
            <a:ln w="25400">
              <a:solidFill>
                <a:srgbClr val="FF0000"/>
              </a:solidFill>
              <a:prstDash val="solid"/>
            </a:ln>
          </c:spPr>
          <c:marker>
            <c:symbol val="none"/>
          </c:marker>
          <c:xVal>
            <c:numLit>
              <c:formatCode>General</c:formatCode>
              <c:ptCount val="2"/>
              <c:pt idx="0">
                <c:v>17</c:v>
              </c:pt>
              <c:pt idx="1">
                <c:v>17</c:v>
              </c:pt>
            </c:numLit>
          </c:xVal>
          <c:yVal>
            <c:numLit>
              <c:formatCode>General</c:formatCode>
              <c:ptCount val="2"/>
              <c:pt idx="0">
                <c:v>0</c:v>
              </c:pt>
              <c:pt idx="1">
                <c:v>9</c:v>
              </c:pt>
            </c:numLit>
          </c:yVal>
          <c:smooth val="0"/>
          <c:extLst>
            <c:ext xmlns:c16="http://schemas.microsoft.com/office/drawing/2014/chart" uri="{C3380CC4-5D6E-409C-BE32-E72D297353CC}">
              <c16:uniqueId val="{00000066-A2FA-4802-BE9A-71230D22D33C}"/>
            </c:ext>
          </c:extLst>
        </c:ser>
        <c:ser>
          <c:idx val="9"/>
          <c:order val="9"/>
          <c:tx>
            <c:v>DummyV</c:v>
          </c:tx>
          <c:spPr>
            <a:ln w="25400">
              <a:solidFill>
                <a:srgbClr val="000000"/>
              </a:solidFill>
              <a:prstDash val="dash"/>
            </a:ln>
          </c:spPr>
          <c:marker>
            <c:symbol val="none"/>
          </c:marker>
          <c:xVal>
            <c:numLit>
              <c:formatCode>General</c:formatCode>
              <c:ptCount val="2"/>
              <c:pt idx="0">
                <c:v>13.3</c:v>
              </c:pt>
              <c:pt idx="1">
                <c:v>13.3</c:v>
              </c:pt>
            </c:numLit>
          </c:xVal>
          <c:yVal>
            <c:numLit>
              <c:formatCode>General</c:formatCode>
              <c:ptCount val="2"/>
              <c:pt idx="0">
                <c:v>0</c:v>
              </c:pt>
              <c:pt idx="1">
                <c:v>9</c:v>
              </c:pt>
            </c:numLit>
          </c:yVal>
          <c:smooth val="0"/>
          <c:extLst>
            <c:ext xmlns:c16="http://schemas.microsoft.com/office/drawing/2014/chart" uri="{C3380CC4-5D6E-409C-BE32-E72D297353CC}">
              <c16:uniqueId val="{00000067-A2FA-4802-BE9A-71230D22D33C}"/>
            </c:ext>
          </c:extLst>
        </c:ser>
        <c:dLbls>
          <c:showLegendKey val="0"/>
          <c:showVal val="0"/>
          <c:showCatName val="0"/>
          <c:showSerName val="0"/>
          <c:showPercent val="0"/>
          <c:showBubbleSize val="0"/>
        </c:dLbls>
        <c:axId val="2018548464"/>
        <c:axId val="1966357472"/>
      </c:scatterChart>
      <c:catAx>
        <c:axId val="1936322448"/>
        <c:scaling>
          <c:orientation val="minMax"/>
        </c:scaling>
        <c:delete val="0"/>
        <c:axPos val="b"/>
        <c:title>
          <c:tx>
            <c:rich>
              <a:bodyPr rot="0" vert="horz"/>
              <a:lstStyle/>
              <a:p>
                <a:pPr>
                  <a:defRPr b="0"/>
                </a:pPr>
                <a:r>
                  <a:rPr lang="en-US" b="0"/>
                  <a:t>Percent</a:t>
                </a:r>
              </a:p>
            </c:rich>
          </c:tx>
          <c:overlay val="0"/>
          <c:spPr>
            <a:noFill/>
            <a:ln>
              <a:noFill/>
            </a:ln>
            <a:effectLst/>
          </c:spPr>
        </c:title>
        <c:numFmt formatCode="General" sourceLinked="1"/>
        <c:majorTickMark val="in"/>
        <c:minorTickMark val="none"/>
        <c:tickLblPos val="nextTo"/>
        <c:spPr>
          <a:noFill/>
          <a:ln w="9525" cap="flat" cmpd="sng" algn="ctr">
            <a:noFill/>
            <a:round/>
          </a:ln>
          <a:effectLst/>
        </c:spPr>
        <c:txPr>
          <a:bodyPr rot="-60000000" vert="horz"/>
          <a:lstStyle/>
          <a:p>
            <a:pPr>
              <a:defRPr/>
            </a:pPr>
            <a:endParaRPr lang="en-US"/>
          </a:p>
        </c:txPr>
        <c:crossAx val="1936324112"/>
        <c:crosses val="autoZero"/>
        <c:auto val="1"/>
        <c:lblAlgn val="ctr"/>
        <c:lblOffset val="100"/>
        <c:noMultiLvlLbl val="0"/>
      </c:catAx>
      <c:valAx>
        <c:axId val="1936324112"/>
        <c:scaling>
          <c:orientation val="minMax"/>
          <c:max val="9"/>
        </c:scaling>
        <c:delete val="0"/>
        <c:axPos val="l"/>
        <c:title>
          <c:tx>
            <c:rich>
              <a:bodyPr rot="-5400000" vert="horz"/>
              <a:lstStyle/>
              <a:p>
                <a:pPr>
                  <a:defRPr b="0"/>
                </a:pPr>
                <a:r>
                  <a:rPr lang="en-US" b="0" dirty="0"/>
                  <a:t>Frequency</a:t>
                </a:r>
              </a:p>
            </c:rich>
          </c:tx>
          <c:layout>
            <c:manualLayout>
              <c:xMode val="edge"/>
              <c:yMode val="edge"/>
              <c:x val="0"/>
              <c:y val="0.32090178542497005"/>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936322448"/>
        <c:crosses val="autoZero"/>
        <c:crossBetween val="between"/>
      </c:valAx>
      <c:valAx>
        <c:axId val="1966357472"/>
        <c:scaling>
          <c:orientation val="minMax"/>
          <c:max val="8"/>
        </c:scaling>
        <c:delete val="1"/>
        <c:axPos val="r"/>
        <c:numFmt formatCode="General" sourceLinked="1"/>
        <c:majorTickMark val="in"/>
        <c:minorTickMark val="none"/>
        <c:tickLblPos val="nextTo"/>
        <c:crossAx val="2018548464"/>
        <c:crosses val="max"/>
        <c:crossBetween val="midCat"/>
      </c:valAx>
      <c:valAx>
        <c:axId val="2018548464"/>
        <c:scaling>
          <c:orientation val="minMax"/>
          <c:max val="23"/>
          <c:min val="0"/>
        </c:scaling>
        <c:delete val="0"/>
        <c:axPos val="t"/>
        <c:numFmt formatCode="General" sourceLinked="1"/>
        <c:majorTickMark val="none"/>
        <c:minorTickMark val="none"/>
        <c:tickLblPos val="none"/>
        <c:spPr>
          <a:ln w="3175">
            <a:noFill/>
            <a:prstDash val="solid"/>
          </a:ln>
        </c:spPr>
        <c:crossAx val="1966357472"/>
        <c:crosses val="max"/>
        <c:crossBetween val="midCat"/>
        <c:majorUnit val="1"/>
      </c:valAx>
      <c:spPr>
        <a:noFill/>
        <a:ln>
          <a:noFill/>
        </a:ln>
        <a:effectLst/>
      </c:spPr>
    </c:plotArea>
    <c:plotVisOnly val="1"/>
    <c:dispBlanksAs val="gap"/>
    <c:showDLblsOverMax val="0"/>
  </c:chart>
  <c:spPr>
    <a:solidFill>
      <a:schemeClr val="bg1"/>
    </a:solidFill>
    <a:ln w="3175" cap="flat" cmpd="sng" algn="ctr">
      <a:solidFill>
        <a:srgbClr val="FEFFFF"/>
      </a:solidFill>
      <a:prstDash val="solid"/>
      <a:round/>
    </a:ln>
    <a:effectLst/>
  </c:spPr>
  <c:txPr>
    <a:bodyPr/>
    <a:lstStyle/>
    <a:p>
      <a:pPr>
        <a:defRPr sz="1400">
          <a:solidFill>
            <a:srgbClr val="707372"/>
          </a:solidFill>
          <a:latin typeface="Arial Narrow" panose="020B060602020203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5865273819834E-2"/>
          <c:y val="5.1954877691948516E-2"/>
          <c:w val="0.93498801495775141"/>
          <c:h val="0.81844166108114769"/>
        </c:manualLayout>
      </c:layout>
      <c:barChart>
        <c:barDir val="col"/>
        <c:grouping val="stacked"/>
        <c:varyColors val="0"/>
        <c:ser>
          <c:idx val="0"/>
          <c:order val="0"/>
          <c:tx>
            <c:v>Resource-intensive countries</c:v>
          </c:tx>
          <c:spPr>
            <a:solidFill>
              <a:srgbClr val="A6A6A6"/>
            </a:solidFill>
            <a:ln w="12700">
              <a:solidFill>
                <a:schemeClr val="bg1"/>
              </a:solidFill>
            </a:ln>
            <a:effectLst/>
          </c:spPr>
          <c:invertIfNegative val="0"/>
          <c:dPt>
            <c:idx val="0"/>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1-A647-41F6-AD34-9FEA98D0EB80}"/>
              </c:ext>
            </c:extLst>
          </c:dPt>
          <c:dPt>
            <c:idx val="1"/>
            <c:invertIfNegative val="0"/>
            <c:bubble3D val="0"/>
            <c:extLst>
              <c:ext xmlns:c16="http://schemas.microsoft.com/office/drawing/2014/chart" uri="{C3380CC4-5D6E-409C-BE32-E72D297353CC}">
                <c16:uniqueId val="{00000002-A647-41F6-AD34-9FEA98D0EB80}"/>
              </c:ext>
            </c:extLst>
          </c:dPt>
          <c:dPt>
            <c:idx val="2"/>
            <c:invertIfNegative val="0"/>
            <c:bubble3D val="0"/>
            <c:extLst>
              <c:ext xmlns:c16="http://schemas.microsoft.com/office/drawing/2014/chart" uri="{C3380CC4-5D6E-409C-BE32-E72D297353CC}">
                <c16:uniqueId val="{00000003-A647-41F6-AD34-9FEA98D0EB80}"/>
              </c:ext>
            </c:extLst>
          </c:dPt>
          <c:dPt>
            <c:idx val="3"/>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5-A647-41F6-AD34-9FEA98D0EB80}"/>
              </c:ext>
            </c:extLst>
          </c:dPt>
          <c:dPt>
            <c:idx val="4"/>
            <c:invertIfNegative val="0"/>
            <c:bubble3D val="0"/>
            <c:extLst>
              <c:ext xmlns:c16="http://schemas.microsoft.com/office/drawing/2014/chart" uri="{C3380CC4-5D6E-409C-BE32-E72D297353CC}">
                <c16:uniqueId val="{00000006-A647-41F6-AD34-9FEA98D0EB80}"/>
              </c:ext>
            </c:extLst>
          </c:dPt>
          <c:dPt>
            <c:idx val="5"/>
            <c:invertIfNegative val="0"/>
            <c:bubble3D val="0"/>
            <c:extLst>
              <c:ext xmlns:c16="http://schemas.microsoft.com/office/drawing/2014/chart" uri="{C3380CC4-5D6E-409C-BE32-E72D297353CC}">
                <c16:uniqueId val="{00000007-A647-41F6-AD34-9FEA98D0EB80}"/>
              </c:ext>
            </c:extLst>
          </c:dPt>
          <c:dPt>
            <c:idx val="6"/>
            <c:invertIfNegative val="0"/>
            <c:bubble3D val="0"/>
            <c:extLst>
              <c:ext xmlns:c16="http://schemas.microsoft.com/office/drawing/2014/chart" uri="{C3380CC4-5D6E-409C-BE32-E72D297353CC}">
                <c16:uniqueId val="{00000008-A647-41F6-AD34-9FEA98D0EB80}"/>
              </c:ext>
            </c:extLst>
          </c:dPt>
          <c:dPt>
            <c:idx val="8"/>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A-A647-41F6-AD34-9FEA98D0EB80}"/>
              </c:ext>
            </c:extLst>
          </c:dPt>
          <c:dPt>
            <c:idx val="9"/>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C-A647-41F6-AD34-9FEA98D0EB80}"/>
              </c:ext>
            </c:extLst>
          </c:dPt>
          <c:dPt>
            <c:idx val="10"/>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0E-A647-41F6-AD34-9FEA98D0EB80}"/>
              </c:ext>
            </c:extLst>
          </c:dPt>
          <c:dPt>
            <c:idx val="11"/>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0-A647-41F6-AD34-9FEA98D0EB80}"/>
              </c:ext>
            </c:extLst>
          </c:dPt>
          <c:dPt>
            <c:idx val="12"/>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2-A647-41F6-AD34-9FEA98D0EB80}"/>
              </c:ext>
            </c:extLst>
          </c:dPt>
          <c:dPt>
            <c:idx val="13"/>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4-A647-41F6-AD34-9FEA98D0EB80}"/>
              </c:ext>
            </c:extLst>
          </c:dPt>
          <c:dPt>
            <c:idx val="14"/>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6-A647-41F6-AD34-9FEA98D0EB80}"/>
              </c:ext>
            </c:extLst>
          </c:dPt>
          <c:dPt>
            <c:idx val="15"/>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8-A647-41F6-AD34-9FEA98D0EB80}"/>
              </c:ext>
            </c:extLst>
          </c:dPt>
          <c:dPt>
            <c:idx val="16"/>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A-A647-41F6-AD34-9FEA98D0EB80}"/>
              </c:ext>
            </c:extLst>
          </c:dPt>
          <c:dPt>
            <c:idx val="17"/>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C-A647-41F6-AD34-9FEA98D0EB80}"/>
              </c:ext>
            </c:extLst>
          </c:dPt>
          <c:dPt>
            <c:idx val="18"/>
            <c:invertIfNegative val="0"/>
            <c:bubble3D val="0"/>
            <c:extLst>
              <c:ext xmlns:c16="http://schemas.microsoft.com/office/drawing/2014/chart" uri="{C3380CC4-5D6E-409C-BE32-E72D297353CC}">
                <c16:uniqueId val="{0000001D-A647-41F6-AD34-9FEA98D0EB80}"/>
              </c:ext>
            </c:extLst>
          </c:dPt>
          <c:dPt>
            <c:idx val="19"/>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1F-A647-41F6-AD34-9FEA98D0EB80}"/>
              </c:ext>
            </c:extLst>
          </c:dPt>
          <c:dPt>
            <c:idx val="20"/>
            <c:invertIfNegative val="0"/>
            <c:bubble3D val="0"/>
            <c:extLst>
              <c:ext xmlns:c16="http://schemas.microsoft.com/office/drawing/2014/chart" uri="{C3380CC4-5D6E-409C-BE32-E72D297353CC}">
                <c16:uniqueId val="{00000020-A647-41F6-AD34-9FEA98D0EB80}"/>
              </c:ext>
            </c:extLst>
          </c:dPt>
          <c:dPt>
            <c:idx val="22"/>
            <c:invertIfNegative val="0"/>
            <c:bubble3D val="0"/>
            <c:extLst>
              <c:ext xmlns:c16="http://schemas.microsoft.com/office/drawing/2014/chart" uri="{C3380CC4-5D6E-409C-BE32-E72D297353CC}">
                <c16:uniqueId val="{00000021-A647-41F6-AD34-9FEA98D0EB80}"/>
              </c:ext>
            </c:extLst>
          </c:dPt>
          <c:dLbls>
            <c:dLbl>
              <c:idx val="8"/>
              <c:tx>
                <c:rich>
                  <a:bodyPr wrap="square" lIns="38100" tIns="19050" rIns="38100" bIns="19050" anchor="ctr">
                    <a:spAutoFit/>
                  </a:bodyPr>
                  <a:lstStyle/>
                  <a:p>
                    <a:pPr>
                      <a:defRPr b="1">
                        <a:solidFill>
                          <a:schemeClr val="tx1"/>
                        </a:solidFill>
                      </a:defRPr>
                    </a:pPr>
                    <a:r>
                      <a:rPr lang="en-US" b="1">
                        <a:solidFill>
                          <a:schemeClr val="tx1"/>
                        </a:solidFill>
                      </a:rPr>
                      <a:t>ZAF</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47-41F6-AD34-9FEA98D0EB80}"/>
                </c:ext>
              </c:extLst>
            </c:dLbl>
            <c:dLbl>
              <c:idx val="9"/>
              <c:tx>
                <c:rich>
                  <a:bodyPr wrap="square" lIns="38100" tIns="19050" rIns="38100" bIns="19050" anchor="ctr">
                    <a:spAutoFit/>
                  </a:bodyPr>
                  <a:lstStyle/>
                  <a:p>
                    <a:pPr>
                      <a:defRPr b="1">
                        <a:solidFill>
                          <a:schemeClr val="tx1"/>
                        </a:solidFill>
                      </a:defRPr>
                    </a:pPr>
                    <a:r>
                      <a:rPr lang="en-US" b="1">
                        <a:solidFill>
                          <a:schemeClr val="tx1"/>
                        </a:solidFill>
                      </a:rPr>
                      <a:t>AGO</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47-41F6-AD34-9FEA98D0EB80}"/>
                </c:ext>
              </c:extLst>
            </c:dLbl>
            <c:dLbl>
              <c:idx val="10"/>
              <c:tx>
                <c:rich>
                  <a:bodyPr wrap="square" lIns="38100" tIns="19050" rIns="38100" bIns="19050" anchor="ctr">
                    <a:spAutoFit/>
                  </a:bodyPr>
                  <a:lstStyle/>
                  <a:p>
                    <a:pPr>
                      <a:defRPr b="1">
                        <a:solidFill>
                          <a:schemeClr val="tx1"/>
                        </a:solidFill>
                      </a:defRPr>
                    </a:pPr>
                    <a:r>
                      <a:rPr lang="en-US" b="1">
                        <a:solidFill>
                          <a:schemeClr val="tx1"/>
                        </a:solidFill>
                      </a:rPr>
                      <a:t>NGA</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47-41F6-AD34-9FEA98D0EB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'2011-19'!$H$3:$H$25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'2011-19'!$I$3:$I$25</c:f>
              <c:numCache>
                <c:formatCode>General</c:formatCode>
                <c:ptCount val="23"/>
                <c:pt idx="0">
                  <c:v>1</c:v>
                </c:pt>
                <c:pt idx="1">
                  <c:v>0</c:v>
                </c:pt>
                <c:pt idx="2">
                  <c:v>0</c:v>
                </c:pt>
                <c:pt idx="3">
                  <c:v>1</c:v>
                </c:pt>
                <c:pt idx="4">
                  <c:v>0</c:v>
                </c:pt>
                <c:pt idx="5">
                  <c:v>0</c:v>
                </c:pt>
                <c:pt idx="6">
                  <c:v>0</c:v>
                </c:pt>
                <c:pt idx="7">
                  <c:v>0</c:v>
                </c:pt>
                <c:pt idx="8">
                  <c:v>1</c:v>
                </c:pt>
                <c:pt idx="9">
                  <c:v>1</c:v>
                </c:pt>
                <c:pt idx="10">
                  <c:v>1</c:v>
                </c:pt>
                <c:pt idx="11">
                  <c:v>1</c:v>
                </c:pt>
                <c:pt idx="12">
                  <c:v>1</c:v>
                </c:pt>
                <c:pt idx="13">
                  <c:v>1</c:v>
                </c:pt>
                <c:pt idx="14">
                  <c:v>1</c:v>
                </c:pt>
                <c:pt idx="15">
                  <c:v>1</c:v>
                </c:pt>
                <c:pt idx="16">
                  <c:v>1</c:v>
                </c:pt>
                <c:pt idx="17">
                  <c:v>1</c:v>
                </c:pt>
                <c:pt idx="19">
                  <c:v>1</c:v>
                </c:pt>
                <c:pt idx="20">
                  <c:v>0</c:v>
                </c:pt>
                <c:pt idx="22">
                  <c:v>1</c:v>
                </c:pt>
              </c:numCache>
            </c:numRef>
          </c:val>
          <c:extLst>
            <c:ext xmlns:c16="http://schemas.microsoft.com/office/drawing/2014/chart" uri="{C3380CC4-5D6E-409C-BE32-E72D297353CC}">
              <c16:uniqueId val="{00000022-A647-41F6-AD34-9FEA98D0EB80}"/>
            </c:ext>
          </c:extLst>
        </c:ser>
        <c:ser>
          <c:idx val="1"/>
          <c:order val="1"/>
          <c:tx>
            <c:v>Nonresource-intensive countries</c:v>
          </c:tx>
          <c:spPr>
            <a:solidFill>
              <a:srgbClr val="A6A6A6"/>
            </a:solidFill>
            <a:ln w="12700">
              <a:solidFill>
                <a:schemeClr val="bg1"/>
              </a:solidFill>
            </a:ln>
            <a:effectLst/>
          </c:spPr>
          <c:invertIfNegative val="0"/>
          <c:dPt>
            <c:idx val="0"/>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24-A647-41F6-AD34-9FEA98D0EB80}"/>
              </c:ext>
            </c:extLst>
          </c:dPt>
          <c:dPt>
            <c:idx val="2"/>
            <c:invertIfNegative val="0"/>
            <c:bubble3D val="0"/>
            <c:extLst>
              <c:ext xmlns:c16="http://schemas.microsoft.com/office/drawing/2014/chart" uri="{C3380CC4-5D6E-409C-BE32-E72D297353CC}">
                <c16:uniqueId val="{00000025-A647-41F6-AD34-9FEA98D0EB80}"/>
              </c:ext>
            </c:extLst>
          </c:dPt>
          <c:dPt>
            <c:idx val="4"/>
            <c:invertIfNegative val="0"/>
            <c:bubble3D val="0"/>
            <c:extLst>
              <c:ext xmlns:c16="http://schemas.microsoft.com/office/drawing/2014/chart" uri="{C3380CC4-5D6E-409C-BE32-E72D297353CC}">
                <c16:uniqueId val="{00000026-A647-41F6-AD34-9FEA98D0EB80}"/>
              </c:ext>
            </c:extLst>
          </c:dPt>
          <c:dPt>
            <c:idx val="5"/>
            <c:invertIfNegative val="0"/>
            <c:bubble3D val="0"/>
            <c:extLst>
              <c:ext xmlns:c16="http://schemas.microsoft.com/office/drawing/2014/chart" uri="{C3380CC4-5D6E-409C-BE32-E72D297353CC}">
                <c16:uniqueId val="{00000027-A647-41F6-AD34-9FEA98D0EB80}"/>
              </c:ext>
            </c:extLst>
          </c:dPt>
          <c:dPt>
            <c:idx val="6"/>
            <c:invertIfNegative val="0"/>
            <c:bubble3D val="0"/>
            <c:extLst>
              <c:ext xmlns:c16="http://schemas.microsoft.com/office/drawing/2014/chart" uri="{C3380CC4-5D6E-409C-BE32-E72D297353CC}">
                <c16:uniqueId val="{00000028-A647-41F6-AD34-9FEA98D0EB80}"/>
              </c:ext>
            </c:extLst>
          </c:dPt>
          <c:dPt>
            <c:idx val="7"/>
            <c:invertIfNegative val="0"/>
            <c:bubble3D val="0"/>
            <c:extLst>
              <c:ext xmlns:c16="http://schemas.microsoft.com/office/drawing/2014/chart" uri="{C3380CC4-5D6E-409C-BE32-E72D297353CC}">
                <c16:uniqueId val="{00000029-A647-41F6-AD34-9FEA98D0EB80}"/>
              </c:ext>
            </c:extLst>
          </c:dPt>
          <c:dPt>
            <c:idx val="9"/>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2B-A647-41F6-AD34-9FEA98D0EB80}"/>
              </c:ext>
            </c:extLst>
          </c:dPt>
          <c:dPt>
            <c:idx val="10"/>
            <c:invertIfNegative val="0"/>
            <c:bubble3D val="0"/>
            <c:extLst>
              <c:ext xmlns:c16="http://schemas.microsoft.com/office/drawing/2014/chart" uri="{C3380CC4-5D6E-409C-BE32-E72D297353CC}">
                <c16:uniqueId val="{0000002C-A647-41F6-AD34-9FEA98D0EB80}"/>
              </c:ext>
            </c:extLst>
          </c:dPt>
          <c:dPt>
            <c:idx val="11"/>
            <c:invertIfNegative val="0"/>
            <c:bubble3D val="0"/>
            <c:extLst>
              <c:ext xmlns:c16="http://schemas.microsoft.com/office/drawing/2014/chart" uri="{C3380CC4-5D6E-409C-BE32-E72D297353CC}">
                <c16:uniqueId val="{0000002D-A647-41F6-AD34-9FEA98D0EB80}"/>
              </c:ext>
            </c:extLst>
          </c:dPt>
          <c:dPt>
            <c:idx val="12"/>
            <c:invertIfNegative val="0"/>
            <c:bubble3D val="0"/>
            <c:extLst>
              <c:ext xmlns:c16="http://schemas.microsoft.com/office/drawing/2014/chart" uri="{C3380CC4-5D6E-409C-BE32-E72D297353CC}">
                <c16:uniqueId val="{0000002E-A647-41F6-AD34-9FEA98D0EB80}"/>
              </c:ext>
            </c:extLst>
          </c:dPt>
          <c:dPt>
            <c:idx val="13"/>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30-A647-41F6-AD34-9FEA98D0EB80}"/>
              </c:ext>
            </c:extLst>
          </c:dPt>
          <c:dPt>
            <c:idx val="14"/>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32-A647-41F6-AD34-9FEA98D0EB80}"/>
              </c:ext>
            </c:extLst>
          </c:dPt>
          <c:dPt>
            <c:idx val="15"/>
            <c:invertIfNegative val="0"/>
            <c:bubble3D val="0"/>
            <c:extLst>
              <c:ext xmlns:c16="http://schemas.microsoft.com/office/drawing/2014/chart" uri="{C3380CC4-5D6E-409C-BE32-E72D297353CC}">
                <c16:uniqueId val="{00000033-A647-41F6-AD34-9FEA98D0EB80}"/>
              </c:ext>
            </c:extLst>
          </c:dPt>
          <c:dPt>
            <c:idx val="16"/>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35-A647-41F6-AD34-9FEA98D0EB80}"/>
              </c:ext>
            </c:extLst>
          </c:dPt>
          <c:dPt>
            <c:idx val="17"/>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37-A647-41F6-AD34-9FEA98D0EB80}"/>
              </c:ext>
            </c:extLst>
          </c:dPt>
          <c:dPt>
            <c:idx val="18"/>
            <c:invertIfNegative val="0"/>
            <c:bubble3D val="0"/>
            <c:extLst>
              <c:ext xmlns:c16="http://schemas.microsoft.com/office/drawing/2014/chart" uri="{C3380CC4-5D6E-409C-BE32-E72D297353CC}">
                <c16:uniqueId val="{00000038-A647-41F6-AD34-9FEA98D0EB80}"/>
              </c:ext>
            </c:extLst>
          </c:dPt>
          <c:dPt>
            <c:idx val="20"/>
            <c:invertIfNegative val="0"/>
            <c:bubble3D val="0"/>
            <c:extLst>
              <c:ext xmlns:c16="http://schemas.microsoft.com/office/drawing/2014/chart" uri="{C3380CC4-5D6E-409C-BE32-E72D297353CC}">
                <c16:uniqueId val="{00000039-A647-41F6-AD34-9FEA98D0EB80}"/>
              </c:ext>
            </c:extLst>
          </c:dPt>
          <c:cat>
            <c:strRef>
              <c:f>'2011-19'!$H$3:$H$25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'2011-19'!$J$3:$J$25</c:f>
              <c:numCache>
                <c:formatCode>General</c:formatCode>
                <c:ptCount val="23"/>
                <c:pt idx="0">
                  <c:v>1</c:v>
                </c:pt>
                <c:pt idx="8">
                  <c:v>1</c:v>
                </c:pt>
                <c:pt idx="9">
                  <c:v>1</c:v>
                </c:pt>
                <c:pt idx="10">
                  <c:v>1</c:v>
                </c:pt>
                <c:pt idx="11">
                  <c:v>1</c:v>
                </c:pt>
                <c:pt idx="12">
                  <c:v>1</c:v>
                </c:pt>
                <c:pt idx="13">
                  <c:v>1</c:v>
                </c:pt>
                <c:pt idx="14">
                  <c:v>1</c:v>
                </c:pt>
                <c:pt idx="15">
                  <c:v>1</c:v>
                </c:pt>
                <c:pt idx="16">
                  <c:v>1</c:v>
                </c:pt>
                <c:pt idx="17">
                  <c:v>1</c:v>
                </c:pt>
                <c:pt idx="19">
                  <c:v>1</c:v>
                </c:pt>
              </c:numCache>
            </c:numRef>
          </c:val>
          <c:extLst>
            <c:ext xmlns:c16="http://schemas.microsoft.com/office/drawing/2014/chart" uri="{C3380CC4-5D6E-409C-BE32-E72D297353CC}">
              <c16:uniqueId val="{0000003A-A647-41F6-AD34-9FEA98D0EB80}"/>
            </c:ext>
          </c:extLst>
        </c:ser>
        <c:ser>
          <c:idx val="2"/>
          <c:order val="2"/>
          <c:spPr>
            <a:solidFill>
              <a:schemeClr val="accent3"/>
            </a:solidFill>
            <a:ln w="12700">
              <a:solidFill>
                <a:schemeClr val="bg1"/>
              </a:solidFill>
            </a:ln>
            <a:effectLst/>
          </c:spPr>
          <c:invertIfNegative val="0"/>
          <c:dPt>
            <c:idx val="5"/>
            <c:invertIfNegative val="0"/>
            <c:bubble3D val="0"/>
            <c:extLst>
              <c:ext xmlns:c16="http://schemas.microsoft.com/office/drawing/2014/chart" uri="{C3380CC4-5D6E-409C-BE32-E72D297353CC}">
                <c16:uniqueId val="{0000003B-A647-41F6-AD34-9FEA98D0EB80}"/>
              </c:ext>
            </c:extLst>
          </c:dPt>
          <c:dPt>
            <c:idx val="9"/>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3D-A647-41F6-AD34-9FEA98D0EB80}"/>
              </c:ext>
            </c:extLst>
          </c:dPt>
          <c:dPt>
            <c:idx val="10"/>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66-A647-41F6-AD34-9FEA98D0EB80}"/>
              </c:ext>
            </c:extLst>
          </c:dPt>
          <c:dPt>
            <c:idx val="11"/>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3E-A647-41F6-AD34-9FEA98D0EB80}"/>
              </c:ext>
            </c:extLst>
          </c:dPt>
          <c:dPt>
            <c:idx val="12"/>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3F-A647-41F6-AD34-9FEA98D0EB80}"/>
              </c:ext>
            </c:extLst>
          </c:dPt>
          <c:dPt>
            <c:idx val="13"/>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41-A647-41F6-AD34-9FEA98D0EB80}"/>
              </c:ext>
            </c:extLst>
          </c:dPt>
          <c:dPt>
            <c:idx val="14"/>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42-A647-41F6-AD34-9FEA98D0EB80}"/>
              </c:ext>
            </c:extLst>
          </c:dPt>
          <c:dPt>
            <c:idx val="15"/>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43-A647-41F6-AD34-9FEA98D0EB80}"/>
              </c:ext>
            </c:extLst>
          </c:dPt>
          <c:dPt>
            <c:idx val="16"/>
            <c:invertIfNegative val="0"/>
            <c:bubble3D val="0"/>
            <c:spPr>
              <a:solidFill>
                <a:srgbClr val="FF8200"/>
              </a:solidFill>
              <a:ln w="12700">
                <a:solidFill>
                  <a:schemeClr val="bg1"/>
                </a:solidFill>
              </a:ln>
              <a:effectLst/>
            </c:spPr>
            <c:extLst>
              <c:ext xmlns:c16="http://schemas.microsoft.com/office/drawing/2014/chart" uri="{C3380CC4-5D6E-409C-BE32-E72D297353CC}">
                <c16:uniqueId val="{00000045-A647-41F6-AD34-9FEA98D0EB80}"/>
              </c:ext>
            </c:extLst>
          </c:dPt>
          <c:dPt>
            <c:idx val="17"/>
            <c:invertIfNegative val="0"/>
            <c:bubble3D val="0"/>
            <c:extLst>
              <c:ext xmlns:c16="http://schemas.microsoft.com/office/drawing/2014/chart" uri="{C3380CC4-5D6E-409C-BE32-E72D297353CC}">
                <c16:uniqueId val="{00000046-A647-41F6-AD34-9FEA98D0EB80}"/>
              </c:ext>
            </c:extLst>
          </c:dPt>
          <c:dPt>
            <c:idx val="19"/>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47-A647-41F6-AD34-9FEA98D0EB80}"/>
              </c:ext>
            </c:extLst>
          </c:dPt>
          <c:cat>
            <c:strRef>
              <c:f>'2011-19'!$H$3:$H$25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'2011-19'!$K$3:$K$25</c:f>
              <c:numCache>
                <c:formatCode>General</c:formatCode>
                <c:ptCount val="23"/>
                <c:pt idx="9">
                  <c:v>1</c:v>
                </c:pt>
                <c:pt idx="10">
                  <c:v>1</c:v>
                </c:pt>
                <c:pt idx="11">
                  <c:v>1</c:v>
                </c:pt>
                <c:pt idx="12">
                  <c:v>1</c:v>
                </c:pt>
                <c:pt idx="13">
                  <c:v>1</c:v>
                </c:pt>
                <c:pt idx="14">
                  <c:v>1</c:v>
                </c:pt>
                <c:pt idx="15">
                  <c:v>1</c:v>
                </c:pt>
                <c:pt idx="16">
                  <c:v>1</c:v>
                </c:pt>
                <c:pt idx="19">
                  <c:v>1</c:v>
                </c:pt>
              </c:numCache>
            </c:numRef>
          </c:val>
          <c:extLst>
            <c:ext xmlns:c16="http://schemas.microsoft.com/office/drawing/2014/chart" uri="{C3380CC4-5D6E-409C-BE32-E72D297353CC}">
              <c16:uniqueId val="{00000048-A647-41F6-AD34-9FEA98D0EB80}"/>
            </c:ext>
          </c:extLst>
        </c:ser>
        <c:ser>
          <c:idx val="3"/>
          <c:order val="3"/>
          <c:spPr>
            <a:solidFill>
              <a:srgbClr val="A6A6A6"/>
            </a:solidFill>
            <a:ln w="12700">
              <a:solidFill>
                <a:schemeClr val="bg1"/>
              </a:solidFill>
            </a:ln>
            <a:effectLst/>
          </c:spPr>
          <c:invertIfNegative val="0"/>
          <c:dPt>
            <c:idx val="9"/>
            <c:invertIfNegative val="0"/>
            <c:bubble3D val="0"/>
            <c:extLst>
              <c:ext xmlns:c16="http://schemas.microsoft.com/office/drawing/2014/chart" uri="{C3380CC4-5D6E-409C-BE32-E72D297353CC}">
                <c16:uniqueId val="{00000049-A647-41F6-AD34-9FEA98D0EB80}"/>
              </c:ext>
            </c:extLst>
          </c:dPt>
          <c:dPt>
            <c:idx val="12"/>
            <c:invertIfNegative val="0"/>
            <c:bubble3D val="0"/>
            <c:extLst>
              <c:ext xmlns:c16="http://schemas.microsoft.com/office/drawing/2014/chart" uri="{C3380CC4-5D6E-409C-BE32-E72D297353CC}">
                <c16:uniqueId val="{0000004A-A647-41F6-AD34-9FEA98D0EB80}"/>
              </c:ext>
            </c:extLst>
          </c:dPt>
          <c:dPt>
            <c:idx val="13"/>
            <c:invertIfNegative val="0"/>
            <c:bubble3D val="0"/>
            <c:extLst>
              <c:ext xmlns:c16="http://schemas.microsoft.com/office/drawing/2014/chart" uri="{C3380CC4-5D6E-409C-BE32-E72D297353CC}">
                <c16:uniqueId val="{0000004B-A647-41F6-AD34-9FEA98D0EB80}"/>
              </c:ext>
            </c:extLst>
          </c:dPt>
          <c:dPt>
            <c:idx val="14"/>
            <c:invertIfNegative val="0"/>
            <c:bubble3D val="0"/>
            <c:extLst>
              <c:ext xmlns:c16="http://schemas.microsoft.com/office/drawing/2014/chart" uri="{C3380CC4-5D6E-409C-BE32-E72D297353CC}">
                <c16:uniqueId val="{0000004C-A647-41F6-AD34-9FEA98D0EB80}"/>
              </c:ext>
            </c:extLst>
          </c:dPt>
          <c:dPt>
            <c:idx val="15"/>
            <c:invertIfNegative val="0"/>
            <c:bubble3D val="0"/>
            <c:extLst>
              <c:ext xmlns:c16="http://schemas.microsoft.com/office/drawing/2014/chart" uri="{C3380CC4-5D6E-409C-BE32-E72D297353CC}">
                <c16:uniqueId val="{0000004D-A647-41F6-AD34-9FEA98D0EB80}"/>
              </c:ext>
            </c:extLst>
          </c:dPt>
          <c:cat>
            <c:strRef>
              <c:f>'2011-19'!$H$3:$H$25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'2011-19'!$L$3:$L$25</c:f>
              <c:numCache>
                <c:formatCode>General</c:formatCode>
                <c:ptCount val="23"/>
                <c:pt idx="9">
                  <c:v>1</c:v>
                </c:pt>
                <c:pt idx="12">
                  <c:v>1</c:v>
                </c:pt>
                <c:pt idx="13">
                  <c:v>1</c:v>
                </c:pt>
                <c:pt idx="14">
                  <c:v>1</c:v>
                </c:pt>
                <c:pt idx="16">
                  <c:v>1</c:v>
                </c:pt>
              </c:numCache>
            </c:numRef>
          </c:val>
          <c:extLst>
            <c:ext xmlns:c16="http://schemas.microsoft.com/office/drawing/2014/chart" uri="{C3380CC4-5D6E-409C-BE32-E72D297353CC}">
              <c16:uniqueId val="{0000004E-A647-41F6-AD34-9FEA98D0EB80}"/>
            </c:ext>
          </c:extLst>
        </c:ser>
        <c:ser>
          <c:idx val="4"/>
          <c:order val="4"/>
          <c:spPr>
            <a:solidFill>
              <a:srgbClr val="A6A6A6"/>
            </a:solidFill>
            <a:ln w="12700">
              <a:solidFill>
                <a:schemeClr val="bg1"/>
              </a:solidFill>
            </a:ln>
            <a:effectLst/>
          </c:spPr>
          <c:invertIfNegative val="0"/>
          <c:dPt>
            <c:idx val="9"/>
            <c:invertIfNegative val="0"/>
            <c:bubble3D val="0"/>
            <c:extLst>
              <c:ext xmlns:c16="http://schemas.microsoft.com/office/drawing/2014/chart" uri="{C3380CC4-5D6E-409C-BE32-E72D297353CC}">
                <c16:uniqueId val="{0000004F-A647-41F6-AD34-9FEA98D0EB80}"/>
              </c:ext>
            </c:extLst>
          </c:dPt>
          <c:dPt>
            <c:idx val="12"/>
            <c:invertIfNegative val="0"/>
            <c:bubble3D val="0"/>
            <c:extLst>
              <c:ext xmlns:c16="http://schemas.microsoft.com/office/drawing/2014/chart" uri="{C3380CC4-5D6E-409C-BE32-E72D297353CC}">
                <c16:uniqueId val="{00000050-A647-41F6-AD34-9FEA98D0EB80}"/>
              </c:ext>
            </c:extLst>
          </c:dPt>
          <c:dPt>
            <c:idx val="13"/>
            <c:invertIfNegative val="0"/>
            <c:bubble3D val="0"/>
            <c:extLst>
              <c:ext xmlns:c16="http://schemas.microsoft.com/office/drawing/2014/chart" uri="{C3380CC4-5D6E-409C-BE32-E72D297353CC}">
                <c16:uniqueId val="{00000051-A647-41F6-AD34-9FEA98D0EB80}"/>
              </c:ext>
            </c:extLst>
          </c:dPt>
          <c:dPt>
            <c:idx val="14"/>
            <c:invertIfNegative val="0"/>
            <c:bubble3D val="0"/>
            <c:extLst>
              <c:ext xmlns:c16="http://schemas.microsoft.com/office/drawing/2014/chart" uri="{C3380CC4-5D6E-409C-BE32-E72D297353CC}">
                <c16:uniqueId val="{00000052-A647-41F6-AD34-9FEA98D0EB80}"/>
              </c:ext>
            </c:extLst>
          </c:dPt>
          <c:dPt>
            <c:idx val="15"/>
            <c:invertIfNegative val="0"/>
            <c:bubble3D val="0"/>
            <c:extLst>
              <c:ext xmlns:c16="http://schemas.microsoft.com/office/drawing/2014/chart" uri="{C3380CC4-5D6E-409C-BE32-E72D297353CC}">
                <c16:uniqueId val="{00000053-A647-41F6-AD34-9FEA98D0EB80}"/>
              </c:ext>
            </c:extLst>
          </c:dPt>
          <c:dPt>
            <c:idx val="16"/>
            <c:invertIfNegative val="0"/>
            <c:bubble3D val="0"/>
            <c:extLst>
              <c:ext xmlns:c16="http://schemas.microsoft.com/office/drawing/2014/chart" uri="{C3380CC4-5D6E-409C-BE32-E72D297353CC}">
                <c16:uniqueId val="{00000054-A647-41F6-AD34-9FEA98D0EB80}"/>
              </c:ext>
            </c:extLst>
          </c:dPt>
          <c:dPt>
            <c:idx val="22"/>
            <c:invertIfNegative val="0"/>
            <c:bubble3D val="0"/>
            <c:extLst>
              <c:ext xmlns:c16="http://schemas.microsoft.com/office/drawing/2014/chart" uri="{C3380CC4-5D6E-409C-BE32-E72D297353CC}">
                <c16:uniqueId val="{00000055-A647-41F6-AD34-9FEA98D0EB80}"/>
              </c:ext>
            </c:extLst>
          </c:dPt>
          <c:cat>
            <c:strRef>
              <c:f>'2011-19'!$H$3:$H$25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'2011-19'!$M$3:$M$25</c:f>
              <c:numCache>
                <c:formatCode>General</c:formatCode>
                <c:ptCount val="23"/>
                <c:pt idx="9">
                  <c:v>1</c:v>
                </c:pt>
                <c:pt idx="13">
                  <c:v>1</c:v>
                </c:pt>
                <c:pt idx="14">
                  <c:v>1</c:v>
                </c:pt>
                <c:pt idx="16">
                  <c:v>1</c:v>
                </c:pt>
              </c:numCache>
            </c:numRef>
          </c:val>
          <c:extLst>
            <c:ext xmlns:c16="http://schemas.microsoft.com/office/drawing/2014/chart" uri="{C3380CC4-5D6E-409C-BE32-E72D297353CC}">
              <c16:uniqueId val="{00000056-A647-41F6-AD34-9FEA98D0EB80}"/>
            </c:ext>
          </c:extLst>
        </c:ser>
        <c:ser>
          <c:idx val="5"/>
          <c:order val="5"/>
          <c:spPr>
            <a:solidFill>
              <a:schemeClr val="accent3"/>
            </a:solidFill>
            <a:ln w="12700">
              <a:solidFill>
                <a:schemeClr val="bg1"/>
              </a:solidFill>
            </a:ln>
            <a:effectLst/>
          </c:spPr>
          <c:invertIfNegative val="0"/>
          <c:dPt>
            <c:idx val="12"/>
            <c:invertIfNegative val="0"/>
            <c:bubble3D val="0"/>
            <c:extLst>
              <c:ext xmlns:c16="http://schemas.microsoft.com/office/drawing/2014/chart" uri="{C3380CC4-5D6E-409C-BE32-E72D297353CC}">
                <c16:uniqueId val="{00000057-A647-41F6-AD34-9FEA98D0EB80}"/>
              </c:ext>
            </c:extLst>
          </c:dPt>
          <c:dPt>
            <c:idx val="13"/>
            <c:invertIfNegative val="0"/>
            <c:bubble3D val="0"/>
            <c:extLst>
              <c:ext xmlns:c16="http://schemas.microsoft.com/office/drawing/2014/chart" uri="{C3380CC4-5D6E-409C-BE32-E72D297353CC}">
                <c16:uniqueId val="{00000058-A647-41F6-AD34-9FEA98D0EB80}"/>
              </c:ext>
            </c:extLst>
          </c:dPt>
          <c:dPt>
            <c:idx val="14"/>
            <c:invertIfNegative val="0"/>
            <c:bubble3D val="0"/>
            <c:extLst>
              <c:ext xmlns:c16="http://schemas.microsoft.com/office/drawing/2014/chart" uri="{C3380CC4-5D6E-409C-BE32-E72D297353CC}">
                <c16:uniqueId val="{00000059-A647-41F6-AD34-9FEA98D0EB80}"/>
              </c:ext>
            </c:extLst>
          </c:dPt>
          <c:dPt>
            <c:idx val="15"/>
            <c:invertIfNegative val="0"/>
            <c:bubble3D val="0"/>
            <c:extLst>
              <c:ext xmlns:c16="http://schemas.microsoft.com/office/drawing/2014/chart" uri="{C3380CC4-5D6E-409C-BE32-E72D297353CC}">
                <c16:uniqueId val="{0000005A-A647-41F6-AD34-9FEA98D0EB80}"/>
              </c:ext>
            </c:extLst>
          </c:dPt>
          <c:dPt>
            <c:idx val="16"/>
            <c:invertIfNegative val="0"/>
            <c:bubble3D val="0"/>
            <c:spPr>
              <a:solidFill>
                <a:srgbClr val="A6A6A6"/>
              </a:solidFill>
              <a:ln w="12700">
                <a:solidFill>
                  <a:schemeClr val="bg1"/>
                </a:solidFill>
              </a:ln>
              <a:effectLst/>
            </c:spPr>
            <c:extLst>
              <c:ext xmlns:c16="http://schemas.microsoft.com/office/drawing/2014/chart" uri="{C3380CC4-5D6E-409C-BE32-E72D297353CC}">
                <c16:uniqueId val="{00000065-A647-41F6-AD34-9FEA98D0EB80}"/>
              </c:ext>
            </c:extLst>
          </c:dPt>
          <c:cat>
            <c:strRef>
              <c:f>'2011-19'!$H$3:$H$25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'2011-19'!$N$3:$N$25</c:f>
              <c:numCache>
                <c:formatCode>General</c:formatCode>
                <c:ptCount val="23"/>
                <c:pt idx="16">
                  <c:v>1</c:v>
                </c:pt>
              </c:numCache>
            </c:numRef>
          </c:val>
          <c:extLst>
            <c:ext xmlns:c16="http://schemas.microsoft.com/office/drawing/2014/chart" uri="{C3380CC4-5D6E-409C-BE32-E72D297353CC}">
              <c16:uniqueId val="{0000005B-A647-41F6-AD34-9FEA98D0EB80}"/>
            </c:ext>
          </c:extLst>
        </c:ser>
        <c:ser>
          <c:idx val="6"/>
          <c:order val="6"/>
          <c:spPr>
            <a:solidFill>
              <a:schemeClr val="accent3"/>
            </a:solidFill>
            <a:ln w="12700">
              <a:solidFill>
                <a:schemeClr val="tx1"/>
              </a:solidFill>
            </a:ln>
            <a:effectLst/>
          </c:spPr>
          <c:invertIfNegative val="0"/>
          <c:dPt>
            <c:idx val="12"/>
            <c:invertIfNegative val="0"/>
            <c:bubble3D val="0"/>
            <c:extLst>
              <c:ext xmlns:c16="http://schemas.microsoft.com/office/drawing/2014/chart" uri="{C3380CC4-5D6E-409C-BE32-E72D297353CC}">
                <c16:uniqueId val="{0000005C-A647-41F6-AD34-9FEA98D0EB80}"/>
              </c:ext>
            </c:extLst>
          </c:dPt>
          <c:dPt>
            <c:idx val="14"/>
            <c:invertIfNegative val="0"/>
            <c:bubble3D val="0"/>
            <c:spPr>
              <a:solidFill>
                <a:schemeClr val="accent1"/>
              </a:solidFill>
              <a:ln w="12700">
                <a:solidFill>
                  <a:schemeClr val="tx1"/>
                </a:solidFill>
              </a:ln>
              <a:effectLst/>
            </c:spPr>
            <c:extLst>
              <c:ext xmlns:c16="http://schemas.microsoft.com/office/drawing/2014/chart" uri="{C3380CC4-5D6E-409C-BE32-E72D297353CC}">
                <c16:uniqueId val="{0000005E-A647-41F6-AD34-9FEA98D0EB80}"/>
              </c:ext>
            </c:extLst>
          </c:dPt>
          <c:cat>
            <c:strRef>
              <c:f>'2011-19'!$H$3:$H$25</c:f>
              <c:strCache>
                <c:ptCount val="23"/>
                <c:pt idx="0">
                  <c:v>≤ –2             </c:v>
                </c:pt>
                <c:pt idx="1">
                  <c:v>–2.0           </c:v>
                </c:pt>
                <c:pt idx="2">
                  <c:v>–1.5            </c:v>
                </c:pt>
                <c:pt idx="3">
                  <c:v>–1.0            </c:v>
                </c:pt>
                <c:pt idx="4">
                  <c:v>–0.5            </c:v>
                </c:pt>
                <c:pt idx="5">
                  <c:v>0.0          </c:v>
                </c:pt>
                <c:pt idx="6">
                  <c:v>0.5          </c:v>
                </c:pt>
                <c:pt idx="7">
                  <c:v>1.0          </c:v>
                </c:pt>
                <c:pt idx="8">
                  <c:v>1.5          </c:v>
                </c:pt>
                <c:pt idx="9">
                  <c:v>2.0           </c:v>
                </c:pt>
                <c:pt idx="10">
                  <c:v>2.5           </c:v>
                </c:pt>
                <c:pt idx="11">
                  <c:v>3.0          </c:v>
                </c:pt>
                <c:pt idx="12">
                  <c:v>3.5           </c:v>
                </c:pt>
                <c:pt idx="13">
                  <c:v>4.0          </c:v>
                </c:pt>
                <c:pt idx="14">
                  <c:v>4.5           </c:v>
                </c:pt>
                <c:pt idx="15">
                  <c:v>5.0         </c:v>
                </c:pt>
                <c:pt idx="16">
                  <c:v>5.5           </c:v>
                </c:pt>
                <c:pt idx="17">
                  <c:v>6.0          </c:v>
                </c:pt>
                <c:pt idx="18">
                  <c:v>6.5           </c:v>
                </c:pt>
                <c:pt idx="19">
                  <c:v>7.0          </c:v>
                </c:pt>
                <c:pt idx="20">
                  <c:v>7.5  8</c:v>
                </c:pt>
                <c:pt idx="22">
                  <c:v>&gt;8</c:v>
                </c:pt>
              </c:strCache>
            </c:strRef>
          </c:cat>
          <c:val>
            <c:numRef>
              <c:f>'2011-19'!$O$3:$O$25</c:f>
              <c:numCache>
                <c:formatCode>General</c:formatCode>
                <c:ptCount val="23"/>
              </c:numCache>
            </c:numRef>
          </c:val>
          <c:extLst>
            <c:ext xmlns:c16="http://schemas.microsoft.com/office/drawing/2014/chart" uri="{C3380CC4-5D6E-409C-BE32-E72D297353CC}">
              <c16:uniqueId val="{0000005F-A647-41F6-AD34-9FEA98D0EB80}"/>
            </c:ext>
          </c:extLst>
        </c:ser>
        <c:ser>
          <c:idx val="7"/>
          <c:order val="7"/>
          <c:spPr>
            <a:solidFill>
              <a:schemeClr val="accent5"/>
            </a:solidFill>
            <a:ln w="12700">
              <a:solidFill>
                <a:schemeClr val="tx1"/>
              </a:solidFill>
              <a:prstDash val="solid"/>
            </a:ln>
          </c:spPr>
          <c:invertIfNegative val="0"/>
          <c:dPt>
            <c:idx val="22"/>
            <c:invertIfNegative val="0"/>
            <c:bubble3D val="0"/>
            <c:spPr>
              <a:solidFill>
                <a:schemeClr val="accent3"/>
              </a:solidFill>
              <a:ln w="12700">
                <a:solidFill>
                  <a:schemeClr val="tx1"/>
                </a:solidFill>
                <a:prstDash val="solid"/>
              </a:ln>
            </c:spPr>
            <c:extLst>
              <c:ext xmlns:c16="http://schemas.microsoft.com/office/drawing/2014/chart" uri="{C3380CC4-5D6E-409C-BE32-E72D297353CC}">
                <c16:uniqueId val="{00000061-A647-41F6-AD34-9FEA98D0EB80}"/>
              </c:ext>
            </c:extLst>
          </c:dPt>
          <c:val>
            <c:numRef>
              <c:f>'2011-19'!$P$3:$P$25</c:f>
              <c:numCache>
                <c:formatCode>General</c:formatCode>
                <c:ptCount val="23"/>
              </c:numCache>
            </c:numRef>
          </c:val>
          <c:extLst>
            <c:ext xmlns:c16="http://schemas.microsoft.com/office/drawing/2014/chart" uri="{C3380CC4-5D6E-409C-BE32-E72D297353CC}">
              <c16:uniqueId val="{00000062-A647-41F6-AD34-9FEA98D0EB80}"/>
            </c:ext>
          </c:extLst>
        </c:ser>
        <c:dLbls>
          <c:showLegendKey val="0"/>
          <c:showVal val="0"/>
          <c:showCatName val="0"/>
          <c:showSerName val="0"/>
          <c:showPercent val="0"/>
          <c:showBubbleSize val="0"/>
        </c:dLbls>
        <c:gapWidth val="6"/>
        <c:overlap val="100"/>
        <c:axId val="1936322448"/>
        <c:axId val="1936324112"/>
      </c:barChart>
      <c:scatterChart>
        <c:scatterStyle val="lineMarker"/>
        <c:varyColors val="0"/>
        <c:ser>
          <c:idx val="8"/>
          <c:order val="8"/>
          <c:tx>
            <c:v>DummyV</c:v>
          </c:tx>
          <c:spPr>
            <a:ln w="25400">
              <a:solidFill>
                <a:srgbClr val="FF0000"/>
              </a:solidFill>
              <a:prstDash val="solid"/>
            </a:ln>
          </c:spPr>
          <c:marker>
            <c:symbol val="none"/>
          </c:marker>
          <c:xVal>
            <c:numLit>
              <c:formatCode>General</c:formatCode>
              <c:ptCount val="2"/>
              <c:pt idx="0">
                <c:v>12.5</c:v>
              </c:pt>
              <c:pt idx="1">
                <c:v>12.5</c:v>
              </c:pt>
            </c:numLit>
          </c:xVal>
          <c:yVal>
            <c:numLit>
              <c:formatCode>General</c:formatCode>
              <c:ptCount val="2"/>
              <c:pt idx="0">
                <c:v>0</c:v>
              </c:pt>
              <c:pt idx="1">
                <c:v>9</c:v>
              </c:pt>
            </c:numLit>
          </c:yVal>
          <c:smooth val="0"/>
          <c:extLst>
            <c:ext xmlns:c16="http://schemas.microsoft.com/office/drawing/2014/chart" uri="{C3380CC4-5D6E-409C-BE32-E72D297353CC}">
              <c16:uniqueId val="{00000063-A647-41F6-AD34-9FEA98D0EB80}"/>
            </c:ext>
          </c:extLst>
        </c:ser>
        <c:ser>
          <c:idx val="9"/>
          <c:order val="9"/>
          <c:tx>
            <c:v>DummyV</c:v>
          </c:tx>
          <c:spPr>
            <a:ln w="25400">
              <a:solidFill>
                <a:schemeClr val="tx1"/>
              </a:solidFill>
              <a:prstDash val="dash"/>
            </a:ln>
          </c:spPr>
          <c:marker>
            <c:symbol val="none"/>
          </c:marker>
          <c:xVal>
            <c:numLit>
              <c:formatCode>General</c:formatCode>
              <c:ptCount val="2"/>
              <c:pt idx="0">
                <c:v>13.5</c:v>
              </c:pt>
              <c:pt idx="1">
                <c:v>13.5</c:v>
              </c:pt>
            </c:numLit>
          </c:xVal>
          <c:yVal>
            <c:numLit>
              <c:formatCode>General</c:formatCode>
              <c:ptCount val="2"/>
              <c:pt idx="0">
                <c:v>0</c:v>
              </c:pt>
              <c:pt idx="1">
                <c:v>9</c:v>
              </c:pt>
            </c:numLit>
          </c:yVal>
          <c:smooth val="0"/>
          <c:extLst>
            <c:ext xmlns:c16="http://schemas.microsoft.com/office/drawing/2014/chart" uri="{C3380CC4-5D6E-409C-BE32-E72D297353CC}">
              <c16:uniqueId val="{00000064-A647-41F6-AD34-9FEA98D0EB80}"/>
            </c:ext>
          </c:extLst>
        </c:ser>
        <c:dLbls>
          <c:showLegendKey val="0"/>
          <c:showVal val="0"/>
          <c:showCatName val="0"/>
          <c:showSerName val="0"/>
          <c:showPercent val="0"/>
          <c:showBubbleSize val="0"/>
        </c:dLbls>
        <c:axId val="2018548464"/>
        <c:axId val="1966357472"/>
      </c:scatterChart>
      <c:catAx>
        <c:axId val="1936322448"/>
        <c:scaling>
          <c:orientation val="minMax"/>
        </c:scaling>
        <c:delete val="0"/>
        <c:axPos val="b"/>
        <c:title>
          <c:tx>
            <c:rich>
              <a:bodyPr rot="0" vert="horz"/>
              <a:lstStyle/>
              <a:p>
                <a:pPr>
                  <a:defRPr b="0"/>
                </a:pPr>
                <a:r>
                  <a:rPr lang="en-US" b="0"/>
                  <a:t>Percent</a:t>
                </a:r>
              </a:p>
            </c:rich>
          </c:tx>
          <c:overlay val="0"/>
          <c:spPr>
            <a:noFill/>
            <a:ln>
              <a:noFill/>
            </a:ln>
            <a:effectLst/>
          </c:spPr>
        </c:title>
        <c:numFmt formatCode="General" sourceLinked="1"/>
        <c:majorTickMark val="in"/>
        <c:minorTickMark val="none"/>
        <c:tickLblPos val="nextTo"/>
        <c:spPr>
          <a:noFill/>
          <a:ln w="9525" cap="flat" cmpd="sng" algn="ctr">
            <a:noFill/>
            <a:round/>
          </a:ln>
          <a:effectLst/>
        </c:spPr>
        <c:txPr>
          <a:bodyPr rot="-60000000" vert="horz"/>
          <a:lstStyle/>
          <a:p>
            <a:pPr>
              <a:defRPr/>
            </a:pPr>
            <a:endParaRPr lang="en-US"/>
          </a:p>
        </c:txPr>
        <c:crossAx val="1936324112"/>
        <c:crosses val="autoZero"/>
        <c:auto val="1"/>
        <c:lblAlgn val="ctr"/>
        <c:lblOffset val="100"/>
        <c:noMultiLvlLbl val="0"/>
      </c:catAx>
      <c:valAx>
        <c:axId val="1936324112"/>
        <c:scaling>
          <c:orientation val="minMax"/>
          <c:max val="9"/>
        </c:scaling>
        <c:delete val="0"/>
        <c:axPos val="l"/>
        <c:title>
          <c:tx>
            <c:rich>
              <a:bodyPr rot="-5400000" vert="horz"/>
              <a:lstStyle/>
              <a:p>
                <a:pPr>
                  <a:defRPr b="0"/>
                </a:pPr>
                <a:r>
                  <a:rPr lang="en-US" b="0" dirty="0"/>
                  <a:t>Frequency</a:t>
                </a:r>
              </a:p>
            </c:rich>
          </c:tx>
          <c:layout>
            <c:manualLayout>
              <c:xMode val="edge"/>
              <c:yMode val="edge"/>
              <c:x val="6.7230504462116711E-4"/>
              <c:y val="0.32431219814706924"/>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936322448"/>
        <c:crosses val="autoZero"/>
        <c:crossBetween val="between"/>
      </c:valAx>
      <c:valAx>
        <c:axId val="1966357472"/>
        <c:scaling>
          <c:orientation val="minMax"/>
          <c:max val="8"/>
        </c:scaling>
        <c:delete val="1"/>
        <c:axPos val="r"/>
        <c:numFmt formatCode="General" sourceLinked="1"/>
        <c:majorTickMark val="in"/>
        <c:minorTickMark val="none"/>
        <c:tickLblPos val="nextTo"/>
        <c:crossAx val="2018548464"/>
        <c:crosses val="max"/>
        <c:crossBetween val="midCat"/>
      </c:valAx>
      <c:valAx>
        <c:axId val="2018548464"/>
        <c:scaling>
          <c:orientation val="minMax"/>
          <c:max val="23"/>
          <c:min val="0"/>
        </c:scaling>
        <c:delete val="0"/>
        <c:axPos val="t"/>
        <c:numFmt formatCode="General" sourceLinked="1"/>
        <c:majorTickMark val="none"/>
        <c:minorTickMark val="none"/>
        <c:tickLblPos val="none"/>
        <c:spPr>
          <a:ln w="3175">
            <a:noFill/>
            <a:prstDash val="solid"/>
          </a:ln>
        </c:spPr>
        <c:crossAx val="1966357472"/>
        <c:crosses val="max"/>
        <c:crossBetween val="midCat"/>
        <c:majorUnit val="1"/>
      </c:valAx>
      <c:spPr>
        <a:noFill/>
        <a:ln>
          <a:noFill/>
        </a:ln>
        <a:effectLst/>
      </c:spPr>
    </c:plotArea>
    <c:plotVisOnly val="1"/>
    <c:dispBlanksAs val="gap"/>
    <c:showDLblsOverMax val="0"/>
  </c:chart>
  <c:spPr>
    <a:solidFill>
      <a:schemeClr val="bg1"/>
    </a:solidFill>
    <a:ln w="3175" cap="flat" cmpd="sng" algn="ctr">
      <a:solidFill>
        <a:srgbClr val="FEFFFF"/>
      </a:solidFill>
      <a:prstDash val="solid"/>
      <a:round/>
    </a:ln>
    <a:effectLst/>
  </c:spPr>
  <c:txPr>
    <a:bodyPr/>
    <a:lstStyle/>
    <a:p>
      <a:pPr>
        <a:defRPr sz="1400">
          <a:solidFill>
            <a:srgbClr val="707372"/>
          </a:solidFill>
          <a:latin typeface="Arial Narrow" panose="020B0606020202030204"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Sheet2!$J$1</c:f>
              <c:strCache>
                <c:ptCount val="1"/>
                <c:pt idx="0">
                  <c:v>GDP growth</c:v>
                </c:pt>
              </c:strCache>
            </c:strRef>
          </c:tx>
          <c:spPr>
            <a:ln w="28575" cap="rnd">
              <a:solidFill>
                <a:srgbClr val="FF8200"/>
              </a:solidFill>
              <a:prstDash val="sysDash"/>
              <a:round/>
            </a:ln>
            <a:effectLst/>
          </c:spPr>
          <c:marker>
            <c:symbol val="none"/>
          </c:marker>
          <c:cat>
            <c:numRef>
              <c:f>Sheet2!$H$2:$H$20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Sheet2!$J$2:$J$20</c:f>
              <c:numCache>
                <c:formatCode>0.00</c:formatCode>
                <c:ptCount val="19"/>
                <c:pt idx="0">
                  <c:v>4.2000470154516734</c:v>
                </c:pt>
                <c:pt idx="1">
                  <c:v>2.6999582048229627</c:v>
                </c:pt>
                <c:pt idx="2">
                  <c:v>3.7003829047261121</c:v>
                </c:pt>
                <c:pt idx="3">
                  <c:v>2.9490795624631261</c:v>
                </c:pt>
                <c:pt idx="4">
                  <c:v>4.5545720456637611</c:v>
                </c:pt>
                <c:pt idx="5">
                  <c:v>5.2770694639435334</c:v>
                </c:pt>
                <c:pt idx="6">
                  <c:v>5.6037967069603383</c:v>
                </c:pt>
                <c:pt idx="7">
                  <c:v>5.360462987938817</c:v>
                </c:pt>
                <c:pt idx="8">
                  <c:v>3.1910504293402937</c:v>
                </c:pt>
                <c:pt idx="9">
                  <c:v>-1.5381002960568964</c:v>
                </c:pt>
                <c:pt idx="10">
                  <c:v>3.0397384268112404</c:v>
                </c:pt>
                <c:pt idx="11">
                  <c:v>3.2841607448013406</c:v>
                </c:pt>
                <c:pt idx="12">
                  <c:v>2.2133654563346425</c:v>
                </c:pt>
                <c:pt idx="13">
                  <c:v>2.4851796470139789</c:v>
                </c:pt>
                <c:pt idx="14">
                  <c:v>1.8470153959992359</c:v>
                </c:pt>
                <c:pt idx="15">
                  <c:v>1.1937227757431259</c:v>
                </c:pt>
                <c:pt idx="16">
                  <c:v>0.39908792955635874</c:v>
                </c:pt>
                <c:pt idx="17">
                  <c:v>1.4145126258505769</c:v>
                </c:pt>
                <c:pt idx="18">
                  <c:v>0.78705557049509878</c:v>
                </c:pt>
              </c:numCache>
            </c:numRef>
          </c:val>
          <c:smooth val="0"/>
          <c:extLst>
            <c:ext xmlns:c16="http://schemas.microsoft.com/office/drawing/2014/chart" uri="{C3380CC4-5D6E-409C-BE32-E72D297353CC}">
              <c16:uniqueId val="{00000000-A511-42AB-B2F2-B00307016043}"/>
            </c:ext>
          </c:extLst>
        </c:ser>
        <c:dLbls>
          <c:showLegendKey val="0"/>
          <c:showVal val="0"/>
          <c:showCatName val="0"/>
          <c:showSerName val="0"/>
          <c:showPercent val="0"/>
          <c:showBubbleSize val="0"/>
        </c:dLbls>
        <c:marker val="1"/>
        <c:smooth val="0"/>
        <c:axId val="1605479344"/>
        <c:axId val="1734475392"/>
      </c:lineChart>
      <c:lineChart>
        <c:grouping val="standard"/>
        <c:varyColors val="0"/>
        <c:ser>
          <c:idx val="0"/>
          <c:order val="0"/>
          <c:tx>
            <c:strRef>
              <c:f>Sheet2!$I$1</c:f>
              <c:strCache>
                <c:ptCount val="1"/>
                <c:pt idx="0">
                  <c:v>Private Investment to GDP (right scale)</c:v>
                </c:pt>
              </c:strCache>
            </c:strRef>
          </c:tx>
          <c:spPr>
            <a:ln w="57150" cap="rnd">
              <a:solidFill>
                <a:schemeClr val="tx2"/>
              </a:solidFill>
              <a:round/>
            </a:ln>
            <a:effectLst/>
          </c:spPr>
          <c:marker>
            <c:symbol val="none"/>
          </c:marker>
          <c:cat>
            <c:numRef>
              <c:f>Sheet2!$H$2:$H$20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Sheet2!$I$2:$I$20</c:f>
              <c:numCache>
                <c:formatCode>0.00</c:formatCode>
                <c:ptCount val="19"/>
                <c:pt idx="0">
                  <c:v>12.265355206039368</c:v>
                </c:pt>
                <c:pt idx="1">
                  <c:v>11.801935110147571</c:v>
                </c:pt>
                <c:pt idx="2">
                  <c:v>12.377101434035673</c:v>
                </c:pt>
                <c:pt idx="3">
                  <c:v>12.625455774246738</c:v>
                </c:pt>
                <c:pt idx="4">
                  <c:v>14.057200749818504</c:v>
                </c:pt>
                <c:pt idx="5">
                  <c:v>13.608507284411081</c:v>
                </c:pt>
                <c:pt idx="6">
                  <c:v>15.382398944004052</c:v>
                </c:pt>
                <c:pt idx="7">
                  <c:v>14.967331136605292</c:v>
                </c:pt>
                <c:pt idx="8">
                  <c:v>15.545175455443777</c:v>
                </c:pt>
                <c:pt idx="9">
                  <c:v>12.842802322627675</c:v>
                </c:pt>
                <c:pt idx="10">
                  <c:v>12.581258860964015</c:v>
                </c:pt>
                <c:pt idx="11">
                  <c:v>13.216668943157941</c:v>
                </c:pt>
                <c:pt idx="12">
                  <c:v>13.097399635877723</c:v>
                </c:pt>
                <c:pt idx="13">
                  <c:v>14.121758418204411</c:v>
                </c:pt>
                <c:pt idx="14">
                  <c:v>13.538123957060455</c:v>
                </c:pt>
                <c:pt idx="15">
                  <c:v>13.577450613400286</c:v>
                </c:pt>
                <c:pt idx="16">
                  <c:v>12.152250220861786</c:v>
                </c:pt>
                <c:pt idx="17">
                  <c:v>11.611793847273249</c:v>
                </c:pt>
              </c:numCache>
            </c:numRef>
          </c:val>
          <c:smooth val="0"/>
          <c:extLst>
            <c:ext xmlns:c16="http://schemas.microsoft.com/office/drawing/2014/chart" uri="{C3380CC4-5D6E-409C-BE32-E72D297353CC}">
              <c16:uniqueId val="{00000001-A511-42AB-B2F2-B00307016043}"/>
            </c:ext>
          </c:extLst>
        </c:ser>
        <c:dLbls>
          <c:showLegendKey val="0"/>
          <c:showVal val="0"/>
          <c:showCatName val="0"/>
          <c:showSerName val="0"/>
          <c:showPercent val="0"/>
          <c:showBubbleSize val="0"/>
        </c:dLbls>
        <c:marker val="1"/>
        <c:smooth val="0"/>
        <c:axId val="1613768544"/>
        <c:axId val="1614174704"/>
      </c:lineChart>
      <c:catAx>
        <c:axId val="1605479344"/>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crossAx val="1734475392"/>
        <c:crosses val="autoZero"/>
        <c:auto val="1"/>
        <c:lblAlgn val="ctr"/>
        <c:lblOffset val="100"/>
        <c:tickLblSkip val="2"/>
        <c:noMultiLvlLbl val="0"/>
      </c:catAx>
      <c:valAx>
        <c:axId val="1734475392"/>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FF8200"/>
                    </a:solidFill>
                    <a:latin typeface="Arial Narrow" panose="020B0606020202030204" pitchFamily="34" charset="0"/>
                    <a:ea typeface="+mn-ea"/>
                    <a:cs typeface="+mn-cs"/>
                  </a:defRPr>
                </a:pPr>
                <a:r>
                  <a:rPr lang="en-US">
                    <a:solidFill>
                      <a:srgbClr val="FF8200"/>
                    </a:solidFill>
                  </a:rPr>
                  <a:t>Percent </a:t>
                </a:r>
              </a:p>
            </c:rich>
          </c:tx>
          <c:layout>
            <c:manualLayout>
              <c:xMode val="edge"/>
              <c:yMode val="edge"/>
              <c:x val="7.2586161488320368E-3"/>
              <c:y val="0.3612226598768861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FF8200"/>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FF8200"/>
                </a:solidFill>
                <a:latin typeface="Arial Narrow" panose="020B0606020202030204" pitchFamily="34" charset="0"/>
                <a:ea typeface="+mn-ea"/>
                <a:cs typeface="+mn-cs"/>
              </a:defRPr>
            </a:pPr>
            <a:endParaRPr lang="en-US"/>
          </a:p>
        </c:txPr>
        <c:crossAx val="1605479344"/>
        <c:crosses val="autoZero"/>
        <c:crossBetween val="between"/>
      </c:valAx>
      <c:valAx>
        <c:axId val="1614174704"/>
        <c:scaling>
          <c:orientation val="minMax"/>
          <c:min val="10"/>
        </c:scaling>
        <c:delete val="0"/>
        <c:axPos val="r"/>
        <c:title>
          <c:tx>
            <c:rich>
              <a:bodyPr rot="-5400000" spcFirstLastPara="1" vertOverflow="ellipsis" vert="horz" wrap="square" anchor="ctr" anchorCtr="1"/>
              <a:lstStyle/>
              <a:p>
                <a:pPr>
                  <a:defRPr sz="1600" b="0" i="0" u="none" strike="noStrike" kern="1200" baseline="0">
                    <a:solidFill>
                      <a:schemeClr val="tx2"/>
                    </a:solidFill>
                    <a:latin typeface="Arial Narrow" panose="020B0606020202030204" pitchFamily="34" charset="0"/>
                    <a:ea typeface="+mn-ea"/>
                    <a:cs typeface="+mn-cs"/>
                  </a:defRPr>
                </a:pPr>
                <a:r>
                  <a:rPr lang="en-US">
                    <a:solidFill>
                      <a:schemeClr val="tx2"/>
                    </a:solidFill>
                  </a:rPr>
                  <a:t>Percent of GDP</a:t>
                </a:r>
              </a:p>
            </c:rich>
          </c:tx>
          <c:layout>
            <c:manualLayout>
              <c:xMode val="edge"/>
              <c:yMode val="edge"/>
              <c:x val="0.96899839327388049"/>
              <c:y val="0.2820494869355146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Arial Narrow" panose="020B060602020203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Narrow" panose="020B0606020202030204" pitchFamily="34" charset="0"/>
                <a:ea typeface="+mn-ea"/>
                <a:cs typeface="+mn-cs"/>
              </a:defRPr>
            </a:pPr>
            <a:endParaRPr lang="en-US"/>
          </a:p>
        </c:txPr>
        <c:crossAx val="1613768544"/>
        <c:crosses val="max"/>
        <c:crossBetween val="between"/>
      </c:valAx>
      <c:catAx>
        <c:axId val="1613768544"/>
        <c:scaling>
          <c:orientation val="minMax"/>
        </c:scaling>
        <c:delete val="1"/>
        <c:axPos val="b"/>
        <c:numFmt formatCode="General" sourceLinked="1"/>
        <c:majorTickMark val="out"/>
        <c:minorTickMark val="none"/>
        <c:tickLblPos val="nextTo"/>
        <c:crossAx val="16141747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rgbClr val="707372"/>
          </a:solidFill>
          <a:latin typeface="Arial Narrow" panose="020B0606020202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197828212649888E-2"/>
          <c:y val="5.7730124915178385E-2"/>
          <c:w val="0.89456970819823978"/>
          <c:h val="0.82496966744854416"/>
        </c:manualLayout>
      </c:layout>
      <c:barChart>
        <c:barDir val="col"/>
        <c:grouping val="stacked"/>
        <c:varyColors val="0"/>
        <c:ser>
          <c:idx val="1"/>
          <c:order val="1"/>
          <c:tx>
            <c:strRef>
              <c:f>FK!$C$12</c:f>
              <c:strCache>
                <c:ptCount val="1"/>
                <c:pt idx="0">
                  <c:v>Oil</c:v>
                </c:pt>
              </c:strCache>
            </c:strRef>
          </c:tx>
          <c:spPr>
            <a:solidFill>
              <a:schemeClr val="tx2"/>
            </a:solidFill>
            <a:ln w="3175">
              <a:noFill/>
              <a:prstDash val="solid"/>
            </a:ln>
            <a:effectLst/>
          </c:spPr>
          <c:invertIfNegative val="0"/>
          <c:cat>
            <c:numRef>
              <c:f>FK!$E$1:$Y$1</c:f>
              <c:numCache>
                <c:formatCode>General</c:formatCode>
                <c:ptCount val="8"/>
                <c:pt idx="0">
                  <c:v>2011</c:v>
                </c:pt>
                <c:pt idx="1">
                  <c:v>2012</c:v>
                </c:pt>
                <c:pt idx="2">
                  <c:v>2013</c:v>
                </c:pt>
                <c:pt idx="3">
                  <c:v>2014</c:v>
                </c:pt>
                <c:pt idx="4">
                  <c:v>2015</c:v>
                </c:pt>
                <c:pt idx="5">
                  <c:v>2016</c:v>
                </c:pt>
                <c:pt idx="6">
                  <c:v>2017</c:v>
                </c:pt>
                <c:pt idx="7">
                  <c:v>2018</c:v>
                </c:pt>
              </c:numCache>
            </c:numRef>
          </c:cat>
          <c:val>
            <c:numRef>
              <c:f>FK!$E$12:$AC$12</c:f>
              <c:numCache>
                <c:formatCode>0.0</c:formatCode>
                <c:ptCount val="8"/>
                <c:pt idx="0">
                  <c:v>0.35327635446794625</c:v>
                </c:pt>
                <c:pt idx="1">
                  <c:v>-0.73114166094670863</c:v>
                </c:pt>
                <c:pt idx="2">
                  <c:v>-1.7602958433603968</c:v>
                </c:pt>
                <c:pt idx="3">
                  <c:v>-0.14617522357344281</c:v>
                </c:pt>
                <c:pt idx="4">
                  <c:v>-0.5617319320819989</c:v>
                </c:pt>
                <c:pt idx="5">
                  <c:v>-1.3725239137815326</c:v>
                </c:pt>
                <c:pt idx="6" formatCode="0">
                  <c:v>0.38722692751484045</c:v>
                </c:pt>
                <c:pt idx="7">
                  <c:v>9.8124876496792482E-2</c:v>
                </c:pt>
              </c:numCache>
            </c:numRef>
          </c:val>
          <c:extLst>
            <c:ext xmlns:c16="http://schemas.microsoft.com/office/drawing/2014/chart" uri="{C3380CC4-5D6E-409C-BE32-E72D297353CC}">
              <c16:uniqueId val="{00000000-0A63-4495-AB1A-B2211A5A42BB}"/>
            </c:ext>
          </c:extLst>
        </c:ser>
        <c:ser>
          <c:idx val="2"/>
          <c:order val="2"/>
          <c:tx>
            <c:strRef>
              <c:f>FK!$C$13</c:f>
              <c:strCache>
                <c:ptCount val="1"/>
                <c:pt idx="0">
                  <c:v>Agriculture</c:v>
                </c:pt>
              </c:strCache>
            </c:strRef>
          </c:tx>
          <c:spPr>
            <a:solidFill>
              <a:schemeClr val="accent1"/>
            </a:solidFill>
            <a:ln w="3175">
              <a:noFill/>
              <a:prstDash val="solid"/>
            </a:ln>
            <a:effectLst/>
          </c:spPr>
          <c:invertIfNegative val="0"/>
          <c:cat>
            <c:numRef>
              <c:f>FK!$E$1:$Y$1</c:f>
              <c:numCache>
                <c:formatCode>General</c:formatCode>
                <c:ptCount val="8"/>
                <c:pt idx="0">
                  <c:v>2011</c:v>
                </c:pt>
                <c:pt idx="1">
                  <c:v>2012</c:v>
                </c:pt>
                <c:pt idx="2">
                  <c:v>2013</c:v>
                </c:pt>
                <c:pt idx="3">
                  <c:v>2014</c:v>
                </c:pt>
                <c:pt idx="4">
                  <c:v>2015</c:v>
                </c:pt>
                <c:pt idx="5">
                  <c:v>2016</c:v>
                </c:pt>
                <c:pt idx="6">
                  <c:v>2017</c:v>
                </c:pt>
                <c:pt idx="7">
                  <c:v>2018</c:v>
                </c:pt>
              </c:numCache>
            </c:numRef>
          </c:cat>
          <c:val>
            <c:numRef>
              <c:f>FK!$E$13:$AC$13</c:f>
              <c:numCache>
                <c:formatCode>0.0</c:formatCode>
                <c:ptCount val="8"/>
                <c:pt idx="0">
                  <c:v>0.63663211402977671</c:v>
                </c:pt>
                <c:pt idx="1">
                  <c:v>1.5051625735148721</c:v>
                </c:pt>
                <c:pt idx="2">
                  <c:v>0.63694407460518931</c:v>
                </c:pt>
                <c:pt idx="3">
                  <c:v>0.94077402774649532</c:v>
                </c:pt>
                <c:pt idx="4">
                  <c:v>0.80315313222477858</c:v>
                </c:pt>
                <c:pt idx="5">
                  <c:v>0.93622787475580427</c:v>
                </c:pt>
                <c:pt idx="6">
                  <c:v>0.81816272225476738</c:v>
                </c:pt>
                <c:pt idx="7">
                  <c:v>0.51052260120302384</c:v>
                </c:pt>
              </c:numCache>
            </c:numRef>
          </c:val>
          <c:extLst>
            <c:ext xmlns:c16="http://schemas.microsoft.com/office/drawing/2014/chart" uri="{C3380CC4-5D6E-409C-BE32-E72D297353CC}">
              <c16:uniqueId val="{00000001-0A63-4495-AB1A-B2211A5A42BB}"/>
            </c:ext>
          </c:extLst>
        </c:ser>
        <c:ser>
          <c:idx val="3"/>
          <c:order val="3"/>
          <c:tx>
            <c:strRef>
              <c:f>FK!$C$14</c:f>
              <c:strCache>
                <c:ptCount val="1"/>
                <c:pt idx="0">
                  <c:v>Non-oil, non-agriculture</c:v>
                </c:pt>
              </c:strCache>
            </c:strRef>
          </c:tx>
          <c:spPr>
            <a:solidFill>
              <a:srgbClr val="707372"/>
            </a:solidFill>
            <a:ln w="3175">
              <a:noFill/>
              <a:prstDash val="solid"/>
            </a:ln>
            <a:effectLst/>
          </c:spPr>
          <c:invertIfNegative val="0"/>
          <c:cat>
            <c:numRef>
              <c:f>FK!$E$1:$Y$1</c:f>
              <c:numCache>
                <c:formatCode>General</c:formatCode>
                <c:ptCount val="8"/>
                <c:pt idx="0">
                  <c:v>2011</c:v>
                </c:pt>
                <c:pt idx="1">
                  <c:v>2012</c:v>
                </c:pt>
                <c:pt idx="2">
                  <c:v>2013</c:v>
                </c:pt>
                <c:pt idx="3">
                  <c:v>2014</c:v>
                </c:pt>
                <c:pt idx="4">
                  <c:v>2015</c:v>
                </c:pt>
                <c:pt idx="5">
                  <c:v>2016</c:v>
                </c:pt>
                <c:pt idx="6">
                  <c:v>2017</c:v>
                </c:pt>
                <c:pt idx="7">
                  <c:v>2018</c:v>
                </c:pt>
              </c:numCache>
            </c:numRef>
          </c:cat>
          <c:val>
            <c:numRef>
              <c:f>FK!$E$14:$AC$14</c:f>
              <c:numCache>
                <c:formatCode>0.0</c:formatCode>
                <c:ptCount val="8"/>
                <c:pt idx="0">
                  <c:v>3.8974795499093466</c:v>
                </c:pt>
                <c:pt idx="1">
                  <c:v>3.505256484942147</c:v>
                </c:pt>
                <c:pt idx="2">
                  <c:v>6.5177686233655177</c:v>
                </c:pt>
                <c:pt idx="3">
                  <c:v>5.515118342251248</c:v>
                </c:pt>
                <c:pt idx="4">
                  <c:v>2.4112713208006005</c:v>
                </c:pt>
                <c:pt idx="5">
                  <c:v>-1.1805722520116015</c:v>
                </c:pt>
                <c:pt idx="6">
                  <c:v>-0.39950267631600078</c:v>
                </c:pt>
                <c:pt idx="7">
                  <c:v>1.3286203356549735</c:v>
                </c:pt>
              </c:numCache>
            </c:numRef>
          </c:val>
          <c:extLst>
            <c:ext xmlns:c16="http://schemas.microsoft.com/office/drawing/2014/chart" uri="{C3380CC4-5D6E-409C-BE32-E72D297353CC}">
              <c16:uniqueId val="{00000002-0A63-4495-AB1A-B2211A5A42BB}"/>
            </c:ext>
          </c:extLst>
        </c:ser>
        <c:dLbls>
          <c:showLegendKey val="0"/>
          <c:showVal val="0"/>
          <c:showCatName val="0"/>
          <c:showSerName val="0"/>
          <c:showPercent val="0"/>
          <c:showBubbleSize val="0"/>
        </c:dLbls>
        <c:gapWidth val="150"/>
        <c:overlap val="100"/>
        <c:axId val="1259153263"/>
        <c:axId val="1137422559"/>
      </c:barChart>
      <c:lineChart>
        <c:grouping val="standard"/>
        <c:varyColors val="0"/>
        <c:ser>
          <c:idx val="0"/>
          <c:order val="0"/>
          <c:tx>
            <c:strRef>
              <c:f>FK!$C$11</c:f>
              <c:strCache>
                <c:ptCount val="1"/>
                <c:pt idx="0">
                  <c:v>GDP growth</c:v>
                </c:pt>
              </c:strCache>
            </c:strRef>
          </c:tx>
          <c:spPr>
            <a:ln w="25400">
              <a:solidFill>
                <a:srgbClr val="FF8200"/>
              </a:solidFill>
              <a:prstDash val="solid"/>
            </a:ln>
            <a:effectLst/>
          </c:spPr>
          <c:marker>
            <c:symbol val="none"/>
          </c:marker>
          <c:cat>
            <c:numRef>
              <c:f>WEO!$N$1:$AA$1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FK!$E$11:$AC$11</c:f>
              <c:numCache>
                <c:formatCode>0.0</c:formatCode>
                <c:ptCount val="8"/>
                <c:pt idx="0">
                  <c:v>4.8873880184070702</c:v>
                </c:pt>
                <c:pt idx="1">
                  <c:v>4.2792773975103104</c:v>
                </c:pt>
                <c:pt idx="2">
                  <c:v>5.3944168546103102</c:v>
                </c:pt>
                <c:pt idx="3">
                  <c:v>6.3097171464243003</c:v>
                </c:pt>
                <c:pt idx="4">
                  <c:v>2.65269252094338</c:v>
                </c:pt>
                <c:pt idx="5">
                  <c:v>-1.61686829103733</c:v>
                </c:pt>
                <c:pt idx="6">
                  <c:v>0.80588697345360705</c:v>
                </c:pt>
                <c:pt idx="7">
                  <c:v>1.93726781335479</c:v>
                </c:pt>
              </c:numCache>
            </c:numRef>
          </c:val>
          <c:smooth val="0"/>
          <c:extLst>
            <c:ext xmlns:c16="http://schemas.microsoft.com/office/drawing/2014/chart" uri="{C3380CC4-5D6E-409C-BE32-E72D297353CC}">
              <c16:uniqueId val="{00000003-0A63-4495-AB1A-B2211A5A42BB}"/>
            </c:ext>
          </c:extLst>
        </c:ser>
        <c:dLbls>
          <c:showLegendKey val="0"/>
          <c:showVal val="0"/>
          <c:showCatName val="0"/>
          <c:showSerName val="0"/>
          <c:showPercent val="0"/>
          <c:showBubbleSize val="0"/>
        </c:dLbls>
        <c:marker val="1"/>
        <c:smooth val="0"/>
        <c:axId val="1259153263"/>
        <c:axId val="1137422559"/>
      </c:lineChart>
      <c:lineChart>
        <c:grouping val="standard"/>
        <c:varyColors val="0"/>
        <c:dLbls>
          <c:showLegendKey val="0"/>
          <c:showVal val="0"/>
          <c:showCatName val="0"/>
          <c:showSerName val="0"/>
          <c:showPercent val="0"/>
          <c:showBubbleSize val="0"/>
        </c:dLbls>
        <c:marker val="1"/>
        <c:smooth val="0"/>
        <c:axId val="984736159"/>
        <c:axId val="1266680815"/>
        <c:extLst>
          <c:ext xmlns:c15="http://schemas.microsoft.com/office/drawing/2012/chart" uri="{02D57815-91ED-43cb-92C2-25804820EDAC}">
            <c15:filteredLineSeries>
              <c15:ser>
                <c:idx val="4"/>
                <c:order val="4"/>
                <c:tx>
                  <c:v>APSP crude oil ($/bbl; RHS)</c:v>
                </c:tx>
                <c:spPr>
                  <a:ln w="25400">
                    <a:solidFill>
                      <a:srgbClr val="7030A0"/>
                    </a:solidFill>
                  </a:ln>
                </c:spPr>
                <c:marker>
                  <c:symbol val="none"/>
                </c:marker>
                <c:cat>
                  <c:numRef>
                    <c:extLst>
                      <c:ext uri="{02D57815-91ED-43cb-92C2-25804820EDAC}">
                        <c15:formulaRef>
                          <c15:sqref>WEO!$C$1:$W$1</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extLst>
                      <c:ext uri="{02D57815-91ED-43cb-92C2-25804820EDAC}">
                        <c15:formulaRef>
                          <c15:sqref>WEO!$C$2:$AA$2</c15:sqref>
                        </c15:formulaRef>
                      </c:ext>
                    </c:extLst>
                    <c:numCache>
                      <c:formatCode>0.00</c:formatCode>
                      <c:ptCount val="25"/>
                      <c:pt idx="0">
                        <c:v>28.234166666666667</c:v>
                      </c:pt>
                      <c:pt idx="1">
                        <c:v>24.330833333333334</c:v>
                      </c:pt>
                      <c:pt idx="2">
                        <c:v>24.95</c:v>
                      </c:pt>
                      <c:pt idx="3">
                        <c:v>28.903295114708154</c:v>
                      </c:pt>
                      <c:pt idx="4">
                        <c:v>37.716628377459905</c:v>
                      </c:pt>
                      <c:pt idx="5">
                        <c:v>53.359973589413812</c:v>
                      </c:pt>
                      <c:pt idx="6">
                        <c:v>64.274871857812073</c:v>
                      </c:pt>
                      <c:pt idx="7">
                        <c:v>71.161137511240767</c:v>
                      </c:pt>
                      <c:pt idx="8">
                        <c:v>96.964739987870416</c:v>
                      </c:pt>
                      <c:pt idx="9">
                        <c:v>61.765503492481734</c:v>
                      </c:pt>
                      <c:pt idx="10">
                        <c:v>79.034777816989774</c:v>
                      </c:pt>
                      <c:pt idx="11">
                        <c:v>104.05180808080807</c:v>
                      </c:pt>
                      <c:pt idx="12">
                        <c:v>105.00741409435975</c:v>
                      </c:pt>
                      <c:pt idx="13">
                        <c:v>104.06943789342701</c:v>
                      </c:pt>
                      <c:pt idx="14">
                        <c:v>96.247358946608941</c:v>
                      </c:pt>
                      <c:pt idx="15">
                        <c:v>50.79304198297676</c:v>
                      </c:pt>
                      <c:pt idx="16">
                        <c:v>42.836666405253361</c:v>
                      </c:pt>
                      <c:pt idx="17">
                        <c:v>52.813841390091397</c:v>
                      </c:pt>
                      <c:pt idx="18">
                        <c:v>68.328832538636888</c:v>
                      </c:pt>
                      <c:pt idx="19">
                        <c:v>59.15882563891666</c:v>
                      </c:pt>
                      <c:pt idx="20">
                        <c:v>59.023882027666666</c:v>
                      </c:pt>
                      <c:pt idx="21" formatCode="General">
                        <c:v>58.128867527833336</c:v>
                      </c:pt>
                      <c:pt idx="22" formatCode="General">
                        <c:v>57.583004111000001</c:v>
                      </c:pt>
                      <c:pt idx="23" formatCode="General">
                        <c:v>57.628696166583332</c:v>
                      </c:pt>
                      <c:pt idx="24" formatCode="General">
                        <c:v>57.958652166749999</c:v>
                      </c:pt>
                    </c:numCache>
                  </c:numRef>
                </c:val>
                <c:smooth val="1"/>
                <c:extLst>
                  <c:ext xmlns:c16="http://schemas.microsoft.com/office/drawing/2014/chart" uri="{C3380CC4-5D6E-409C-BE32-E72D297353CC}">
                    <c16:uniqueId val="{00000004-0A63-4495-AB1A-B2211A5A42BB}"/>
                  </c:ext>
                </c:extLst>
              </c15:ser>
            </c15:filteredLineSeries>
          </c:ext>
        </c:extLst>
      </c:lineChart>
      <c:catAx>
        <c:axId val="1259153263"/>
        <c:scaling>
          <c:orientation val="minMax"/>
        </c:scaling>
        <c:delete val="0"/>
        <c:axPos val="b"/>
        <c:numFmt formatCode="General" sourceLinked="1"/>
        <c:majorTickMark val="in"/>
        <c:minorTickMark val="none"/>
        <c:tickLblPos val="nextTo"/>
        <c:spPr>
          <a:ln w="12700">
            <a:noFill/>
            <a:prstDash val="solid"/>
          </a:ln>
        </c:spPr>
        <c:crossAx val="1137422559"/>
        <c:crossesAt val="-12"/>
        <c:auto val="1"/>
        <c:lblAlgn val="ctr"/>
        <c:lblOffset val="100"/>
        <c:noMultiLvlLbl val="0"/>
      </c:catAx>
      <c:valAx>
        <c:axId val="1137422559"/>
        <c:scaling>
          <c:orientation val="minMax"/>
        </c:scaling>
        <c:delete val="0"/>
        <c:axPos val="l"/>
        <c:title>
          <c:tx>
            <c:rich>
              <a:bodyPr/>
              <a:lstStyle/>
              <a:p>
                <a:pPr>
                  <a:defRPr b="0"/>
                </a:pPr>
                <a:r>
                  <a:rPr lang="en-US" b="0" dirty="0"/>
                  <a:t>Percent</a:t>
                </a:r>
              </a:p>
            </c:rich>
          </c:tx>
          <c:overlay val="0"/>
        </c:title>
        <c:numFmt formatCode="0" sourceLinked="0"/>
        <c:majorTickMark val="in"/>
        <c:minorTickMark val="none"/>
        <c:tickLblPos val="nextTo"/>
        <c:spPr>
          <a:ln w="12700">
            <a:noFill/>
            <a:prstDash val="solid"/>
          </a:ln>
        </c:spPr>
        <c:crossAx val="1259153263"/>
        <c:crossesAt val="1"/>
        <c:crossBetween val="between"/>
      </c:valAx>
      <c:valAx>
        <c:axId val="1266680815"/>
        <c:scaling>
          <c:orientation val="minMax"/>
          <c:max val="120"/>
          <c:min val="20"/>
        </c:scaling>
        <c:delete val="1"/>
        <c:axPos val="r"/>
        <c:numFmt formatCode="0" sourceLinked="0"/>
        <c:majorTickMark val="in"/>
        <c:minorTickMark val="none"/>
        <c:tickLblPos val="nextTo"/>
        <c:crossAx val="984736159"/>
        <c:crosses val="max"/>
        <c:crossBetween val="between"/>
        <c:majorUnit val="20"/>
      </c:valAx>
      <c:catAx>
        <c:axId val="984736159"/>
        <c:scaling>
          <c:orientation val="minMax"/>
        </c:scaling>
        <c:delete val="1"/>
        <c:axPos val="b"/>
        <c:numFmt formatCode="General" sourceLinked="1"/>
        <c:majorTickMark val="out"/>
        <c:minorTickMark val="none"/>
        <c:tickLblPos val="nextTo"/>
        <c:crossAx val="1266680815"/>
        <c:crosses val="autoZero"/>
        <c:auto val="1"/>
        <c:lblAlgn val="ctr"/>
        <c:lblOffset val="100"/>
        <c:noMultiLvlLbl val="0"/>
      </c:catAx>
      <c:spPr>
        <a:solidFill>
          <a:srgbClr val="FFFFFF"/>
        </a:solidFill>
        <a:ln w="12700">
          <a:noFill/>
          <a:prstDash val="solid"/>
        </a:ln>
      </c:spPr>
    </c:plotArea>
    <c:legend>
      <c:legendPos val="t"/>
      <c:layout>
        <c:manualLayout>
          <c:xMode val="edge"/>
          <c:yMode val="edge"/>
          <c:x val="0.72210395759353618"/>
          <c:y val="0"/>
          <c:w val="0.27775111934537594"/>
          <c:h val="0.25239577137874875"/>
        </c:manualLayout>
      </c:layout>
      <c:overlay val="0"/>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600">
          <a:solidFill>
            <a:srgbClr val="707372"/>
          </a:solidFill>
          <a:latin typeface="Arial Narrow" panose="020B0606020202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9D4CA-29C3-446D-BAFD-914BB1AF84F6}" type="doc">
      <dgm:prSet loTypeId="urn:microsoft.com/office/officeart/2005/8/layout/equation2" loCatId="process" qsTypeId="urn:microsoft.com/office/officeart/2005/8/quickstyle/simple1" qsCatId="simple" csTypeId="urn:microsoft.com/office/officeart/2005/8/colors/accent0_1" csCatId="mainScheme" phldr="1"/>
      <dgm:spPr/>
      <dgm:t>
        <a:bodyPr/>
        <a:lstStyle/>
        <a:p>
          <a:endParaRPr lang="en-US"/>
        </a:p>
      </dgm:t>
    </dgm:pt>
    <dgm:pt modelId="{F2840E1C-678F-4DD2-A0C0-07FB710F0F42}">
      <dgm:prSet phldrT="[Text]"/>
      <dgm:spPr/>
      <dgm:t>
        <a:bodyPr/>
        <a:lstStyle/>
        <a:p>
          <a:r>
            <a:rPr lang="en-US" dirty="0"/>
            <a:t>Arrears clearance to the IFIs</a:t>
          </a:r>
        </a:p>
      </dgm:t>
    </dgm:pt>
    <dgm:pt modelId="{DBDB0355-0778-4993-B9EA-0518B0B12BA7}" type="parTrans" cxnId="{CB15F635-9C7A-4051-9C94-5D9475C457DC}">
      <dgm:prSet/>
      <dgm:spPr/>
      <dgm:t>
        <a:bodyPr/>
        <a:lstStyle/>
        <a:p>
          <a:endParaRPr lang="en-US"/>
        </a:p>
      </dgm:t>
    </dgm:pt>
    <dgm:pt modelId="{1C53C85F-CBFC-4BF6-B6E5-7EAED2CB7291}" type="sibTrans" cxnId="{CB15F635-9C7A-4051-9C94-5D9475C457DC}">
      <dgm:prSet/>
      <dgm:spPr/>
      <dgm:t>
        <a:bodyPr/>
        <a:lstStyle/>
        <a:p>
          <a:endParaRPr lang="en-US" dirty="0"/>
        </a:p>
      </dgm:t>
    </dgm:pt>
    <dgm:pt modelId="{5E709062-0DF0-4B6B-A49F-CB1CA4F24D47}">
      <dgm:prSet phldrT="[Text]"/>
      <dgm:spPr/>
      <dgm:t>
        <a:bodyPr/>
        <a:lstStyle/>
        <a:p>
          <a:r>
            <a:rPr lang="en-US" dirty="0"/>
            <a:t>Reengagement</a:t>
          </a:r>
        </a:p>
      </dgm:t>
    </dgm:pt>
    <dgm:pt modelId="{CD5DFF91-350A-48B5-A7BF-E8D75580B4F7}" type="parTrans" cxnId="{19B07D2A-57B0-40D6-832C-A52D051E13A6}">
      <dgm:prSet/>
      <dgm:spPr/>
      <dgm:t>
        <a:bodyPr/>
        <a:lstStyle/>
        <a:p>
          <a:endParaRPr lang="en-US"/>
        </a:p>
      </dgm:t>
    </dgm:pt>
    <dgm:pt modelId="{8E6E1DD3-BB86-4CDC-92D2-6FA993739A58}" type="sibTrans" cxnId="{19B07D2A-57B0-40D6-832C-A52D051E13A6}">
      <dgm:prSet/>
      <dgm:spPr/>
      <dgm:t>
        <a:bodyPr/>
        <a:lstStyle/>
        <a:p>
          <a:endParaRPr lang="en-US"/>
        </a:p>
      </dgm:t>
    </dgm:pt>
    <dgm:pt modelId="{01259580-721C-459C-AD99-6B41511C650D}">
      <dgm:prSet phldrT="[Text]"/>
      <dgm:spPr/>
      <dgm:t>
        <a:bodyPr/>
        <a:lstStyle/>
        <a:p>
          <a:r>
            <a:rPr lang="en-US" dirty="0"/>
            <a:t>Financing assurances from bilateral creditors</a:t>
          </a:r>
        </a:p>
      </dgm:t>
    </dgm:pt>
    <dgm:pt modelId="{078D522E-4B05-478B-823B-828455CB702C}" type="parTrans" cxnId="{E9745CA8-BFA8-4ED5-AA16-7E4E2015DD39}">
      <dgm:prSet/>
      <dgm:spPr/>
      <dgm:t>
        <a:bodyPr/>
        <a:lstStyle/>
        <a:p>
          <a:endParaRPr lang="en-US"/>
        </a:p>
      </dgm:t>
    </dgm:pt>
    <dgm:pt modelId="{D5948A9E-ADA1-4C49-B764-3BB1E043E217}" type="sibTrans" cxnId="{E9745CA8-BFA8-4ED5-AA16-7E4E2015DD39}">
      <dgm:prSet/>
      <dgm:spPr/>
      <dgm:t>
        <a:bodyPr/>
        <a:lstStyle/>
        <a:p>
          <a:endParaRPr lang="en-US" dirty="0"/>
        </a:p>
      </dgm:t>
    </dgm:pt>
    <dgm:pt modelId="{039951EF-390A-4108-B854-97C632D03526}">
      <dgm:prSet phldrT="[Text]"/>
      <dgm:spPr/>
      <dgm:t>
        <a:bodyPr/>
        <a:lstStyle/>
        <a:p>
          <a:r>
            <a:rPr lang="en-US" dirty="0"/>
            <a:t>Comprehensive, consistent package of policies for sustainable, inclusive growth</a:t>
          </a:r>
        </a:p>
      </dgm:t>
    </dgm:pt>
    <dgm:pt modelId="{1BD50F85-4083-49EC-AF90-DE8EE73D28BE}" type="parTrans" cxnId="{6452DD1A-D907-435B-BB6C-690EB8BAD681}">
      <dgm:prSet/>
      <dgm:spPr/>
      <dgm:t>
        <a:bodyPr/>
        <a:lstStyle/>
        <a:p>
          <a:endParaRPr lang="en-US"/>
        </a:p>
      </dgm:t>
    </dgm:pt>
    <dgm:pt modelId="{6D553B04-797E-4E42-BFDC-EE9E5CD4D618}" type="sibTrans" cxnId="{6452DD1A-D907-435B-BB6C-690EB8BAD681}">
      <dgm:prSet/>
      <dgm:spPr/>
      <dgm:t>
        <a:bodyPr/>
        <a:lstStyle/>
        <a:p>
          <a:endParaRPr lang="en-US" dirty="0"/>
        </a:p>
      </dgm:t>
    </dgm:pt>
    <dgm:pt modelId="{717BB990-F3A1-46ED-8D0E-15B306079051}" type="pres">
      <dgm:prSet presAssocID="{B399D4CA-29C3-446D-BAFD-914BB1AF84F6}" presName="Name0" presStyleCnt="0">
        <dgm:presLayoutVars>
          <dgm:dir/>
          <dgm:resizeHandles val="exact"/>
        </dgm:presLayoutVars>
      </dgm:prSet>
      <dgm:spPr/>
    </dgm:pt>
    <dgm:pt modelId="{BE3CE56C-E282-459C-8CD2-8EE4238C499B}" type="pres">
      <dgm:prSet presAssocID="{B399D4CA-29C3-446D-BAFD-914BB1AF84F6}" presName="vNodes" presStyleCnt="0"/>
      <dgm:spPr/>
    </dgm:pt>
    <dgm:pt modelId="{E1A468B9-3333-4AA1-B116-A10A13B3240B}" type="pres">
      <dgm:prSet presAssocID="{F2840E1C-678F-4DD2-A0C0-07FB710F0F42}" presName="node" presStyleLbl="node1" presStyleIdx="0" presStyleCnt="4" custScaleX="249710" custScaleY="39343">
        <dgm:presLayoutVars>
          <dgm:bulletEnabled val="1"/>
        </dgm:presLayoutVars>
      </dgm:prSet>
      <dgm:spPr>
        <a:prstGeom prst="rect">
          <a:avLst/>
        </a:prstGeom>
      </dgm:spPr>
    </dgm:pt>
    <dgm:pt modelId="{A63393CE-A9E7-4416-9473-AC98FF9CDD90}" type="pres">
      <dgm:prSet presAssocID="{1C53C85F-CBFC-4BF6-B6E5-7EAED2CB7291}" presName="spacerT" presStyleCnt="0"/>
      <dgm:spPr/>
    </dgm:pt>
    <dgm:pt modelId="{82E6C388-300D-46C0-90C9-0BE977BF2DC4}" type="pres">
      <dgm:prSet presAssocID="{1C53C85F-CBFC-4BF6-B6E5-7EAED2CB7291}" presName="sibTrans" presStyleLbl="sibTrans2D1" presStyleIdx="0" presStyleCnt="3" custScaleX="18666" custScaleY="22532"/>
      <dgm:spPr/>
    </dgm:pt>
    <dgm:pt modelId="{C665F7EB-D9F3-43E7-9EF1-536A08AE6864}" type="pres">
      <dgm:prSet presAssocID="{1C53C85F-CBFC-4BF6-B6E5-7EAED2CB7291}" presName="spacerB" presStyleCnt="0"/>
      <dgm:spPr/>
    </dgm:pt>
    <dgm:pt modelId="{765E7F7D-1D88-41ED-AF4E-1042D008F575}" type="pres">
      <dgm:prSet presAssocID="{01259580-721C-459C-AD99-6B41511C650D}" presName="node" presStyleLbl="node1" presStyleIdx="1" presStyleCnt="4" custScaleX="249710" custScaleY="39343">
        <dgm:presLayoutVars>
          <dgm:bulletEnabled val="1"/>
        </dgm:presLayoutVars>
      </dgm:prSet>
      <dgm:spPr>
        <a:prstGeom prst="rect">
          <a:avLst/>
        </a:prstGeom>
      </dgm:spPr>
    </dgm:pt>
    <dgm:pt modelId="{F8B9F3CC-7FDD-4034-A7E7-30F44B193C6B}" type="pres">
      <dgm:prSet presAssocID="{D5948A9E-ADA1-4C49-B764-3BB1E043E217}" presName="spacerT" presStyleCnt="0"/>
      <dgm:spPr/>
    </dgm:pt>
    <dgm:pt modelId="{D2311910-C3D5-4B10-8D6F-1124B3A0D0FF}" type="pres">
      <dgm:prSet presAssocID="{D5948A9E-ADA1-4C49-B764-3BB1E043E217}" presName="sibTrans" presStyleLbl="sibTrans2D1" presStyleIdx="1" presStyleCnt="3" custScaleX="18666" custScaleY="22532"/>
      <dgm:spPr/>
    </dgm:pt>
    <dgm:pt modelId="{80C51A94-9A6E-4F65-B857-179B09DFAE82}" type="pres">
      <dgm:prSet presAssocID="{D5948A9E-ADA1-4C49-B764-3BB1E043E217}" presName="spacerB" presStyleCnt="0"/>
      <dgm:spPr/>
    </dgm:pt>
    <dgm:pt modelId="{B60871CE-6E67-4B30-9CB0-9473D8B4E263}" type="pres">
      <dgm:prSet presAssocID="{039951EF-390A-4108-B854-97C632D03526}" presName="node" presStyleLbl="node1" presStyleIdx="2" presStyleCnt="4" custScaleX="249710" custScaleY="39343">
        <dgm:presLayoutVars>
          <dgm:bulletEnabled val="1"/>
        </dgm:presLayoutVars>
      </dgm:prSet>
      <dgm:spPr>
        <a:prstGeom prst="rect">
          <a:avLst/>
        </a:prstGeom>
      </dgm:spPr>
    </dgm:pt>
    <dgm:pt modelId="{D00B42BE-9D08-4C19-9700-7D10A4822C61}" type="pres">
      <dgm:prSet presAssocID="{B399D4CA-29C3-446D-BAFD-914BB1AF84F6}" presName="sibTransLast" presStyleLbl="sibTrans2D1" presStyleIdx="2" presStyleCnt="3"/>
      <dgm:spPr/>
    </dgm:pt>
    <dgm:pt modelId="{AE87723C-6F3B-4C7C-97B0-D2D817364467}" type="pres">
      <dgm:prSet presAssocID="{B399D4CA-29C3-446D-BAFD-914BB1AF84F6}" presName="connectorText" presStyleLbl="sibTrans2D1" presStyleIdx="2" presStyleCnt="3"/>
      <dgm:spPr/>
    </dgm:pt>
    <dgm:pt modelId="{C0DEFD6F-2884-49F1-BA22-0C886D5ABFB6}" type="pres">
      <dgm:prSet presAssocID="{B399D4CA-29C3-446D-BAFD-914BB1AF84F6}" presName="lastNode" presStyleLbl="node1" presStyleIdx="3" presStyleCnt="4" custScaleX="64647" custScaleY="62005">
        <dgm:presLayoutVars>
          <dgm:bulletEnabled val="1"/>
        </dgm:presLayoutVars>
      </dgm:prSet>
      <dgm:spPr/>
    </dgm:pt>
  </dgm:ptLst>
  <dgm:cxnLst>
    <dgm:cxn modelId="{4FE8CE18-16E1-402A-8BD6-9B5999185EB2}" type="presOf" srcId="{6D553B04-797E-4E42-BFDC-EE9E5CD4D618}" destId="{D00B42BE-9D08-4C19-9700-7D10A4822C61}" srcOrd="0" destOrd="0" presId="urn:microsoft.com/office/officeart/2005/8/layout/equation2"/>
    <dgm:cxn modelId="{6452DD1A-D907-435B-BB6C-690EB8BAD681}" srcId="{B399D4CA-29C3-446D-BAFD-914BB1AF84F6}" destId="{039951EF-390A-4108-B854-97C632D03526}" srcOrd="2" destOrd="0" parTransId="{1BD50F85-4083-49EC-AF90-DE8EE73D28BE}" sibTransId="{6D553B04-797E-4E42-BFDC-EE9E5CD4D618}"/>
    <dgm:cxn modelId="{19B07D2A-57B0-40D6-832C-A52D051E13A6}" srcId="{B399D4CA-29C3-446D-BAFD-914BB1AF84F6}" destId="{5E709062-0DF0-4B6B-A49F-CB1CA4F24D47}" srcOrd="3" destOrd="0" parTransId="{CD5DFF91-350A-48B5-A7BF-E8D75580B4F7}" sibTransId="{8E6E1DD3-BB86-4CDC-92D2-6FA993739A58}"/>
    <dgm:cxn modelId="{C22BEE33-1143-40BE-8E07-ABF39A22DD2C}" type="presOf" srcId="{B399D4CA-29C3-446D-BAFD-914BB1AF84F6}" destId="{717BB990-F3A1-46ED-8D0E-15B306079051}" srcOrd="0" destOrd="0" presId="urn:microsoft.com/office/officeart/2005/8/layout/equation2"/>
    <dgm:cxn modelId="{CB15F635-9C7A-4051-9C94-5D9475C457DC}" srcId="{B399D4CA-29C3-446D-BAFD-914BB1AF84F6}" destId="{F2840E1C-678F-4DD2-A0C0-07FB710F0F42}" srcOrd="0" destOrd="0" parTransId="{DBDB0355-0778-4993-B9EA-0518B0B12BA7}" sibTransId="{1C53C85F-CBFC-4BF6-B6E5-7EAED2CB7291}"/>
    <dgm:cxn modelId="{FC9F945F-35DB-48F4-BCBB-732B662DA8C7}" type="presOf" srcId="{01259580-721C-459C-AD99-6B41511C650D}" destId="{765E7F7D-1D88-41ED-AF4E-1042D008F575}" srcOrd="0" destOrd="0" presId="urn:microsoft.com/office/officeart/2005/8/layout/equation2"/>
    <dgm:cxn modelId="{05617141-7B51-47A4-A7F7-D62C75C579DF}" type="presOf" srcId="{5E709062-0DF0-4B6B-A49F-CB1CA4F24D47}" destId="{C0DEFD6F-2884-49F1-BA22-0C886D5ABFB6}" srcOrd="0" destOrd="0" presId="urn:microsoft.com/office/officeart/2005/8/layout/equation2"/>
    <dgm:cxn modelId="{5D34A072-7E54-4B3B-B356-44E9B9BE73B5}" type="presOf" srcId="{6D553B04-797E-4E42-BFDC-EE9E5CD4D618}" destId="{AE87723C-6F3B-4C7C-97B0-D2D817364467}" srcOrd="1" destOrd="0" presId="urn:microsoft.com/office/officeart/2005/8/layout/equation2"/>
    <dgm:cxn modelId="{BB405174-7193-443B-8D84-FCBDB9D474B7}" type="presOf" srcId="{039951EF-390A-4108-B854-97C632D03526}" destId="{B60871CE-6E67-4B30-9CB0-9473D8B4E263}" srcOrd="0" destOrd="0" presId="urn:microsoft.com/office/officeart/2005/8/layout/equation2"/>
    <dgm:cxn modelId="{90949758-F315-49DE-AB30-FF334924C239}" type="presOf" srcId="{F2840E1C-678F-4DD2-A0C0-07FB710F0F42}" destId="{E1A468B9-3333-4AA1-B116-A10A13B3240B}" srcOrd="0" destOrd="0" presId="urn:microsoft.com/office/officeart/2005/8/layout/equation2"/>
    <dgm:cxn modelId="{968DF694-4B3A-4A4D-82E9-BBFA9B459B80}" type="presOf" srcId="{D5948A9E-ADA1-4C49-B764-3BB1E043E217}" destId="{D2311910-C3D5-4B10-8D6F-1124B3A0D0FF}" srcOrd="0" destOrd="0" presId="urn:microsoft.com/office/officeart/2005/8/layout/equation2"/>
    <dgm:cxn modelId="{E9745CA8-BFA8-4ED5-AA16-7E4E2015DD39}" srcId="{B399D4CA-29C3-446D-BAFD-914BB1AF84F6}" destId="{01259580-721C-459C-AD99-6B41511C650D}" srcOrd="1" destOrd="0" parTransId="{078D522E-4B05-478B-823B-828455CB702C}" sibTransId="{D5948A9E-ADA1-4C49-B764-3BB1E043E217}"/>
    <dgm:cxn modelId="{70A0BACB-23EA-4D4C-9030-D52931D6FE3C}" type="presOf" srcId="{1C53C85F-CBFC-4BF6-B6E5-7EAED2CB7291}" destId="{82E6C388-300D-46C0-90C9-0BE977BF2DC4}" srcOrd="0" destOrd="0" presId="urn:microsoft.com/office/officeart/2005/8/layout/equation2"/>
    <dgm:cxn modelId="{11551CA8-E92E-4608-BADA-FB4D2F578617}" type="presParOf" srcId="{717BB990-F3A1-46ED-8D0E-15B306079051}" destId="{BE3CE56C-E282-459C-8CD2-8EE4238C499B}" srcOrd="0" destOrd="0" presId="urn:microsoft.com/office/officeart/2005/8/layout/equation2"/>
    <dgm:cxn modelId="{8F7350A5-E1C1-460C-8FDC-3500722FF1BA}" type="presParOf" srcId="{BE3CE56C-E282-459C-8CD2-8EE4238C499B}" destId="{E1A468B9-3333-4AA1-B116-A10A13B3240B}" srcOrd="0" destOrd="0" presId="urn:microsoft.com/office/officeart/2005/8/layout/equation2"/>
    <dgm:cxn modelId="{1D79F873-4FAC-4DE9-B4A8-7255048EC276}" type="presParOf" srcId="{BE3CE56C-E282-459C-8CD2-8EE4238C499B}" destId="{A63393CE-A9E7-4416-9473-AC98FF9CDD90}" srcOrd="1" destOrd="0" presId="urn:microsoft.com/office/officeart/2005/8/layout/equation2"/>
    <dgm:cxn modelId="{E1BD2572-95C8-46A2-93EC-094C1E07235E}" type="presParOf" srcId="{BE3CE56C-E282-459C-8CD2-8EE4238C499B}" destId="{82E6C388-300D-46C0-90C9-0BE977BF2DC4}" srcOrd="2" destOrd="0" presId="urn:microsoft.com/office/officeart/2005/8/layout/equation2"/>
    <dgm:cxn modelId="{3AA41A97-691F-49A4-90E8-B54BC8AD35EB}" type="presParOf" srcId="{BE3CE56C-E282-459C-8CD2-8EE4238C499B}" destId="{C665F7EB-D9F3-43E7-9EF1-536A08AE6864}" srcOrd="3" destOrd="0" presId="urn:microsoft.com/office/officeart/2005/8/layout/equation2"/>
    <dgm:cxn modelId="{81AB6A84-6CF6-4014-8632-AA34D314E81D}" type="presParOf" srcId="{BE3CE56C-E282-459C-8CD2-8EE4238C499B}" destId="{765E7F7D-1D88-41ED-AF4E-1042D008F575}" srcOrd="4" destOrd="0" presId="urn:microsoft.com/office/officeart/2005/8/layout/equation2"/>
    <dgm:cxn modelId="{FA1DE5D7-7968-4DFE-BF84-775DA50227BD}" type="presParOf" srcId="{BE3CE56C-E282-459C-8CD2-8EE4238C499B}" destId="{F8B9F3CC-7FDD-4034-A7E7-30F44B193C6B}" srcOrd="5" destOrd="0" presId="urn:microsoft.com/office/officeart/2005/8/layout/equation2"/>
    <dgm:cxn modelId="{07C7C4E8-48CA-4210-B4D2-AB0BF04978E3}" type="presParOf" srcId="{BE3CE56C-E282-459C-8CD2-8EE4238C499B}" destId="{D2311910-C3D5-4B10-8D6F-1124B3A0D0FF}" srcOrd="6" destOrd="0" presId="urn:microsoft.com/office/officeart/2005/8/layout/equation2"/>
    <dgm:cxn modelId="{FCA47820-CF46-4D48-87AE-03F7D7975489}" type="presParOf" srcId="{BE3CE56C-E282-459C-8CD2-8EE4238C499B}" destId="{80C51A94-9A6E-4F65-B857-179B09DFAE82}" srcOrd="7" destOrd="0" presId="urn:microsoft.com/office/officeart/2005/8/layout/equation2"/>
    <dgm:cxn modelId="{0DD64F12-A160-46C4-ADE3-3613D7798CD4}" type="presParOf" srcId="{BE3CE56C-E282-459C-8CD2-8EE4238C499B}" destId="{B60871CE-6E67-4B30-9CB0-9473D8B4E263}" srcOrd="8" destOrd="0" presId="urn:microsoft.com/office/officeart/2005/8/layout/equation2"/>
    <dgm:cxn modelId="{49A9A049-199E-4BC4-B1DE-617E2B9D112C}" type="presParOf" srcId="{717BB990-F3A1-46ED-8D0E-15B306079051}" destId="{D00B42BE-9D08-4C19-9700-7D10A4822C61}" srcOrd="1" destOrd="0" presId="urn:microsoft.com/office/officeart/2005/8/layout/equation2"/>
    <dgm:cxn modelId="{6A0FC9C3-F17B-4F4D-9746-1CFBA7F96CCD}" type="presParOf" srcId="{D00B42BE-9D08-4C19-9700-7D10A4822C61}" destId="{AE87723C-6F3B-4C7C-97B0-D2D817364467}" srcOrd="0" destOrd="0" presId="urn:microsoft.com/office/officeart/2005/8/layout/equation2"/>
    <dgm:cxn modelId="{2B6B4BB5-65A0-4F0B-9AB0-A5D6FFFFDB46}" type="presParOf" srcId="{717BB990-F3A1-46ED-8D0E-15B306079051}" destId="{C0DEFD6F-2884-49F1-BA22-0C886D5ABFB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468B9-3333-4AA1-B116-A10A13B3240B}">
      <dsp:nvSpPr>
        <dsp:cNvPr id="0" name=""/>
        <dsp:cNvSpPr/>
      </dsp:nvSpPr>
      <dsp:spPr>
        <a:xfrm>
          <a:off x="87" y="919952"/>
          <a:ext cx="4420921" cy="69653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Arrears clearance to the IFIs</a:t>
          </a:r>
        </a:p>
      </dsp:txBody>
      <dsp:txXfrm>
        <a:off x="87" y="919952"/>
        <a:ext cx="4420921" cy="696537"/>
      </dsp:txXfrm>
    </dsp:sp>
    <dsp:sp modelId="{82E6C388-300D-46C0-90C9-0BE977BF2DC4}">
      <dsp:nvSpPr>
        <dsp:cNvPr id="0" name=""/>
        <dsp:cNvSpPr/>
      </dsp:nvSpPr>
      <dsp:spPr>
        <a:xfrm>
          <a:off x="2114713" y="1760248"/>
          <a:ext cx="191670" cy="23136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40119" y="1853392"/>
        <a:ext cx="140858" cy="45080"/>
      </dsp:txXfrm>
    </dsp:sp>
    <dsp:sp modelId="{765E7F7D-1D88-41ED-AF4E-1042D008F575}">
      <dsp:nvSpPr>
        <dsp:cNvPr id="0" name=""/>
        <dsp:cNvSpPr/>
      </dsp:nvSpPr>
      <dsp:spPr>
        <a:xfrm>
          <a:off x="87" y="2135375"/>
          <a:ext cx="4420921" cy="69653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Financing assurances from bilateral creditors</a:t>
          </a:r>
        </a:p>
      </dsp:txBody>
      <dsp:txXfrm>
        <a:off x="87" y="2135375"/>
        <a:ext cx="4420921" cy="696537"/>
      </dsp:txXfrm>
    </dsp:sp>
    <dsp:sp modelId="{D2311910-C3D5-4B10-8D6F-1124B3A0D0FF}">
      <dsp:nvSpPr>
        <dsp:cNvPr id="0" name=""/>
        <dsp:cNvSpPr/>
      </dsp:nvSpPr>
      <dsp:spPr>
        <a:xfrm>
          <a:off x="2114713" y="2975670"/>
          <a:ext cx="191670" cy="23136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40119" y="3068814"/>
        <a:ext cx="140858" cy="45080"/>
      </dsp:txXfrm>
    </dsp:sp>
    <dsp:sp modelId="{B60871CE-6E67-4B30-9CB0-9473D8B4E263}">
      <dsp:nvSpPr>
        <dsp:cNvPr id="0" name=""/>
        <dsp:cNvSpPr/>
      </dsp:nvSpPr>
      <dsp:spPr>
        <a:xfrm>
          <a:off x="87" y="3350797"/>
          <a:ext cx="4420921" cy="69653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Comprehensive, consistent package of policies for sustainable, inclusive growth</a:t>
          </a:r>
        </a:p>
      </dsp:txBody>
      <dsp:txXfrm>
        <a:off x="87" y="3350797"/>
        <a:ext cx="4420921" cy="696537"/>
      </dsp:txXfrm>
    </dsp:sp>
    <dsp:sp modelId="{D00B42BE-9D08-4C19-9700-7D10A4822C61}">
      <dsp:nvSpPr>
        <dsp:cNvPr id="0" name=""/>
        <dsp:cNvSpPr/>
      </dsp:nvSpPr>
      <dsp:spPr>
        <a:xfrm>
          <a:off x="4686572" y="2154345"/>
          <a:ext cx="562994" cy="6585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686572" y="2286064"/>
        <a:ext cx="394096" cy="395159"/>
      </dsp:txXfrm>
    </dsp:sp>
    <dsp:sp modelId="{C0DEFD6F-2884-49F1-BA22-0C886D5ABFB6}">
      <dsp:nvSpPr>
        <dsp:cNvPr id="0" name=""/>
        <dsp:cNvSpPr/>
      </dsp:nvSpPr>
      <dsp:spPr>
        <a:xfrm>
          <a:off x="5483262" y="1385893"/>
          <a:ext cx="2289049" cy="219550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Reengagement</a:t>
          </a:r>
        </a:p>
      </dsp:txBody>
      <dsp:txXfrm>
        <a:off x="5818485" y="1707417"/>
        <a:ext cx="1618603" cy="15524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0.86566</cdr:x>
      <cdr:y>0.24201</cdr:y>
    </cdr:from>
    <cdr:to>
      <cdr:x>0.98931</cdr:x>
      <cdr:y>0.33153</cdr:y>
    </cdr:to>
    <cdr:sp macro="" textlink="">
      <cdr:nvSpPr>
        <cdr:cNvPr id="3" name="TextBox 2">
          <a:extLst xmlns:a="http://schemas.openxmlformats.org/drawingml/2006/main">
            <a:ext uri="{FF2B5EF4-FFF2-40B4-BE49-F238E27FC236}">
              <a16:creationId xmlns:a16="http://schemas.microsoft.com/office/drawing/2014/main" id="{4AC6D1C5-6AE2-450E-90FC-BF8FB3A7DBD7}"/>
            </a:ext>
          </a:extLst>
        </cdr:cNvPr>
        <cdr:cNvSpPr txBox="1"/>
      </cdr:nvSpPr>
      <cdr:spPr>
        <a:xfrm xmlns:a="http://schemas.openxmlformats.org/drawingml/2006/main">
          <a:off x="8406332" y="965675"/>
          <a:ext cx="1200757" cy="357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8200"/>
              </a:solidFill>
              <a:latin typeface="Arial Narrow" panose="020B0606020202030204" pitchFamily="34" charset="0"/>
            </a:rPr>
            <a:t>SSA</a:t>
          </a:r>
        </a:p>
      </cdr:txBody>
    </cdr:sp>
  </cdr:relSizeAnchor>
  <cdr:relSizeAnchor xmlns:cdr="http://schemas.openxmlformats.org/drawingml/2006/chartDrawing">
    <cdr:from>
      <cdr:x>0.77869</cdr:x>
      <cdr:y>0.41004</cdr:y>
    </cdr:from>
    <cdr:to>
      <cdr:x>1</cdr:x>
      <cdr:y>0.58974</cdr:y>
    </cdr:to>
    <cdr:sp macro="" textlink="">
      <cdr:nvSpPr>
        <cdr:cNvPr id="4" name="TextBox 1">
          <a:extLst xmlns:a="http://schemas.openxmlformats.org/drawingml/2006/main">
            <a:ext uri="{FF2B5EF4-FFF2-40B4-BE49-F238E27FC236}">
              <a16:creationId xmlns:a16="http://schemas.microsoft.com/office/drawing/2014/main" id="{EA20DABC-3CA9-478A-ADEF-FAEF61C599B4}"/>
            </a:ext>
          </a:extLst>
        </cdr:cNvPr>
        <cdr:cNvSpPr txBox="1"/>
      </cdr:nvSpPr>
      <cdr:spPr>
        <a:xfrm xmlns:a="http://schemas.openxmlformats.org/drawingml/2006/main">
          <a:off x="7561803" y="1563489"/>
          <a:ext cx="2149125" cy="6852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2"/>
              </a:solidFill>
              <a:latin typeface="Arial Narrow" panose="020B0606020202030204" pitchFamily="34" charset="0"/>
            </a:rPr>
            <a:t>Resource-intensive countries</a:t>
          </a:r>
        </a:p>
      </cdr:txBody>
    </cdr:sp>
  </cdr:relSizeAnchor>
  <cdr:relSizeAnchor xmlns:cdr="http://schemas.openxmlformats.org/drawingml/2006/chartDrawing">
    <cdr:from>
      <cdr:x>0.62451</cdr:x>
      <cdr:y>0.0855</cdr:y>
    </cdr:from>
    <cdr:to>
      <cdr:x>0.95007</cdr:x>
      <cdr:y>0.16848</cdr:y>
    </cdr:to>
    <cdr:sp macro="" textlink="">
      <cdr:nvSpPr>
        <cdr:cNvPr id="5" name="TextBox 1">
          <a:extLst xmlns:a="http://schemas.openxmlformats.org/drawingml/2006/main">
            <a:ext uri="{FF2B5EF4-FFF2-40B4-BE49-F238E27FC236}">
              <a16:creationId xmlns:a16="http://schemas.microsoft.com/office/drawing/2014/main" id="{CC1B2AE1-558D-45E6-B6ED-DFAE3F343628}"/>
            </a:ext>
          </a:extLst>
        </cdr:cNvPr>
        <cdr:cNvSpPr txBox="1"/>
      </cdr:nvSpPr>
      <cdr:spPr>
        <a:xfrm xmlns:a="http://schemas.openxmlformats.org/drawingml/2006/main">
          <a:off x="6064567" y="341185"/>
          <a:ext cx="3161453" cy="3311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707372"/>
              </a:solidFill>
              <a:latin typeface="Arial Narrow" panose="020B0606020202030204" pitchFamily="34" charset="0"/>
            </a:rPr>
            <a:t>Non-resource-intensive countries</a:t>
          </a:r>
        </a:p>
      </cdr:txBody>
    </cdr:sp>
  </cdr:relSizeAnchor>
</c:userShapes>
</file>

<file path=ppt/drawings/drawing2.xml><?xml version="1.0" encoding="utf-8"?>
<c:userShapes xmlns:c="http://schemas.openxmlformats.org/drawingml/2006/chart">
  <cdr:relSizeAnchor xmlns:cdr="http://schemas.openxmlformats.org/drawingml/2006/chartDrawing">
    <cdr:from>
      <cdr:x>0.86566</cdr:x>
      <cdr:y>0.24201</cdr:y>
    </cdr:from>
    <cdr:to>
      <cdr:x>0.98931</cdr:x>
      <cdr:y>0.33153</cdr:y>
    </cdr:to>
    <cdr:sp macro="" textlink="">
      <cdr:nvSpPr>
        <cdr:cNvPr id="3" name="TextBox 2">
          <a:extLst xmlns:a="http://schemas.openxmlformats.org/drawingml/2006/main">
            <a:ext uri="{FF2B5EF4-FFF2-40B4-BE49-F238E27FC236}">
              <a16:creationId xmlns:a16="http://schemas.microsoft.com/office/drawing/2014/main" id="{4AC6D1C5-6AE2-450E-90FC-BF8FB3A7DBD7}"/>
            </a:ext>
          </a:extLst>
        </cdr:cNvPr>
        <cdr:cNvSpPr txBox="1"/>
      </cdr:nvSpPr>
      <cdr:spPr>
        <a:xfrm xmlns:a="http://schemas.openxmlformats.org/drawingml/2006/main">
          <a:off x="8406332" y="965675"/>
          <a:ext cx="1200757" cy="357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8200"/>
              </a:solidFill>
              <a:latin typeface="Arial Narrow" panose="020B0606020202030204" pitchFamily="34" charset="0"/>
            </a:rPr>
            <a:t>SSA</a:t>
          </a:r>
        </a:p>
      </cdr:txBody>
    </cdr:sp>
  </cdr:relSizeAnchor>
</c:userShapes>
</file>

<file path=ppt/drawings/drawing3.xml><?xml version="1.0" encoding="utf-8"?>
<c:userShapes xmlns:c="http://schemas.openxmlformats.org/drawingml/2006/chart">
  <cdr:relSizeAnchor xmlns:cdr="http://schemas.openxmlformats.org/drawingml/2006/chartDrawing">
    <cdr:from>
      <cdr:x>0.44329</cdr:x>
      <cdr:y>0.03217</cdr:y>
    </cdr:from>
    <cdr:to>
      <cdr:x>0.53814</cdr:x>
      <cdr:y>0.17337</cdr:y>
    </cdr:to>
    <cdr:sp macro="" textlink="">
      <cdr:nvSpPr>
        <cdr:cNvPr id="2" name="TextBox 2">
          <a:extLst xmlns:a="http://schemas.openxmlformats.org/drawingml/2006/main">
            <a:ext uri="{FF2B5EF4-FFF2-40B4-BE49-F238E27FC236}">
              <a16:creationId xmlns:a16="http://schemas.microsoft.com/office/drawing/2014/main" id="{1228F73A-6871-4EA5-BA01-6C05CE6A2D66}"/>
            </a:ext>
          </a:extLst>
        </cdr:cNvPr>
        <cdr:cNvSpPr txBox="1"/>
      </cdr:nvSpPr>
      <cdr:spPr>
        <a:xfrm xmlns:a="http://schemas.openxmlformats.org/drawingml/2006/main">
          <a:off x="4065587" y="123264"/>
          <a:ext cx="869902" cy="5409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1" dirty="0">
              <a:solidFill>
                <a:srgbClr val="FF0000"/>
              </a:solidFill>
              <a:latin typeface="Arial Narrow" panose="020B0606020202030204" pitchFamily="34" charset="0"/>
            </a:rPr>
            <a:t>Weighted average = 3.5</a:t>
          </a:r>
        </a:p>
      </cdr:txBody>
    </cdr:sp>
  </cdr:relSizeAnchor>
  <cdr:relSizeAnchor xmlns:cdr="http://schemas.openxmlformats.org/drawingml/2006/chartDrawing">
    <cdr:from>
      <cdr:x>0.61818</cdr:x>
      <cdr:y>0.02246</cdr:y>
    </cdr:from>
    <cdr:to>
      <cdr:x>0.68701</cdr:x>
      <cdr:y>0.15753</cdr:y>
    </cdr:to>
    <cdr:sp macro="" textlink="">
      <cdr:nvSpPr>
        <cdr:cNvPr id="3" name="TextBox 2">
          <a:extLst xmlns:a="http://schemas.openxmlformats.org/drawingml/2006/main">
            <a:ext uri="{FF2B5EF4-FFF2-40B4-BE49-F238E27FC236}">
              <a16:creationId xmlns:a16="http://schemas.microsoft.com/office/drawing/2014/main" id="{00000000-0008-0000-0100-000003000000}"/>
            </a:ext>
          </a:extLst>
        </cdr:cNvPr>
        <cdr:cNvSpPr txBox="1"/>
      </cdr:nvSpPr>
      <cdr:spPr>
        <a:xfrm xmlns:a="http://schemas.openxmlformats.org/drawingml/2006/main">
          <a:off x="5669614" y="86062"/>
          <a:ext cx="631270" cy="5174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b="1" dirty="0">
              <a:solidFill>
                <a:schemeClr val="tx1"/>
              </a:solidFill>
              <a:latin typeface="Arial Narrow" panose="020B0606020202030204" pitchFamily="34" charset="0"/>
            </a:rPr>
            <a:t>Median = 4.3</a:t>
          </a:r>
        </a:p>
      </cdr:txBody>
    </cdr:sp>
  </cdr:relSizeAnchor>
</c:userShapes>
</file>

<file path=ppt/drawings/drawing4.xml><?xml version="1.0" encoding="utf-8"?>
<c:userShapes xmlns:c="http://schemas.openxmlformats.org/drawingml/2006/chart">
  <cdr:relSizeAnchor xmlns:cdr="http://schemas.openxmlformats.org/drawingml/2006/chartDrawing">
    <cdr:from>
      <cdr:x>0.7525</cdr:x>
      <cdr:y>0.05711</cdr:y>
    </cdr:from>
    <cdr:to>
      <cdr:x>0.86355</cdr:x>
      <cdr:y>0.16362</cdr:y>
    </cdr:to>
    <cdr:sp macro="" textlink="">
      <cdr:nvSpPr>
        <cdr:cNvPr id="2" name="TextBox 2">
          <a:extLst xmlns:a="http://schemas.openxmlformats.org/drawingml/2006/main">
            <a:ext uri="{FF2B5EF4-FFF2-40B4-BE49-F238E27FC236}">
              <a16:creationId xmlns:a16="http://schemas.microsoft.com/office/drawing/2014/main" id="{1228F73A-6871-4EA5-BA01-6C05CE6A2D66}"/>
            </a:ext>
          </a:extLst>
        </cdr:cNvPr>
        <cdr:cNvSpPr txBox="1"/>
      </cdr:nvSpPr>
      <cdr:spPr>
        <a:xfrm xmlns:a="http://schemas.openxmlformats.org/drawingml/2006/main">
          <a:off x="6522483" y="200457"/>
          <a:ext cx="962585" cy="3738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b="1" dirty="0">
              <a:solidFill>
                <a:srgbClr val="FF0000"/>
              </a:solidFill>
              <a:latin typeface="Arial Narrow" panose="020B0606020202030204" pitchFamily="34" charset="0"/>
            </a:rPr>
            <a:t>Weighted average = 6</a:t>
          </a:r>
        </a:p>
      </cdr:txBody>
    </cdr:sp>
  </cdr:relSizeAnchor>
</c:userShapes>
</file>

<file path=ppt/drawings/drawing5.xml><?xml version="1.0" encoding="utf-8"?>
<c:userShapes xmlns:c="http://schemas.openxmlformats.org/drawingml/2006/chart">
  <cdr:relSizeAnchor xmlns:cdr="http://schemas.openxmlformats.org/drawingml/2006/chartDrawing">
    <cdr:from>
      <cdr:x>0.48409</cdr:x>
      <cdr:y>0.03908</cdr:y>
    </cdr:from>
    <cdr:to>
      <cdr:x>0.58348</cdr:x>
      <cdr:y>0.18028</cdr:y>
    </cdr:to>
    <cdr:sp macro="" textlink="">
      <cdr:nvSpPr>
        <cdr:cNvPr id="2" name="TextBox 2">
          <a:extLst xmlns:a="http://schemas.openxmlformats.org/drawingml/2006/main">
            <a:ext uri="{FF2B5EF4-FFF2-40B4-BE49-F238E27FC236}">
              <a16:creationId xmlns:a16="http://schemas.microsoft.com/office/drawing/2014/main" id="{1228F73A-6871-4EA5-BA01-6C05CE6A2D66}"/>
            </a:ext>
          </a:extLst>
        </cdr:cNvPr>
        <cdr:cNvSpPr txBox="1"/>
      </cdr:nvSpPr>
      <cdr:spPr>
        <a:xfrm xmlns:a="http://schemas.openxmlformats.org/drawingml/2006/main">
          <a:off x="4439771" y="149711"/>
          <a:ext cx="911544" cy="5409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b="1">
              <a:solidFill>
                <a:srgbClr val="FF0000"/>
              </a:solidFill>
              <a:latin typeface="Arial Narrow" panose="020B0606020202030204" pitchFamily="34" charset="0"/>
            </a:rPr>
            <a:t>Weighted average = 3.8</a:t>
          </a:r>
        </a:p>
      </cdr:txBody>
    </cdr:sp>
  </cdr:relSizeAnchor>
</c:userShapes>
</file>

<file path=ppt/drawings/drawing6.xml><?xml version="1.0" encoding="utf-8"?>
<c:userShapes xmlns:c="http://schemas.openxmlformats.org/drawingml/2006/chart">
  <cdr:relSizeAnchor xmlns:cdr="http://schemas.openxmlformats.org/drawingml/2006/chartDrawing">
    <cdr:from>
      <cdr:x>0.10103</cdr:x>
      <cdr:y>0.72393</cdr:y>
    </cdr:from>
    <cdr:to>
      <cdr:x>0.12343</cdr:x>
      <cdr:y>0.72393</cdr:y>
    </cdr:to>
    <cdr:cxnSp macro="">
      <cdr:nvCxnSpPr>
        <cdr:cNvPr id="7" name="Straight Arrow Connector 6">
          <a:extLst xmlns:a="http://schemas.openxmlformats.org/drawingml/2006/main">
            <a:ext uri="{FF2B5EF4-FFF2-40B4-BE49-F238E27FC236}">
              <a16:creationId xmlns:a16="http://schemas.microsoft.com/office/drawing/2014/main" id="{9136B774-328B-4C19-B983-68B8CEF1D366}"/>
            </a:ext>
          </a:extLst>
        </cdr:cNvPr>
        <cdr:cNvCxnSpPr/>
      </cdr:nvCxnSpPr>
      <cdr:spPr>
        <a:xfrm xmlns:a="http://schemas.openxmlformats.org/drawingml/2006/main">
          <a:off x="981255" y="2844611"/>
          <a:ext cx="217517" cy="0"/>
        </a:xfrm>
        <a:prstGeom xmlns:a="http://schemas.openxmlformats.org/drawingml/2006/main" prst="straightConnector1">
          <a:avLst/>
        </a:prstGeom>
        <a:ln xmlns:a="http://schemas.openxmlformats.org/drawingml/2006/main">
          <a:solidFill>
            <a:srgbClr val="707372"/>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0.12969</cdr:x>
      <cdr:y>0.71032</cdr:y>
    </cdr:from>
    <cdr:to>
      <cdr:x>0.14145</cdr:x>
      <cdr:y>0.74215</cdr:y>
    </cdr:to>
    <cdr:sp macro="" textlink="">
      <cdr:nvSpPr>
        <cdr:cNvPr id="10" name="Oval 9">
          <a:extLst xmlns:a="http://schemas.openxmlformats.org/drawingml/2006/main">
            <a:ext uri="{FF2B5EF4-FFF2-40B4-BE49-F238E27FC236}">
              <a16:creationId xmlns:a16="http://schemas.microsoft.com/office/drawing/2014/main" id="{127B0053-8DD3-4B5E-943A-899677E2B819}"/>
            </a:ext>
          </a:extLst>
        </cdr:cNvPr>
        <cdr:cNvSpPr/>
      </cdr:nvSpPr>
      <cdr:spPr>
        <a:xfrm xmlns:a="http://schemas.openxmlformats.org/drawingml/2006/main">
          <a:off x="1259638" y="2791159"/>
          <a:ext cx="114217" cy="125073"/>
        </a:xfrm>
        <a:prstGeom xmlns:a="http://schemas.openxmlformats.org/drawingml/2006/main" prst="ellipse">
          <a:avLst/>
        </a:prstGeom>
        <a:solidFill xmlns:a="http://schemas.openxmlformats.org/drawingml/2006/main">
          <a:srgbClr val="70737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0.07063</cdr:x>
      <cdr:y>0.68332</cdr:y>
    </cdr:from>
    <cdr:to>
      <cdr:x>0.12343</cdr:x>
      <cdr:y>0.76706</cdr:y>
    </cdr:to>
    <cdr:sp macro="" textlink="">
      <cdr:nvSpPr>
        <cdr:cNvPr id="5" name="TextBox 4">
          <a:extLst xmlns:a="http://schemas.openxmlformats.org/drawingml/2006/main">
            <a:ext uri="{FF2B5EF4-FFF2-40B4-BE49-F238E27FC236}">
              <a16:creationId xmlns:a16="http://schemas.microsoft.com/office/drawing/2014/main" id="{9EE0320C-C9C8-4D8D-BC62-BB27AC500937}"/>
            </a:ext>
          </a:extLst>
        </cdr:cNvPr>
        <cdr:cNvSpPr txBox="1"/>
      </cdr:nvSpPr>
      <cdr:spPr>
        <a:xfrm xmlns:a="http://schemas.openxmlformats.org/drawingml/2006/main">
          <a:off x="686010" y="2685032"/>
          <a:ext cx="512762" cy="329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707372"/>
              </a:solidFill>
              <a:latin typeface="Arial Narrow" panose="020B0606020202030204" pitchFamily="34" charset="0"/>
            </a:rPr>
            <a:t>-97</a:t>
          </a:r>
        </a:p>
      </cdr:txBody>
    </cdr:sp>
  </cdr:relSizeAnchor>
</c:userShapes>
</file>

<file path=ppt/drawings/drawing7.xml><?xml version="1.0" encoding="utf-8"?>
<c:userShapes xmlns:c="http://schemas.openxmlformats.org/drawingml/2006/chart">
  <cdr:relSizeAnchor xmlns:cdr="http://schemas.openxmlformats.org/drawingml/2006/chartDrawing">
    <cdr:from>
      <cdr:x>0.12346</cdr:x>
      <cdr:y>0.31423</cdr:y>
    </cdr:from>
    <cdr:to>
      <cdr:x>0.75</cdr:x>
      <cdr:y>0.39063</cdr:y>
    </cdr:to>
    <cdr:sp macro="" textlink="">
      <cdr:nvSpPr>
        <cdr:cNvPr id="2" name="TextBox 1">
          <a:extLst xmlns:a="http://schemas.openxmlformats.org/drawingml/2006/main">
            <a:ext uri="{FF2B5EF4-FFF2-40B4-BE49-F238E27FC236}">
              <a16:creationId xmlns:a16="http://schemas.microsoft.com/office/drawing/2014/main" id="{096BF944-76B7-4E56-95CD-631794B3C8AA}"/>
            </a:ext>
          </a:extLst>
        </cdr:cNvPr>
        <cdr:cNvSpPr txBox="1"/>
      </cdr:nvSpPr>
      <cdr:spPr>
        <a:xfrm xmlns:a="http://schemas.openxmlformats.org/drawingml/2006/main">
          <a:off x="540953" y="861996"/>
          <a:ext cx="2745171" cy="2095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solidFill>
                <a:srgbClr val="707372"/>
              </a:solidFill>
              <a:latin typeface="Arial Narrow" panose="020B0606020202030204" pitchFamily="34" charset="0"/>
            </a:rPr>
            <a:t>Average</a:t>
          </a:r>
          <a:r>
            <a:rPr lang="en-US" sz="1600" baseline="0">
              <a:solidFill>
                <a:srgbClr val="707372"/>
              </a:solidFill>
              <a:latin typeface="Arial Narrow" panose="020B0606020202030204" pitchFamily="34" charset="0"/>
            </a:rPr>
            <a:t> increase in employment over 2014-18</a:t>
          </a:r>
          <a:endParaRPr lang="en-US" sz="1600">
            <a:solidFill>
              <a:srgbClr val="707372"/>
            </a:solidFill>
            <a:latin typeface="Arial Narrow" panose="020B0606020202030204" pitchFamily="34" charset="0"/>
          </a:endParaRPr>
        </a:p>
      </cdr:txBody>
    </cdr:sp>
  </cdr:relSizeAnchor>
  <cdr:relSizeAnchor xmlns:cdr="http://schemas.openxmlformats.org/drawingml/2006/chartDrawing">
    <cdr:from>
      <cdr:x>0.28478</cdr:x>
      <cdr:y>0.3941</cdr:y>
    </cdr:from>
    <cdr:to>
      <cdr:x>0.31304</cdr:x>
      <cdr:y>0.53646</cdr:y>
    </cdr:to>
    <cdr:cxnSp macro="">
      <cdr:nvCxnSpPr>
        <cdr:cNvPr id="4" name="Straight Arrow Connector 3">
          <a:extLst xmlns:a="http://schemas.openxmlformats.org/drawingml/2006/main">
            <a:ext uri="{FF2B5EF4-FFF2-40B4-BE49-F238E27FC236}">
              <a16:creationId xmlns:a16="http://schemas.microsoft.com/office/drawing/2014/main" id="{A244E6DF-C050-4CBA-AAE4-C4E9510FA2B3}"/>
            </a:ext>
          </a:extLst>
        </cdr:cNvPr>
        <cdr:cNvCxnSpPr/>
      </cdr:nvCxnSpPr>
      <cdr:spPr>
        <a:xfrm xmlns:a="http://schemas.openxmlformats.org/drawingml/2006/main">
          <a:off x="1247764" y="1081095"/>
          <a:ext cx="123836" cy="390518"/>
        </a:xfrm>
        <a:prstGeom xmlns:a="http://schemas.openxmlformats.org/drawingml/2006/main" prst="straightConnector1">
          <a:avLst/>
        </a:prstGeom>
        <a:ln xmlns:a="http://schemas.openxmlformats.org/drawingml/2006/main">
          <a:solidFill>
            <a:srgbClr val="70737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0.14638</cdr:x>
      <cdr:y>0.12269</cdr:y>
    </cdr:from>
    <cdr:to>
      <cdr:x>0.77291</cdr:x>
      <cdr:y>0.19908</cdr:y>
    </cdr:to>
    <cdr:sp macro="" textlink="">
      <cdr:nvSpPr>
        <cdr:cNvPr id="5" name="TextBox 1">
          <a:extLst xmlns:a="http://schemas.openxmlformats.org/drawingml/2006/main">
            <a:ext uri="{FF2B5EF4-FFF2-40B4-BE49-F238E27FC236}">
              <a16:creationId xmlns:a16="http://schemas.microsoft.com/office/drawing/2014/main" id="{9681ECE7-C40E-431B-A52A-3B392508B320}"/>
            </a:ext>
          </a:extLst>
        </cdr:cNvPr>
        <cdr:cNvSpPr txBox="1"/>
      </cdr:nvSpPr>
      <cdr:spPr>
        <a:xfrm xmlns:a="http://schemas.openxmlformats.org/drawingml/2006/main">
          <a:off x="641350" y="336550"/>
          <a:ext cx="2745171" cy="2095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707372"/>
              </a:solidFill>
              <a:latin typeface="Arial Narrow" panose="020B0606020202030204" pitchFamily="34" charset="0"/>
            </a:rPr>
            <a:t>Long-term needed increases in employment</a:t>
          </a:r>
        </a:p>
      </cdr:txBody>
    </cdr:sp>
  </cdr:relSizeAnchor>
</c:userShapes>
</file>

<file path=ppt/drawings/drawing8.xml><?xml version="1.0" encoding="utf-8"?>
<c:userShapes xmlns:c="http://schemas.openxmlformats.org/drawingml/2006/chart">
  <cdr:relSizeAnchor xmlns:cdr="http://schemas.openxmlformats.org/drawingml/2006/chartDrawing">
    <cdr:from>
      <cdr:x>0.80073</cdr:x>
      <cdr:y>0.1455</cdr:y>
    </cdr:from>
    <cdr:to>
      <cdr:x>0.80469</cdr:x>
      <cdr:y>0.782</cdr:y>
    </cdr:to>
    <cdr:cxnSp macro="">
      <cdr:nvCxnSpPr>
        <cdr:cNvPr id="3" name="Straight Connector 2">
          <a:extLst xmlns:a="http://schemas.openxmlformats.org/drawingml/2006/main">
            <a:ext uri="{FF2B5EF4-FFF2-40B4-BE49-F238E27FC236}">
              <a16:creationId xmlns:a16="http://schemas.microsoft.com/office/drawing/2014/main" id="{CD145A8B-1149-4D95-AA29-097B791345A4}"/>
            </a:ext>
          </a:extLst>
        </cdr:cNvPr>
        <cdr:cNvCxnSpPr/>
      </cdr:nvCxnSpPr>
      <cdr:spPr>
        <a:xfrm xmlns:a="http://schemas.openxmlformats.org/drawingml/2006/main">
          <a:off x="5959942" y="748379"/>
          <a:ext cx="29474" cy="3273838"/>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0.73238</cdr:x>
      <cdr:y>0.2116</cdr:y>
    </cdr:from>
    <cdr:to>
      <cdr:x>0.79007</cdr:x>
      <cdr:y>0.2135</cdr:y>
    </cdr:to>
    <cdr:cxnSp macro="">
      <cdr:nvCxnSpPr>
        <cdr:cNvPr id="5" name="Straight Arrow Connector 4">
          <a:extLst xmlns:a="http://schemas.openxmlformats.org/drawingml/2006/main">
            <a:ext uri="{FF2B5EF4-FFF2-40B4-BE49-F238E27FC236}">
              <a16:creationId xmlns:a16="http://schemas.microsoft.com/office/drawing/2014/main" id="{7AA5CE24-5C85-4111-AFEE-04461D1B6FF8}"/>
            </a:ext>
          </a:extLst>
        </cdr:cNvPr>
        <cdr:cNvCxnSpPr/>
      </cdr:nvCxnSpPr>
      <cdr:spPr>
        <a:xfrm xmlns:a="http://schemas.openxmlformats.org/drawingml/2006/main" flipV="1">
          <a:off x="5451205" y="1088365"/>
          <a:ext cx="429393" cy="9772"/>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0.71087</cdr:x>
      <cdr:y>0.22429</cdr:y>
    </cdr:from>
    <cdr:to>
      <cdr:x>0.82519</cdr:x>
      <cdr:y>0.34382</cdr:y>
    </cdr:to>
    <cdr:sp macro="" textlink="">
      <cdr:nvSpPr>
        <cdr:cNvPr id="6" name="TextBox 5">
          <a:extLst xmlns:a="http://schemas.openxmlformats.org/drawingml/2006/main">
            <a:ext uri="{FF2B5EF4-FFF2-40B4-BE49-F238E27FC236}">
              <a16:creationId xmlns:a16="http://schemas.microsoft.com/office/drawing/2014/main" id="{488CB562-4486-4667-B935-B27AF6D83E6A}"/>
            </a:ext>
          </a:extLst>
        </cdr:cNvPr>
        <cdr:cNvSpPr txBox="1"/>
      </cdr:nvSpPr>
      <cdr:spPr>
        <a:xfrm xmlns:a="http://schemas.openxmlformats.org/drawingml/2006/main">
          <a:off x="5291104" y="1153636"/>
          <a:ext cx="850896" cy="6148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Currency reform</a:t>
          </a:r>
        </a:p>
      </cdr:txBody>
    </cdr:sp>
  </cdr:relSizeAnchor>
</c:userShapes>
</file>

<file path=ppt/drawings/drawing9.xml><?xml version="1.0" encoding="utf-8"?>
<c:userShapes xmlns:c="http://schemas.openxmlformats.org/drawingml/2006/chart">
  <cdr:relSizeAnchor xmlns:cdr="http://schemas.openxmlformats.org/drawingml/2006/chartDrawing">
    <cdr:from>
      <cdr:x>0.86834</cdr:x>
      <cdr:y>0.15981</cdr:y>
    </cdr:from>
    <cdr:to>
      <cdr:x>0.98187</cdr:x>
      <cdr:y>0.83777</cdr:y>
    </cdr:to>
    <cdr:sp macro="" textlink="">
      <cdr:nvSpPr>
        <cdr:cNvPr id="2" name="Rectangle 1">
          <a:extLst xmlns:a="http://schemas.openxmlformats.org/drawingml/2006/main">
            <a:ext uri="{FF2B5EF4-FFF2-40B4-BE49-F238E27FC236}">
              <a16:creationId xmlns:a16="http://schemas.microsoft.com/office/drawing/2014/main" id="{1C9167A9-B24E-48E5-9949-E431E5FD0174}"/>
            </a:ext>
          </a:extLst>
        </cdr:cNvPr>
        <cdr:cNvSpPr/>
      </cdr:nvSpPr>
      <cdr:spPr>
        <a:xfrm xmlns:a="http://schemas.openxmlformats.org/drawingml/2006/main">
          <a:off x="6640607" y="628665"/>
          <a:ext cx="868199" cy="2666976"/>
        </a:xfrm>
        <a:prstGeom xmlns:a="http://schemas.openxmlformats.org/drawingml/2006/main" prst="rect">
          <a:avLst/>
        </a:prstGeom>
        <a:solidFill xmlns:a="http://schemas.openxmlformats.org/drawingml/2006/main">
          <a:schemeClr val="tx1">
            <a:lumMod val="85000"/>
            <a:lumOff val="15000"/>
            <a:alpha val="33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808AF-D59F-43DC-B46A-F7A4CD949C46}"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37A9F-417F-40E5-B610-8ACFB77D24E3}" type="slidenum">
              <a:rPr lang="en-US" smtClean="0"/>
              <a:t>‹#›</a:t>
            </a:fld>
            <a:endParaRPr lang="en-US"/>
          </a:p>
        </p:txBody>
      </p:sp>
    </p:spTree>
    <p:extLst>
      <p:ext uri="{BB962C8B-B14F-4D97-AF65-F5344CB8AC3E}">
        <p14:creationId xmlns:p14="http://schemas.microsoft.com/office/powerpoint/2010/main" val="7092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0"/>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2</a:t>
            </a:fld>
            <a:endParaRPr lang="en-US"/>
          </a:p>
        </p:txBody>
      </p:sp>
    </p:spTree>
    <p:extLst>
      <p:ext uri="{BB962C8B-B14F-4D97-AF65-F5344CB8AC3E}">
        <p14:creationId xmlns:p14="http://schemas.microsoft.com/office/powerpoint/2010/main" val="329657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15</a:t>
            </a:fld>
            <a:endParaRPr lang="en-US"/>
          </a:p>
        </p:txBody>
      </p:sp>
    </p:spTree>
    <p:extLst>
      <p:ext uri="{BB962C8B-B14F-4D97-AF65-F5344CB8AC3E}">
        <p14:creationId xmlns:p14="http://schemas.microsoft.com/office/powerpoint/2010/main" val="404494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16</a:t>
            </a:fld>
            <a:endParaRPr lang="en-US"/>
          </a:p>
        </p:txBody>
      </p:sp>
    </p:spTree>
    <p:extLst>
      <p:ext uri="{BB962C8B-B14F-4D97-AF65-F5344CB8AC3E}">
        <p14:creationId xmlns:p14="http://schemas.microsoft.com/office/powerpoint/2010/main" val="310977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17</a:t>
            </a:fld>
            <a:endParaRPr lang="en-US"/>
          </a:p>
        </p:txBody>
      </p:sp>
    </p:spTree>
    <p:extLst>
      <p:ext uri="{BB962C8B-B14F-4D97-AF65-F5344CB8AC3E}">
        <p14:creationId xmlns:p14="http://schemas.microsoft.com/office/powerpoint/2010/main" val="413804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18</a:t>
            </a:fld>
            <a:endParaRPr lang="en-US"/>
          </a:p>
        </p:txBody>
      </p:sp>
    </p:spTree>
    <p:extLst>
      <p:ext uri="{BB962C8B-B14F-4D97-AF65-F5344CB8AC3E}">
        <p14:creationId xmlns:p14="http://schemas.microsoft.com/office/powerpoint/2010/main" val="393713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7DD7B891-BF65-4DE4-9C44-F7977279DF65}"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19</a:t>
            </a:fld>
            <a:endParaRPr lang="en-US"/>
          </a:p>
        </p:txBody>
      </p:sp>
    </p:spTree>
    <p:extLst>
      <p:ext uri="{BB962C8B-B14F-4D97-AF65-F5344CB8AC3E}">
        <p14:creationId xmlns:p14="http://schemas.microsoft.com/office/powerpoint/2010/main" val="49980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7DD7B891-BF65-4DE4-9C44-F7977279DF65}"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24</a:t>
            </a:fld>
            <a:endParaRPr lang="en-US"/>
          </a:p>
        </p:txBody>
      </p:sp>
    </p:spTree>
    <p:extLst>
      <p:ext uri="{BB962C8B-B14F-4D97-AF65-F5344CB8AC3E}">
        <p14:creationId xmlns:p14="http://schemas.microsoft.com/office/powerpoint/2010/main" val="178462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68131-6392-1441-9F4E-55FFACD453AC}" type="slidenum">
              <a:rPr lang="en-US" smtClean="0"/>
              <a:pPr/>
              <a:t>26</a:t>
            </a:fld>
            <a:endParaRPr lang="en-US" dirty="0"/>
          </a:p>
        </p:txBody>
      </p:sp>
    </p:spTree>
    <p:extLst>
      <p:ext uri="{BB962C8B-B14F-4D97-AF65-F5344CB8AC3E}">
        <p14:creationId xmlns:p14="http://schemas.microsoft.com/office/powerpoint/2010/main" val="99492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68131-6392-1441-9F4E-55FFACD453AC}" type="slidenum">
              <a:rPr lang="en-US" smtClean="0"/>
              <a:pPr/>
              <a:t>29</a:t>
            </a:fld>
            <a:endParaRPr lang="en-US" dirty="0"/>
          </a:p>
        </p:txBody>
      </p:sp>
    </p:spTree>
    <p:extLst>
      <p:ext uri="{BB962C8B-B14F-4D97-AF65-F5344CB8AC3E}">
        <p14:creationId xmlns:p14="http://schemas.microsoft.com/office/powerpoint/2010/main" val="322472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7DD7B891-BF65-4DE4-9C44-F7977279DF65}"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42</a:t>
            </a:fld>
            <a:endParaRPr lang="en-US"/>
          </a:p>
        </p:txBody>
      </p:sp>
    </p:spTree>
    <p:extLst>
      <p:ext uri="{BB962C8B-B14F-4D97-AF65-F5344CB8AC3E}">
        <p14:creationId xmlns:p14="http://schemas.microsoft.com/office/powerpoint/2010/main" val="425759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7DD7B891-BF65-4DE4-9C44-F7977279DF65}"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3</a:t>
            </a:fld>
            <a:endParaRPr lang="en-US"/>
          </a:p>
        </p:txBody>
      </p:sp>
    </p:spTree>
    <p:extLst>
      <p:ext uri="{BB962C8B-B14F-4D97-AF65-F5344CB8AC3E}">
        <p14:creationId xmlns:p14="http://schemas.microsoft.com/office/powerpoint/2010/main" val="307374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226770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8442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9</a:t>
            </a:fld>
            <a:endParaRPr lang="en-US"/>
          </a:p>
        </p:txBody>
      </p:sp>
    </p:spTree>
    <p:extLst>
      <p:ext uri="{BB962C8B-B14F-4D97-AF65-F5344CB8AC3E}">
        <p14:creationId xmlns:p14="http://schemas.microsoft.com/office/powerpoint/2010/main" val="355116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11</a:t>
            </a:fld>
            <a:endParaRPr lang="en-US"/>
          </a:p>
        </p:txBody>
      </p:sp>
    </p:spTree>
    <p:extLst>
      <p:ext uri="{BB962C8B-B14F-4D97-AF65-F5344CB8AC3E}">
        <p14:creationId xmlns:p14="http://schemas.microsoft.com/office/powerpoint/2010/main" val="377555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7DD7B891-BF65-4DE4-9C44-F7977279DF65}"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13</a:t>
            </a:fld>
            <a:endParaRPr lang="en-US"/>
          </a:p>
        </p:txBody>
      </p:sp>
    </p:spTree>
    <p:extLst>
      <p:ext uri="{BB962C8B-B14F-4D97-AF65-F5344CB8AC3E}">
        <p14:creationId xmlns:p14="http://schemas.microsoft.com/office/powerpoint/2010/main" val="3386635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4CF8308-F63A-4270-8C3B-FFC41291C3C4}" type="datetime1">
              <a:rPr lang="en-US" smtClean="0"/>
              <a:t>6/24/2019</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14</a:t>
            </a:fld>
            <a:endParaRPr lang="en-US"/>
          </a:p>
        </p:txBody>
      </p:sp>
    </p:spTree>
    <p:extLst>
      <p:ext uri="{BB962C8B-B14F-4D97-AF65-F5344CB8AC3E}">
        <p14:creationId xmlns:p14="http://schemas.microsoft.com/office/powerpoint/2010/main" val="318492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7672-7D2C-4188-92E8-7DE463DBD6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D3C779-9DB8-4EB1-9ED9-F3DF58BE1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F4AF70-3E99-4B34-937B-CF700F86551C}"/>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5" name="Footer Placeholder 4">
            <a:extLst>
              <a:ext uri="{FF2B5EF4-FFF2-40B4-BE49-F238E27FC236}">
                <a16:creationId xmlns:a16="http://schemas.microsoft.com/office/drawing/2014/main" id="{2A8C56D8-E02B-4467-86C6-07552E624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9839C-950D-4704-8808-8FB59CFFF76A}"/>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336159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1ACE-070F-405A-B34B-21DD2DA25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CBA2C-6F29-42C2-ADFF-F031C028CB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418BC-4C10-458E-8F42-3154C914CC1C}"/>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5" name="Footer Placeholder 4">
            <a:extLst>
              <a:ext uri="{FF2B5EF4-FFF2-40B4-BE49-F238E27FC236}">
                <a16:creationId xmlns:a16="http://schemas.microsoft.com/office/drawing/2014/main" id="{49BC3ACF-148C-4309-87B6-988FE1934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DDDAC-6F95-42E2-8BDA-12C806861B37}"/>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113927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B5692-82FE-4D08-8ABB-DACFB3F816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BDE308-E04B-4CD3-A9B5-6943A842C5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A2467-D160-4C00-976B-68AED06BACF8}"/>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5" name="Footer Placeholder 4">
            <a:extLst>
              <a:ext uri="{FF2B5EF4-FFF2-40B4-BE49-F238E27FC236}">
                <a16:creationId xmlns:a16="http://schemas.microsoft.com/office/drawing/2014/main" id="{60D82BCB-157A-4427-A8E1-9D347E867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E1C41-2C64-40CD-8643-E7FB174A91DF}"/>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19578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666226" cy="1143000"/>
          </a:xfrm>
          <a:prstGeom prst="rect">
            <a:avLst/>
          </a:prstGeom>
        </p:spPr>
      </p:pic>
    </p:spTree>
    <p:extLst>
      <p:ext uri="{BB962C8B-B14F-4D97-AF65-F5344CB8AC3E}">
        <p14:creationId xmlns:p14="http://schemas.microsoft.com/office/powerpoint/2010/main" val="134869321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406974336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301081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012692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C771-1DEF-46CF-8192-8371CF1FD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A1C49-DE25-4CAD-B3F9-8318BC4FC3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28992-1CBE-41BA-88BB-28A46481ED18}"/>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5" name="Footer Placeholder 4">
            <a:extLst>
              <a:ext uri="{FF2B5EF4-FFF2-40B4-BE49-F238E27FC236}">
                <a16:creationId xmlns:a16="http://schemas.microsoft.com/office/drawing/2014/main" id="{C509AB41-BBF1-4140-A3A1-DFEA677FB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C0C10-1B3F-4328-966A-B4F9E0199767}"/>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377880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CB99-017A-4C9F-A89B-174342F04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17E236-A6D7-44FB-9F94-974162B25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160850-566B-4F11-A0E3-F07554A816F0}"/>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5" name="Footer Placeholder 4">
            <a:extLst>
              <a:ext uri="{FF2B5EF4-FFF2-40B4-BE49-F238E27FC236}">
                <a16:creationId xmlns:a16="http://schemas.microsoft.com/office/drawing/2014/main" id="{74CA82F3-81CB-4950-911E-688365C94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554B9-9757-404A-999E-746C069A9575}"/>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321993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6C50-4205-4E35-939E-9A9D04B126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ECD9A-09DD-4379-A08C-1DA848F5B4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A0C6DD-D972-4671-AD90-47049666B2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0AD70A-33C9-4062-BD6F-906DB01E513D}"/>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6" name="Footer Placeholder 5">
            <a:extLst>
              <a:ext uri="{FF2B5EF4-FFF2-40B4-BE49-F238E27FC236}">
                <a16:creationId xmlns:a16="http://schemas.microsoft.com/office/drawing/2014/main" id="{EC113519-EAB1-49AA-B0B1-47A8BAA1A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96E16-9681-45ED-B0E5-7C39D3F62EC5}"/>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299719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3CA7-B3F9-44CF-981D-D20D6A9BC0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E22EA5-6A02-4AD3-AF7D-49E4CD760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781ED2-0789-44F5-9ABD-53D7E21D97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B2738-7845-43DE-BC63-AF462914F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A0BF30-B18B-46C2-AD85-0EC71E2920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8B3F8-86CD-4DDD-8B22-704DF479F096}"/>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8" name="Footer Placeholder 7">
            <a:extLst>
              <a:ext uri="{FF2B5EF4-FFF2-40B4-BE49-F238E27FC236}">
                <a16:creationId xmlns:a16="http://schemas.microsoft.com/office/drawing/2014/main" id="{B7B60184-62C4-46DC-A193-98D9061E75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2CA8B-02F8-4662-A864-4B2670556967}"/>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241653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DD01-8184-41EB-91DA-4D45E31779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32E66A-E305-458C-BDC0-F9B618C9C115}"/>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4" name="Footer Placeholder 3">
            <a:extLst>
              <a:ext uri="{FF2B5EF4-FFF2-40B4-BE49-F238E27FC236}">
                <a16:creationId xmlns:a16="http://schemas.microsoft.com/office/drawing/2014/main" id="{CD65DB84-623A-4848-9937-54103E7F2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BA170D-0DF5-4EAF-A2D8-46767EA97221}"/>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72457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5CE7D-3DFC-417E-875A-72D0FF315EFA}"/>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3" name="Footer Placeholder 2">
            <a:extLst>
              <a:ext uri="{FF2B5EF4-FFF2-40B4-BE49-F238E27FC236}">
                <a16:creationId xmlns:a16="http://schemas.microsoft.com/office/drawing/2014/main" id="{65E71C9F-1EA9-4E9D-95ED-4CFCEE3B25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88BDD3-D592-4E10-AF1D-033E82399429}"/>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124290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8581-5B34-45B0-A09C-3F5BF7083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5159F3-E9B7-49CE-A6B9-B8227E44E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93874-25FC-47ED-9886-6C497DB93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EAD238-253E-410A-AC31-7190573DB456}"/>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6" name="Footer Placeholder 5">
            <a:extLst>
              <a:ext uri="{FF2B5EF4-FFF2-40B4-BE49-F238E27FC236}">
                <a16:creationId xmlns:a16="http://schemas.microsoft.com/office/drawing/2014/main" id="{A1C7FD43-8A0D-4778-89EB-F0C4FAD4A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36CF0-DCC4-49DB-A416-021B5EA78354}"/>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266146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FF4A-63DF-4949-BC55-EAE029F77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5E4FF-DCA9-495C-8B1C-AA478B1E3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A768E1-E03D-4FB5-B7D7-EB5249A0E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843A60-6C87-42BE-98FE-28DA7397FCAE}"/>
              </a:ext>
            </a:extLst>
          </p:cNvPr>
          <p:cNvSpPr>
            <a:spLocks noGrp="1"/>
          </p:cNvSpPr>
          <p:nvPr>
            <p:ph type="dt" sz="half" idx="10"/>
          </p:nvPr>
        </p:nvSpPr>
        <p:spPr/>
        <p:txBody>
          <a:bodyPr/>
          <a:lstStyle/>
          <a:p>
            <a:fld id="{F2FA7D59-7107-4DF9-A154-C428CE0C23BB}" type="datetimeFigureOut">
              <a:rPr lang="en-US" smtClean="0"/>
              <a:t>6/24/2019</a:t>
            </a:fld>
            <a:endParaRPr lang="en-US"/>
          </a:p>
        </p:txBody>
      </p:sp>
      <p:sp>
        <p:nvSpPr>
          <p:cNvPr id="6" name="Footer Placeholder 5">
            <a:extLst>
              <a:ext uri="{FF2B5EF4-FFF2-40B4-BE49-F238E27FC236}">
                <a16:creationId xmlns:a16="http://schemas.microsoft.com/office/drawing/2014/main" id="{7DD78E7B-B6D6-4C27-9963-53ADB5720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D1CD4-EEBB-44D7-963C-ABE7D0B35AAC}"/>
              </a:ext>
            </a:extLst>
          </p:cNvPr>
          <p:cNvSpPr>
            <a:spLocks noGrp="1"/>
          </p:cNvSpPr>
          <p:nvPr>
            <p:ph type="sldNum" sz="quarter" idx="12"/>
          </p:nvPr>
        </p:nvSpPr>
        <p:spPr/>
        <p:txBody>
          <a:bodyPr/>
          <a:lstStyle/>
          <a:p>
            <a:fld id="{C8CF5594-801D-4EE0-A7F1-91DB9B64F807}" type="slidenum">
              <a:rPr lang="en-US" smtClean="0"/>
              <a:t>‹#›</a:t>
            </a:fld>
            <a:endParaRPr lang="en-US"/>
          </a:p>
        </p:txBody>
      </p:sp>
    </p:spTree>
    <p:extLst>
      <p:ext uri="{BB962C8B-B14F-4D97-AF65-F5344CB8AC3E}">
        <p14:creationId xmlns:p14="http://schemas.microsoft.com/office/powerpoint/2010/main" val="58921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50068-B369-4D14-A523-397B69B49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6ECA4A-D910-4C6F-B8DA-7E9A54AEC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DFF76-F570-4E7A-81C7-845C434E5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A7D59-7107-4DF9-A154-C428CE0C23BB}" type="datetimeFigureOut">
              <a:rPr lang="en-US" smtClean="0"/>
              <a:t>6/24/2019</a:t>
            </a:fld>
            <a:endParaRPr lang="en-US"/>
          </a:p>
        </p:txBody>
      </p:sp>
      <p:sp>
        <p:nvSpPr>
          <p:cNvPr id="5" name="Footer Placeholder 4">
            <a:extLst>
              <a:ext uri="{FF2B5EF4-FFF2-40B4-BE49-F238E27FC236}">
                <a16:creationId xmlns:a16="http://schemas.microsoft.com/office/drawing/2014/main" id="{6BC2D96D-8CB6-4096-A5DE-0E148594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9FE574-99E1-453D-AE39-C0CBC66C2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F5594-801D-4EE0-A7F1-91DB9B64F807}" type="slidenum">
              <a:rPr lang="en-US" smtClean="0"/>
              <a:t>‹#›</a:t>
            </a:fld>
            <a:endParaRPr lang="en-US"/>
          </a:p>
        </p:txBody>
      </p:sp>
    </p:spTree>
    <p:extLst>
      <p:ext uri="{BB962C8B-B14F-4D97-AF65-F5344CB8AC3E}">
        <p14:creationId xmlns:p14="http://schemas.microsoft.com/office/powerpoint/2010/main" val="294305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3.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5741048" y="2162874"/>
            <a:ext cx="5515284" cy="1392970"/>
          </a:xfrm>
        </p:spPr>
        <p:txBody>
          <a:bodyPr>
            <a:normAutofit/>
          </a:bodyPr>
          <a:lstStyle/>
          <a:p>
            <a:pPr algn="ctr"/>
            <a:r>
              <a:rPr lang="en-US" dirty="0"/>
              <a:t>Recovery amid  Uncertain Times</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a:xfrm>
            <a:off x="5741048" y="4240538"/>
            <a:ext cx="5515284" cy="1213338"/>
          </a:xfrm>
        </p:spPr>
        <p:txBody>
          <a:bodyPr>
            <a:normAutofit lnSpcReduction="10000"/>
          </a:bodyPr>
          <a:lstStyle/>
          <a:p>
            <a:pPr algn="ctr"/>
            <a:r>
              <a:rPr lang="en-US" dirty="0">
                <a:solidFill>
                  <a:srgbClr val="000000"/>
                </a:solidFill>
              </a:rPr>
              <a:t>Patrick Imam</a:t>
            </a:r>
          </a:p>
          <a:p>
            <a:pPr algn="ctr"/>
            <a:r>
              <a:rPr lang="en-US" dirty="0">
                <a:solidFill>
                  <a:srgbClr val="000000"/>
                </a:solidFill>
              </a:rPr>
              <a:t>IMF Resident Representative</a:t>
            </a:r>
          </a:p>
          <a:p>
            <a:pPr algn="ctr"/>
            <a:r>
              <a:rPr lang="en-US" dirty="0">
                <a:solidFill>
                  <a:srgbClr val="000000"/>
                </a:solidFill>
              </a:rPr>
              <a:t>May 2019</a:t>
            </a:r>
          </a:p>
          <a:p>
            <a:endParaRPr lang="en-US" dirty="0"/>
          </a:p>
        </p:txBody>
      </p:sp>
      <p:sp>
        <p:nvSpPr>
          <p:cNvPr id="9" name="Text Placeholder 8">
            <a:extLst>
              <a:ext uri="{FF2B5EF4-FFF2-40B4-BE49-F238E27FC236}">
                <a16:creationId xmlns:a16="http://schemas.microsoft.com/office/drawing/2014/main" id="{6192121A-B943-4342-BF37-849DE4E9B24C}"/>
              </a:ext>
            </a:extLst>
          </p:cNvPr>
          <p:cNvSpPr>
            <a:spLocks noGrp="1"/>
          </p:cNvSpPr>
          <p:nvPr>
            <p:ph type="body" sz="quarter" idx="12"/>
          </p:nvPr>
        </p:nvSpPr>
        <p:spPr/>
        <p:txBody>
          <a:bodyPr/>
          <a:lstStyle/>
          <a:p>
            <a:endParaRPr lang="en-US"/>
          </a:p>
        </p:txBody>
      </p:sp>
      <p:sp>
        <p:nvSpPr>
          <p:cNvPr id="6" name="Picture Placeholder 5">
            <a:extLst>
              <a:ext uri="{FF2B5EF4-FFF2-40B4-BE49-F238E27FC236}">
                <a16:creationId xmlns:a16="http://schemas.microsoft.com/office/drawing/2014/main" id="{14575B58-80FC-45F1-983D-B27E1E0A4A4D}"/>
              </a:ext>
            </a:extLst>
          </p:cNvPr>
          <p:cNvSpPr>
            <a:spLocks noGrp="1"/>
          </p:cNvSpPr>
          <p:nvPr>
            <p:ph type="pic" sz="quarter" idx="11"/>
          </p:nvPr>
        </p:nvSpPr>
        <p:spPr>
          <a:xfrm>
            <a:off x="0" y="0"/>
            <a:ext cx="4891088" cy="6858000"/>
          </a:xfrm>
        </p:spPr>
      </p:sp>
      <p:pic>
        <p:nvPicPr>
          <p:cNvPr id="8" name="Picture 7">
            <a:extLst>
              <a:ext uri="{FF2B5EF4-FFF2-40B4-BE49-F238E27FC236}">
                <a16:creationId xmlns:a16="http://schemas.microsoft.com/office/drawing/2014/main" id="{75420253-3E0B-4994-8A43-D696AF4ED951}"/>
              </a:ext>
            </a:extLst>
          </p:cNvPr>
          <p:cNvPicPr>
            <a:picLocks noChangeAspect="1"/>
          </p:cNvPicPr>
          <p:nvPr/>
        </p:nvPicPr>
        <p:blipFill>
          <a:blip r:embed="rId2"/>
          <a:stretch>
            <a:fillRect/>
          </a:stretch>
        </p:blipFill>
        <p:spPr>
          <a:xfrm>
            <a:off x="-1" y="1798317"/>
            <a:ext cx="4898742" cy="3678181"/>
          </a:xfrm>
          <a:prstGeom prst="rect">
            <a:avLst/>
          </a:prstGeom>
        </p:spPr>
      </p:pic>
      <p:sp>
        <p:nvSpPr>
          <p:cNvPr id="5" name="Rectangle 4">
            <a:extLst>
              <a:ext uri="{FF2B5EF4-FFF2-40B4-BE49-F238E27FC236}">
                <a16:creationId xmlns:a16="http://schemas.microsoft.com/office/drawing/2014/main" id="{86F8E476-9A34-4D34-96C2-6587188F16AC}"/>
              </a:ext>
            </a:extLst>
          </p:cNvPr>
          <p:cNvSpPr/>
          <p:nvPr/>
        </p:nvSpPr>
        <p:spPr>
          <a:xfrm>
            <a:off x="5450690" y="5928563"/>
            <a:ext cx="6096000" cy="646331"/>
          </a:xfrm>
          <a:prstGeom prst="rect">
            <a:avLst/>
          </a:prstGeom>
        </p:spPr>
        <p:txBody>
          <a:bodyPr>
            <a:spAutoFit/>
          </a:bodyPr>
          <a:lstStyle/>
          <a:p>
            <a:r>
              <a:rPr lang="en-US" b="1" dirty="0">
                <a:latin typeface="arial" panose="020B0604020202020204" pitchFamily="34" charset="0"/>
              </a:rPr>
              <a:t>The views expressed do not necessarily reflect the views of the IMF or the Executive Board of the IMF.</a:t>
            </a:r>
            <a:endParaRPr lang="en-US" b="1" dirty="0"/>
          </a:p>
        </p:txBody>
      </p:sp>
    </p:spTree>
    <p:extLst>
      <p:ext uri="{BB962C8B-B14F-4D97-AF65-F5344CB8AC3E}">
        <p14:creationId xmlns:p14="http://schemas.microsoft.com/office/powerpoint/2010/main" val="28413004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9531-9CFA-4B72-9264-61641A9BBCE1}"/>
              </a:ext>
            </a:extLst>
          </p:cNvPr>
          <p:cNvSpPr>
            <a:spLocks noGrp="1"/>
          </p:cNvSpPr>
          <p:nvPr>
            <p:ph type="title"/>
          </p:nvPr>
        </p:nvSpPr>
        <p:spPr>
          <a:xfrm>
            <a:off x="1239838" y="668566"/>
            <a:ext cx="9974122" cy="978486"/>
          </a:xfrm>
        </p:spPr>
        <p:txBody>
          <a:bodyPr>
            <a:normAutofit/>
          </a:bodyPr>
          <a:lstStyle/>
          <a:p>
            <a:r>
              <a:rPr lang="en-US" dirty="0"/>
              <a:t>In South Africa, lower private investment is contributing to slower growth</a:t>
            </a:r>
          </a:p>
        </p:txBody>
      </p:sp>
      <p:sp>
        <p:nvSpPr>
          <p:cNvPr id="7" name="TextBox 1">
            <a:extLst>
              <a:ext uri="{FF2B5EF4-FFF2-40B4-BE49-F238E27FC236}">
                <a16:creationId xmlns:a16="http://schemas.microsoft.com/office/drawing/2014/main" id="{73AFA31F-C800-4767-BA0B-E6DE358784E9}"/>
              </a:ext>
            </a:extLst>
          </p:cNvPr>
          <p:cNvSpPr txBox="1">
            <a:spLocks noGrp="1"/>
          </p:cNvSpPr>
          <p:nvPr>
            <p:ph type="body" sz="quarter" idx="10"/>
          </p:nvPr>
        </p:nvSpPr>
        <p:spPr>
          <a:xfrm>
            <a:off x="1240395" y="1712441"/>
            <a:ext cx="8668378" cy="477678"/>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Private Investment and Real GDP Growth, 2000-18</a:t>
            </a:r>
          </a:p>
        </p:txBody>
      </p:sp>
      <p:sp>
        <p:nvSpPr>
          <p:cNvPr id="8" name="TextBox 1">
            <a:extLst>
              <a:ext uri="{FF2B5EF4-FFF2-40B4-BE49-F238E27FC236}">
                <a16:creationId xmlns:a16="http://schemas.microsoft.com/office/drawing/2014/main" id="{7D0C0477-5D1E-4404-B89B-167D56BDD155}"/>
              </a:ext>
            </a:extLst>
          </p:cNvPr>
          <p:cNvSpPr txBox="1"/>
          <p:nvPr/>
        </p:nvSpPr>
        <p:spPr>
          <a:xfrm>
            <a:off x="1206989" y="6286500"/>
            <a:ext cx="2944886" cy="295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Sources: Haver and IMF staff calculations.</a:t>
            </a:r>
          </a:p>
        </p:txBody>
      </p:sp>
      <p:graphicFrame>
        <p:nvGraphicFramePr>
          <p:cNvPr id="11" name="Chart 10">
            <a:extLst>
              <a:ext uri="{FF2B5EF4-FFF2-40B4-BE49-F238E27FC236}">
                <a16:creationId xmlns:a16="http://schemas.microsoft.com/office/drawing/2014/main" id="{6B65185B-A2B2-4B44-8005-E9FB0E5A0C6D}"/>
              </a:ext>
            </a:extLst>
          </p:cNvPr>
          <p:cNvGraphicFramePr>
            <a:graphicFrameLocks/>
          </p:cNvGraphicFramePr>
          <p:nvPr>
            <p:extLst/>
          </p:nvPr>
        </p:nvGraphicFramePr>
        <p:xfrm>
          <a:off x="1239838" y="2231472"/>
          <a:ext cx="9715500" cy="405502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8A8346A0-B54F-47B4-BDF5-EDD129BD67B4}"/>
              </a:ext>
            </a:extLst>
          </p:cNvPr>
          <p:cNvSpPr/>
          <p:nvPr/>
        </p:nvSpPr>
        <p:spPr>
          <a:xfrm>
            <a:off x="277441" y="40825"/>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19" name="Rectangle 18">
            <a:extLst>
              <a:ext uri="{FF2B5EF4-FFF2-40B4-BE49-F238E27FC236}">
                <a16:creationId xmlns:a16="http://schemas.microsoft.com/office/drawing/2014/main" id="{547D7681-3D2D-4EFC-B458-69F12554D98D}"/>
              </a:ext>
            </a:extLst>
          </p:cNvPr>
          <p:cNvSpPr/>
          <p:nvPr/>
        </p:nvSpPr>
        <p:spPr>
          <a:xfrm>
            <a:off x="3293948" y="40825"/>
            <a:ext cx="857927" cy="246221"/>
          </a:xfrm>
          <a:prstGeom prst="rect">
            <a:avLst/>
          </a:prstGeom>
        </p:spPr>
        <p:txBody>
          <a:bodyPr wrap="none">
            <a:spAutoFit/>
          </a:bodyPr>
          <a:lstStyle/>
          <a:p>
            <a:pPr lvl="0" algn="ctr"/>
            <a:r>
              <a:rPr lang="en-US" sz="1000" dirty="0">
                <a:solidFill>
                  <a:schemeClr val="bg1"/>
                </a:solidFill>
              </a:rPr>
              <a:t>Challenges </a:t>
            </a:r>
          </a:p>
        </p:txBody>
      </p:sp>
      <p:sp>
        <p:nvSpPr>
          <p:cNvPr id="20" name="Rectangle 19">
            <a:extLst>
              <a:ext uri="{FF2B5EF4-FFF2-40B4-BE49-F238E27FC236}">
                <a16:creationId xmlns:a16="http://schemas.microsoft.com/office/drawing/2014/main" id="{018ECD33-1402-4594-B090-EC514818B201}"/>
              </a:ext>
            </a:extLst>
          </p:cNvPr>
          <p:cNvSpPr/>
          <p:nvPr/>
        </p:nvSpPr>
        <p:spPr>
          <a:xfrm>
            <a:off x="5590795" y="40825"/>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1" name="Rectangle 20">
            <a:extLst>
              <a:ext uri="{FF2B5EF4-FFF2-40B4-BE49-F238E27FC236}">
                <a16:creationId xmlns:a16="http://schemas.microsoft.com/office/drawing/2014/main" id="{AF9634C7-E32F-4D87-8D8D-75DB0F4A0007}"/>
              </a:ext>
            </a:extLst>
          </p:cNvPr>
          <p:cNvSpPr/>
          <p:nvPr/>
        </p:nvSpPr>
        <p:spPr>
          <a:xfrm>
            <a:off x="7486892" y="40825"/>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2" name="Rectangle 21">
            <a:extLst>
              <a:ext uri="{FF2B5EF4-FFF2-40B4-BE49-F238E27FC236}">
                <a16:creationId xmlns:a16="http://schemas.microsoft.com/office/drawing/2014/main" id="{4D29F05F-2C98-4D89-9087-9398F9C6DB32}"/>
              </a:ext>
            </a:extLst>
          </p:cNvPr>
          <p:cNvSpPr/>
          <p:nvPr/>
        </p:nvSpPr>
        <p:spPr>
          <a:xfrm>
            <a:off x="9908773" y="40825"/>
            <a:ext cx="1885453" cy="246221"/>
          </a:xfrm>
          <a:prstGeom prst="rect">
            <a:avLst/>
          </a:prstGeom>
        </p:spPr>
        <p:txBody>
          <a:bodyPr wrap="none">
            <a:spAutoFit/>
          </a:bodyPr>
          <a:lstStyle/>
          <a:p>
            <a:pPr lvl="0" algn="ctr"/>
            <a:r>
              <a:rPr lang="en-US" sz="1000" dirty="0">
                <a:solidFill>
                  <a:schemeClr val="bg1"/>
                </a:solidFill>
              </a:rPr>
              <a:t>Boosting Intra-Regional Trade</a:t>
            </a:r>
          </a:p>
        </p:txBody>
      </p:sp>
      <p:sp>
        <p:nvSpPr>
          <p:cNvPr id="23" name="Rectangle 22">
            <a:extLst>
              <a:ext uri="{FF2B5EF4-FFF2-40B4-BE49-F238E27FC236}">
                <a16:creationId xmlns:a16="http://schemas.microsoft.com/office/drawing/2014/main" id="{A8F7A4E4-FF91-442A-9764-EB12D83FD14A}"/>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C422E8-B3BF-43AD-A55D-4AB848DF6028}"/>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B450540-6985-4DF3-8647-97F7CD73ECE3}"/>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F177E4F-65B0-4118-A787-FACD1C2A9DEB}"/>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8DBFF6-DE00-4777-BE11-937F1E1CFBDE}"/>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4D78B8-9701-4EAB-840E-387D7E4ABB24}"/>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9" name="Rectangle 28">
            <a:extLst>
              <a:ext uri="{FF2B5EF4-FFF2-40B4-BE49-F238E27FC236}">
                <a16:creationId xmlns:a16="http://schemas.microsoft.com/office/drawing/2014/main" id="{801EE098-96A8-4AA0-80D8-87DAAE21054B}"/>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30" name="Rectangle 29">
            <a:extLst>
              <a:ext uri="{FF2B5EF4-FFF2-40B4-BE49-F238E27FC236}">
                <a16:creationId xmlns:a16="http://schemas.microsoft.com/office/drawing/2014/main" id="{B8AEA6CC-6CD1-485B-8686-16504B453A62}"/>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1" name="Rectangle 30">
            <a:extLst>
              <a:ext uri="{FF2B5EF4-FFF2-40B4-BE49-F238E27FC236}">
                <a16:creationId xmlns:a16="http://schemas.microsoft.com/office/drawing/2014/main" id="{95C072A1-B9EC-4CA1-988A-62FCC09A87BF}"/>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2" name="Rectangle 31">
            <a:extLst>
              <a:ext uri="{FF2B5EF4-FFF2-40B4-BE49-F238E27FC236}">
                <a16:creationId xmlns:a16="http://schemas.microsoft.com/office/drawing/2014/main" id="{0AC79F2A-C1F4-4FE7-8B8B-525C63F272FB}"/>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20767230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9531-9CFA-4B72-9264-61641A9BBCE1}"/>
              </a:ext>
            </a:extLst>
          </p:cNvPr>
          <p:cNvSpPr>
            <a:spLocks noGrp="1"/>
          </p:cNvSpPr>
          <p:nvPr>
            <p:ph type="title"/>
          </p:nvPr>
        </p:nvSpPr>
        <p:spPr>
          <a:xfrm>
            <a:off x="1257614" y="683627"/>
            <a:ext cx="10318058" cy="978486"/>
          </a:xfrm>
        </p:spPr>
        <p:txBody>
          <a:bodyPr>
            <a:normAutofit/>
          </a:bodyPr>
          <a:lstStyle/>
          <a:p>
            <a:r>
              <a:rPr lang="en-US" dirty="0"/>
              <a:t>In Nigeria, the sharp drop in oil prices and ongoing adjustment have slowed growth…</a:t>
            </a:r>
          </a:p>
        </p:txBody>
      </p:sp>
      <p:sp>
        <p:nvSpPr>
          <p:cNvPr id="9" name="TextBox 1">
            <a:extLst>
              <a:ext uri="{FF2B5EF4-FFF2-40B4-BE49-F238E27FC236}">
                <a16:creationId xmlns:a16="http://schemas.microsoft.com/office/drawing/2014/main" id="{EA345BE2-4101-4DA3-AF7B-173CE05846ED}"/>
              </a:ext>
            </a:extLst>
          </p:cNvPr>
          <p:cNvSpPr txBox="1"/>
          <p:nvPr/>
        </p:nvSpPr>
        <p:spPr>
          <a:xfrm>
            <a:off x="1177048" y="1813894"/>
            <a:ext cx="7800774"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Real GDP Growth and Components, 2011-18</a:t>
            </a:r>
          </a:p>
        </p:txBody>
      </p:sp>
      <p:sp>
        <p:nvSpPr>
          <p:cNvPr id="11" name="TextBox 1">
            <a:extLst>
              <a:ext uri="{FF2B5EF4-FFF2-40B4-BE49-F238E27FC236}">
                <a16:creationId xmlns:a16="http://schemas.microsoft.com/office/drawing/2014/main" id="{52FF917D-3313-4167-AC5A-1A84C494F335}"/>
              </a:ext>
            </a:extLst>
          </p:cNvPr>
          <p:cNvSpPr txBox="1"/>
          <p:nvPr/>
        </p:nvSpPr>
        <p:spPr>
          <a:xfrm>
            <a:off x="1197983" y="6243658"/>
            <a:ext cx="436423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NBS Nigeria, World Economic Outlook and staff projections.</a:t>
            </a:r>
          </a:p>
        </p:txBody>
      </p:sp>
      <p:sp>
        <p:nvSpPr>
          <p:cNvPr id="17" name="Rectangle 16">
            <a:extLst>
              <a:ext uri="{FF2B5EF4-FFF2-40B4-BE49-F238E27FC236}">
                <a16:creationId xmlns:a16="http://schemas.microsoft.com/office/drawing/2014/main" id="{34CEC63C-2790-45BD-BAEB-939FCFC07086}"/>
              </a:ext>
            </a:extLst>
          </p:cNvPr>
          <p:cNvSpPr/>
          <p:nvPr/>
        </p:nvSpPr>
        <p:spPr>
          <a:xfrm>
            <a:off x="277441" y="40825"/>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18" name="Rectangle 17">
            <a:extLst>
              <a:ext uri="{FF2B5EF4-FFF2-40B4-BE49-F238E27FC236}">
                <a16:creationId xmlns:a16="http://schemas.microsoft.com/office/drawing/2014/main" id="{DE1C1318-7822-49C1-9854-492D0BB5C07C}"/>
              </a:ext>
            </a:extLst>
          </p:cNvPr>
          <p:cNvSpPr/>
          <p:nvPr/>
        </p:nvSpPr>
        <p:spPr>
          <a:xfrm>
            <a:off x="3293948" y="40825"/>
            <a:ext cx="857927" cy="246221"/>
          </a:xfrm>
          <a:prstGeom prst="rect">
            <a:avLst/>
          </a:prstGeom>
        </p:spPr>
        <p:txBody>
          <a:bodyPr wrap="none">
            <a:spAutoFit/>
          </a:bodyPr>
          <a:lstStyle/>
          <a:p>
            <a:pPr lvl="0" algn="ctr"/>
            <a:r>
              <a:rPr lang="en-US" sz="1000" dirty="0">
                <a:solidFill>
                  <a:schemeClr val="bg1"/>
                </a:solidFill>
              </a:rPr>
              <a:t>Challenges </a:t>
            </a:r>
          </a:p>
        </p:txBody>
      </p:sp>
      <p:sp>
        <p:nvSpPr>
          <p:cNvPr id="19" name="Rectangle 18">
            <a:extLst>
              <a:ext uri="{FF2B5EF4-FFF2-40B4-BE49-F238E27FC236}">
                <a16:creationId xmlns:a16="http://schemas.microsoft.com/office/drawing/2014/main" id="{546808C2-2EC7-40EA-88D4-E8DD0EDE3AAB}"/>
              </a:ext>
            </a:extLst>
          </p:cNvPr>
          <p:cNvSpPr/>
          <p:nvPr/>
        </p:nvSpPr>
        <p:spPr>
          <a:xfrm>
            <a:off x="5590795" y="40825"/>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0" name="Rectangle 19">
            <a:extLst>
              <a:ext uri="{FF2B5EF4-FFF2-40B4-BE49-F238E27FC236}">
                <a16:creationId xmlns:a16="http://schemas.microsoft.com/office/drawing/2014/main" id="{AC00CC30-848D-4B8D-98A7-4A04AE363FA0}"/>
              </a:ext>
            </a:extLst>
          </p:cNvPr>
          <p:cNvSpPr/>
          <p:nvPr/>
        </p:nvSpPr>
        <p:spPr>
          <a:xfrm>
            <a:off x="7486892" y="40825"/>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1" name="Rectangle 20">
            <a:extLst>
              <a:ext uri="{FF2B5EF4-FFF2-40B4-BE49-F238E27FC236}">
                <a16:creationId xmlns:a16="http://schemas.microsoft.com/office/drawing/2014/main" id="{943A202A-0381-4878-B98E-91FA2C54835C}"/>
              </a:ext>
            </a:extLst>
          </p:cNvPr>
          <p:cNvSpPr/>
          <p:nvPr/>
        </p:nvSpPr>
        <p:spPr>
          <a:xfrm>
            <a:off x="9908773" y="40825"/>
            <a:ext cx="1885453" cy="246221"/>
          </a:xfrm>
          <a:prstGeom prst="rect">
            <a:avLst/>
          </a:prstGeom>
        </p:spPr>
        <p:txBody>
          <a:bodyPr wrap="none">
            <a:spAutoFit/>
          </a:bodyPr>
          <a:lstStyle/>
          <a:p>
            <a:pPr lvl="0" algn="ctr"/>
            <a:r>
              <a:rPr lang="en-US" sz="1000" dirty="0">
                <a:solidFill>
                  <a:schemeClr val="bg1"/>
                </a:solidFill>
              </a:rPr>
              <a:t>Boosting Intra-Regional Trade</a:t>
            </a:r>
          </a:p>
        </p:txBody>
      </p:sp>
      <p:graphicFrame>
        <p:nvGraphicFramePr>
          <p:cNvPr id="23" name="Chart 22">
            <a:extLst>
              <a:ext uri="{FF2B5EF4-FFF2-40B4-BE49-F238E27FC236}">
                <a16:creationId xmlns:a16="http://schemas.microsoft.com/office/drawing/2014/main" id="{5DE93B67-099B-453D-A34D-0002D959AD27}"/>
              </a:ext>
            </a:extLst>
          </p:cNvPr>
          <p:cNvGraphicFramePr>
            <a:graphicFrameLocks noGrp="1"/>
          </p:cNvGraphicFramePr>
          <p:nvPr>
            <p:extLst/>
          </p:nvPr>
        </p:nvGraphicFramePr>
        <p:xfrm>
          <a:off x="1226558" y="2346676"/>
          <a:ext cx="9715500" cy="3896982"/>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452DA3F2-7CFF-45E3-86A9-E623A7E601F1}"/>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654B058-F4E9-4401-90FC-8FB4D5C27CE5}"/>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11D326F-074C-469F-AC27-8D1B024FAFE4}"/>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04AA4A-454C-4A42-86A4-984182870735}"/>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453B6FE-A43E-4FDC-B9BF-FCC2078527D5}"/>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7BB95C2-7D90-4777-AA59-DA53F53E6EF7}"/>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9" name="Rectangle 28">
            <a:extLst>
              <a:ext uri="{FF2B5EF4-FFF2-40B4-BE49-F238E27FC236}">
                <a16:creationId xmlns:a16="http://schemas.microsoft.com/office/drawing/2014/main" id="{EE25D2DE-0961-4A65-BD3E-D7D25F9090DD}"/>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30" name="Rectangle 29">
            <a:extLst>
              <a:ext uri="{FF2B5EF4-FFF2-40B4-BE49-F238E27FC236}">
                <a16:creationId xmlns:a16="http://schemas.microsoft.com/office/drawing/2014/main" id="{E8C18239-A09F-43DD-A866-17D0742FCB15}"/>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1" name="Rectangle 30">
            <a:extLst>
              <a:ext uri="{FF2B5EF4-FFF2-40B4-BE49-F238E27FC236}">
                <a16:creationId xmlns:a16="http://schemas.microsoft.com/office/drawing/2014/main" id="{90243857-5B76-47C7-845C-2A1A2DFB3B0B}"/>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2" name="Rectangle 31">
            <a:extLst>
              <a:ext uri="{FF2B5EF4-FFF2-40B4-BE49-F238E27FC236}">
                <a16:creationId xmlns:a16="http://schemas.microsoft.com/office/drawing/2014/main" id="{AF4C8809-7A3F-4661-86E7-380B516DF56B}"/>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28149861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9531-9CFA-4B72-9264-61641A9BBCE1}"/>
              </a:ext>
            </a:extLst>
          </p:cNvPr>
          <p:cNvSpPr>
            <a:spLocks noGrp="1"/>
          </p:cNvSpPr>
          <p:nvPr>
            <p:ph type="title"/>
          </p:nvPr>
        </p:nvSpPr>
        <p:spPr/>
        <p:txBody>
          <a:bodyPr/>
          <a:lstStyle/>
          <a:p>
            <a:r>
              <a:rPr lang="en-US" dirty="0"/>
              <a:t>…and much the same in Angola</a:t>
            </a:r>
          </a:p>
        </p:txBody>
      </p:sp>
      <p:sp>
        <p:nvSpPr>
          <p:cNvPr id="10" name="TextBox 1">
            <a:extLst>
              <a:ext uri="{FF2B5EF4-FFF2-40B4-BE49-F238E27FC236}">
                <a16:creationId xmlns:a16="http://schemas.microsoft.com/office/drawing/2014/main" id="{0BD01040-918C-456F-AF52-4FF85C85AA01}"/>
              </a:ext>
            </a:extLst>
          </p:cNvPr>
          <p:cNvSpPr txBox="1"/>
          <p:nvPr/>
        </p:nvSpPr>
        <p:spPr>
          <a:xfrm>
            <a:off x="1192212" y="1828800"/>
            <a:ext cx="8357953" cy="4463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707372"/>
                </a:solidFill>
                <a:latin typeface="Arial Black" panose="020B0A04020102020204" pitchFamily="34" charset="0"/>
              </a:rPr>
              <a:t>Oil Price and Real GDP Growth, 2006-18</a:t>
            </a:r>
          </a:p>
        </p:txBody>
      </p:sp>
      <p:sp>
        <p:nvSpPr>
          <p:cNvPr id="6" name="TextBox 1">
            <a:extLst>
              <a:ext uri="{FF2B5EF4-FFF2-40B4-BE49-F238E27FC236}">
                <a16:creationId xmlns:a16="http://schemas.microsoft.com/office/drawing/2014/main" id="{4C15B1DF-FA9B-41A2-83A1-A9DE9E001F26}"/>
              </a:ext>
            </a:extLst>
          </p:cNvPr>
          <p:cNvSpPr txBox="1"/>
          <p:nvPr/>
        </p:nvSpPr>
        <p:spPr>
          <a:xfrm>
            <a:off x="1178414" y="6238875"/>
            <a:ext cx="2944886"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IMF World Economic Outlook database.</a:t>
            </a:r>
          </a:p>
        </p:txBody>
      </p:sp>
      <p:graphicFrame>
        <p:nvGraphicFramePr>
          <p:cNvPr id="13" name="Chart 12">
            <a:extLst>
              <a:ext uri="{FF2B5EF4-FFF2-40B4-BE49-F238E27FC236}">
                <a16:creationId xmlns:a16="http://schemas.microsoft.com/office/drawing/2014/main" id="{616F6AFF-8B78-44BE-8497-B9FE5B619E72}"/>
              </a:ext>
            </a:extLst>
          </p:cNvPr>
          <p:cNvGraphicFramePr>
            <a:graphicFrameLocks/>
          </p:cNvGraphicFramePr>
          <p:nvPr>
            <p:extLst/>
          </p:nvPr>
        </p:nvGraphicFramePr>
        <p:xfrm>
          <a:off x="1239837" y="2362200"/>
          <a:ext cx="9715501"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085804DB-F410-4064-BAD2-60130F0B8F01}"/>
              </a:ext>
            </a:extLst>
          </p:cNvPr>
          <p:cNvSpPr/>
          <p:nvPr/>
        </p:nvSpPr>
        <p:spPr>
          <a:xfrm>
            <a:off x="277441" y="40825"/>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16" name="Rectangle 15">
            <a:extLst>
              <a:ext uri="{FF2B5EF4-FFF2-40B4-BE49-F238E27FC236}">
                <a16:creationId xmlns:a16="http://schemas.microsoft.com/office/drawing/2014/main" id="{05550949-282C-4EAB-81DD-A76C52BC6A8D}"/>
              </a:ext>
            </a:extLst>
          </p:cNvPr>
          <p:cNvSpPr/>
          <p:nvPr/>
        </p:nvSpPr>
        <p:spPr>
          <a:xfrm>
            <a:off x="3293948" y="40825"/>
            <a:ext cx="857927" cy="246221"/>
          </a:xfrm>
          <a:prstGeom prst="rect">
            <a:avLst/>
          </a:prstGeom>
        </p:spPr>
        <p:txBody>
          <a:bodyPr wrap="none">
            <a:spAutoFit/>
          </a:bodyPr>
          <a:lstStyle/>
          <a:p>
            <a:pPr lvl="0" algn="ctr"/>
            <a:r>
              <a:rPr lang="en-US" sz="1000" dirty="0">
                <a:solidFill>
                  <a:schemeClr val="bg1"/>
                </a:solidFill>
              </a:rPr>
              <a:t>Challenges </a:t>
            </a:r>
          </a:p>
        </p:txBody>
      </p:sp>
      <p:sp>
        <p:nvSpPr>
          <p:cNvPr id="17" name="Rectangle 16">
            <a:extLst>
              <a:ext uri="{FF2B5EF4-FFF2-40B4-BE49-F238E27FC236}">
                <a16:creationId xmlns:a16="http://schemas.microsoft.com/office/drawing/2014/main" id="{D3B03C4B-6ED4-46BF-8997-0790F14BD8A2}"/>
              </a:ext>
            </a:extLst>
          </p:cNvPr>
          <p:cNvSpPr/>
          <p:nvPr/>
        </p:nvSpPr>
        <p:spPr>
          <a:xfrm>
            <a:off x="5590795" y="40825"/>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18" name="Rectangle 17">
            <a:extLst>
              <a:ext uri="{FF2B5EF4-FFF2-40B4-BE49-F238E27FC236}">
                <a16:creationId xmlns:a16="http://schemas.microsoft.com/office/drawing/2014/main" id="{F43DEF98-984B-45A1-8D26-59458AB6C231}"/>
              </a:ext>
            </a:extLst>
          </p:cNvPr>
          <p:cNvSpPr/>
          <p:nvPr/>
        </p:nvSpPr>
        <p:spPr>
          <a:xfrm>
            <a:off x="7486892" y="40825"/>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19" name="Rectangle 18">
            <a:extLst>
              <a:ext uri="{FF2B5EF4-FFF2-40B4-BE49-F238E27FC236}">
                <a16:creationId xmlns:a16="http://schemas.microsoft.com/office/drawing/2014/main" id="{1E4514A2-A207-48A3-B9C4-097E51409650}"/>
              </a:ext>
            </a:extLst>
          </p:cNvPr>
          <p:cNvSpPr/>
          <p:nvPr/>
        </p:nvSpPr>
        <p:spPr>
          <a:xfrm>
            <a:off x="9908773" y="40825"/>
            <a:ext cx="1885453" cy="246221"/>
          </a:xfrm>
          <a:prstGeom prst="rect">
            <a:avLst/>
          </a:prstGeom>
        </p:spPr>
        <p:txBody>
          <a:bodyPr wrap="none">
            <a:spAutoFit/>
          </a:bodyPr>
          <a:lstStyle/>
          <a:p>
            <a:pPr lvl="0" algn="ctr"/>
            <a:r>
              <a:rPr lang="en-US" sz="1000" dirty="0">
                <a:solidFill>
                  <a:schemeClr val="bg1"/>
                </a:solidFill>
              </a:rPr>
              <a:t>Boosting Intra-Regional Trade</a:t>
            </a:r>
          </a:p>
        </p:txBody>
      </p:sp>
      <p:sp>
        <p:nvSpPr>
          <p:cNvPr id="20" name="Rectangle 19">
            <a:extLst>
              <a:ext uri="{FF2B5EF4-FFF2-40B4-BE49-F238E27FC236}">
                <a16:creationId xmlns:a16="http://schemas.microsoft.com/office/drawing/2014/main" id="{F6383C8D-8769-4E8D-82B4-BBC8828DC3E2}"/>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3723BD-75CC-4458-8CEC-F82A21915000}"/>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7D2137-2ED5-4564-AE97-9F457AD91FD2}"/>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0194B5-521B-4B84-BAE7-8AC5637E4E38}"/>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A5DABA-964D-487E-BB72-DCE1F9B658A3}"/>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39B7295-E2E0-4DD1-9FDE-C99D67F06481}"/>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6" name="Rectangle 25">
            <a:extLst>
              <a:ext uri="{FF2B5EF4-FFF2-40B4-BE49-F238E27FC236}">
                <a16:creationId xmlns:a16="http://schemas.microsoft.com/office/drawing/2014/main" id="{FDE5368E-5225-4D60-A285-F2D7CE2D9F37}"/>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7" name="Rectangle 26">
            <a:extLst>
              <a:ext uri="{FF2B5EF4-FFF2-40B4-BE49-F238E27FC236}">
                <a16:creationId xmlns:a16="http://schemas.microsoft.com/office/drawing/2014/main" id="{367077FE-972E-4849-9005-495A4312D17B}"/>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8" name="Rectangle 27">
            <a:extLst>
              <a:ext uri="{FF2B5EF4-FFF2-40B4-BE49-F238E27FC236}">
                <a16:creationId xmlns:a16="http://schemas.microsoft.com/office/drawing/2014/main" id="{14A8A317-7A6F-4A35-B6CA-8B4B569DFA78}"/>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9" name="Rectangle 28">
            <a:extLst>
              <a:ext uri="{FF2B5EF4-FFF2-40B4-BE49-F238E27FC236}">
                <a16:creationId xmlns:a16="http://schemas.microsoft.com/office/drawing/2014/main" id="{9DE9AD21-F9ED-43CB-9CE8-DCE0E1D47BB8}"/>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3364356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93C5F-C448-6542-89BC-ECE1A4FE3F56}"/>
              </a:ext>
            </a:extLst>
          </p:cNvPr>
          <p:cNvSpPr>
            <a:spLocks noGrp="1"/>
          </p:cNvSpPr>
          <p:nvPr>
            <p:ph sz="quarter" idx="11"/>
          </p:nvPr>
        </p:nvSpPr>
        <p:spPr/>
        <p:txBody>
          <a:bodyPr/>
          <a:lstStyle/>
          <a:p>
            <a:r>
              <a:rPr lang="en-US" dirty="0"/>
              <a:t>Roadmap</a:t>
            </a:r>
          </a:p>
          <a:p>
            <a:pPr lvl="1"/>
            <a:r>
              <a:rPr lang="en-US" dirty="0"/>
              <a:t>Recent Developments and Outlook</a:t>
            </a:r>
          </a:p>
          <a:p>
            <a:pPr lvl="2"/>
            <a:r>
              <a:rPr lang="en-US" dirty="0"/>
              <a:t>Challenges </a:t>
            </a:r>
          </a:p>
          <a:p>
            <a:pPr lvl="1"/>
            <a:r>
              <a:rPr lang="en-US" dirty="0"/>
              <a:t>Building Resilience and Raising Growth</a:t>
            </a:r>
          </a:p>
          <a:p>
            <a:pPr lvl="2">
              <a:buFont typeface="Arial" panose="020B0604020202020204" pitchFamily="34" charset="0"/>
              <a:buChar char="•"/>
            </a:pPr>
            <a:r>
              <a:rPr lang="en-US" b="0" dirty="0">
                <a:solidFill>
                  <a:schemeClr val="bg1"/>
                </a:solidFill>
              </a:rPr>
              <a:t>Zimbabwe – economic developments</a:t>
            </a:r>
          </a:p>
        </p:txBody>
      </p:sp>
    </p:spTree>
    <p:extLst>
      <p:ext uri="{BB962C8B-B14F-4D97-AF65-F5344CB8AC3E}">
        <p14:creationId xmlns:p14="http://schemas.microsoft.com/office/powerpoint/2010/main" val="5781869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238250" y="838360"/>
            <a:ext cx="9897268" cy="978486"/>
          </a:xfrm>
        </p:spPr>
        <p:txBody>
          <a:bodyPr>
            <a:normAutofit/>
          </a:bodyPr>
          <a:lstStyle/>
          <a:p>
            <a:r>
              <a:rPr lang="en-US" dirty="0"/>
              <a:t>The uncertainties in the external environment pose a challenge for policymakers</a:t>
            </a:r>
          </a:p>
        </p:txBody>
      </p:sp>
      <p:sp>
        <p:nvSpPr>
          <p:cNvPr id="6" name="TextBox 1">
            <a:extLst>
              <a:ext uri="{FF2B5EF4-FFF2-40B4-BE49-F238E27FC236}">
                <a16:creationId xmlns:a16="http://schemas.microsoft.com/office/drawing/2014/main" id="{206E4A49-C566-44C1-8BCD-3F4FBD14F9F9}"/>
              </a:ext>
            </a:extLst>
          </p:cNvPr>
          <p:cNvSpPr txBox="1"/>
          <p:nvPr/>
        </p:nvSpPr>
        <p:spPr>
          <a:xfrm>
            <a:off x="1239838" y="1888004"/>
            <a:ext cx="4856162" cy="6406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707372"/>
                </a:solidFill>
                <a:latin typeface="Arial Black" panose="020B0A04020102020204" pitchFamily="34" charset="0"/>
              </a:rPr>
              <a:t>Volatility in Real Commodity Prices, 2011-14 and 2015–18 </a:t>
            </a:r>
          </a:p>
        </p:txBody>
      </p:sp>
      <p:sp>
        <p:nvSpPr>
          <p:cNvPr id="8" name="TextBox 1">
            <a:extLst>
              <a:ext uri="{FF2B5EF4-FFF2-40B4-BE49-F238E27FC236}">
                <a16:creationId xmlns:a16="http://schemas.microsoft.com/office/drawing/2014/main" id="{1232CBED-28CF-4272-8799-6E1D6DDB6129}"/>
              </a:ext>
            </a:extLst>
          </p:cNvPr>
          <p:cNvSpPr txBox="1"/>
          <p:nvPr/>
        </p:nvSpPr>
        <p:spPr>
          <a:xfrm>
            <a:off x="1182688" y="6247067"/>
            <a:ext cx="2891099"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Sources: IMF, Commodity Price System.</a:t>
            </a:r>
          </a:p>
        </p:txBody>
      </p:sp>
      <p:sp>
        <p:nvSpPr>
          <p:cNvPr id="11" name="TextBox 1">
            <a:extLst>
              <a:ext uri="{FF2B5EF4-FFF2-40B4-BE49-F238E27FC236}">
                <a16:creationId xmlns:a16="http://schemas.microsoft.com/office/drawing/2014/main" id="{2EE17304-78CD-4385-80F2-C12E26D04DB7}"/>
              </a:ext>
            </a:extLst>
          </p:cNvPr>
          <p:cNvSpPr txBox="1"/>
          <p:nvPr/>
        </p:nvSpPr>
        <p:spPr>
          <a:xfrm>
            <a:off x="6096000" y="6247067"/>
            <a:ext cx="2891099"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Sources: Bloomberg and staff calculations.</a:t>
            </a:r>
          </a:p>
        </p:txBody>
      </p:sp>
      <p:sp>
        <p:nvSpPr>
          <p:cNvPr id="15" name="TextBox 1">
            <a:extLst>
              <a:ext uri="{FF2B5EF4-FFF2-40B4-BE49-F238E27FC236}">
                <a16:creationId xmlns:a16="http://schemas.microsoft.com/office/drawing/2014/main" id="{86B02705-07AB-4046-AF40-780DEE55AD9E}"/>
              </a:ext>
            </a:extLst>
          </p:cNvPr>
          <p:cNvSpPr txBox="1"/>
          <p:nvPr/>
        </p:nvSpPr>
        <p:spPr>
          <a:xfrm>
            <a:off x="6096000" y="1883522"/>
            <a:ext cx="5039518" cy="4997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707372"/>
                </a:solidFill>
                <a:latin typeface="Arial Black" panose="020B0A04020102020204" pitchFamily="34" charset="0"/>
              </a:rPr>
              <a:t>Volatility of EMBI Spreads, 2011-14 and 2015–18 </a:t>
            </a:r>
          </a:p>
        </p:txBody>
      </p:sp>
      <p:graphicFrame>
        <p:nvGraphicFramePr>
          <p:cNvPr id="9" name="Chart 8">
            <a:extLst>
              <a:ext uri="{FF2B5EF4-FFF2-40B4-BE49-F238E27FC236}">
                <a16:creationId xmlns:a16="http://schemas.microsoft.com/office/drawing/2014/main" id="{718F4FA3-1093-482B-97B0-2673C64555EA}"/>
              </a:ext>
            </a:extLst>
          </p:cNvPr>
          <p:cNvGraphicFramePr>
            <a:graphicFrameLocks/>
          </p:cNvGraphicFramePr>
          <p:nvPr>
            <p:extLst/>
          </p:nvPr>
        </p:nvGraphicFramePr>
        <p:xfrm>
          <a:off x="1239838" y="2512086"/>
          <a:ext cx="4458129" cy="3668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9A5D290B-D7E1-4715-88A2-5BAAE43C8BA1}"/>
              </a:ext>
            </a:extLst>
          </p:cNvPr>
          <p:cNvGraphicFramePr>
            <a:graphicFrameLocks/>
          </p:cNvGraphicFramePr>
          <p:nvPr>
            <p:extLst/>
          </p:nvPr>
        </p:nvGraphicFramePr>
        <p:xfrm>
          <a:off x="6156193" y="2512086"/>
          <a:ext cx="4799146" cy="3668305"/>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04D7164-48BC-40E3-B362-0DF5F5BD907E}"/>
              </a:ext>
            </a:extLst>
          </p:cNvPr>
          <p:cNvSpPr/>
          <p:nvPr/>
        </p:nvSpPr>
        <p:spPr>
          <a:xfrm>
            <a:off x="96499"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916E7F-283D-443F-9B65-7446E7899AFC}"/>
              </a:ext>
            </a:extLst>
          </p:cNvPr>
          <p:cNvSpPr/>
          <p:nvPr/>
        </p:nvSpPr>
        <p:spPr>
          <a:xfrm>
            <a:off x="2472695"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9E3DE6-3D67-456B-BEC8-A779517D8786}"/>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C3129B-EDFA-4825-A044-B948186E7CEC}"/>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C7CA04-37D9-4417-AA6B-3559A867C25B}"/>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35AAF7-0F1F-4A9A-8610-B9CFF273EAD0}"/>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0" name="Rectangle 19">
            <a:extLst>
              <a:ext uri="{FF2B5EF4-FFF2-40B4-BE49-F238E27FC236}">
                <a16:creationId xmlns:a16="http://schemas.microsoft.com/office/drawing/2014/main" id="{78D47F4E-9CB1-4B40-8D8D-C1B7216996CE}"/>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1" name="Rectangle 20">
            <a:extLst>
              <a:ext uri="{FF2B5EF4-FFF2-40B4-BE49-F238E27FC236}">
                <a16:creationId xmlns:a16="http://schemas.microsoft.com/office/drawing/2014/main" id="{1F594B73-F1F4-4A4B-A321-D85B21F6FCDE}"/>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2" name="Rectangle 21">
            <a:extLst>
              <a:ext uri="{FF2B5EF4-FFF2-40B4-BE49-F238E27FC236}">
                <a16:creationId xmlns:a16="http://schemas.microsoft.com/office/drawing/2014/main" id="{E51D72C5-D512-410C-998F-56F1C67F4F50}"/>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3" name="Rectangle 22">
            <a:extLst>
              <a:ext uri="{FF2B5EF4-FFF2-40B4-BE49-F238E27FC236}">
                <a16:creationId xmlns:a16="http://schemas.microsoft.com/office/drawing/2014/main" id="{72C53A00-BB31-4833-86A7-DCFB54AE5141}"/>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29902249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239838" y="817263"/>
            <a:ext cx="9715500" cy="978486"/>
          </a:xfrm>
        </p:spPr>
        <p:txBody>
          <a:bodyPr>
            <a:normAutofit/>
          </a:bodyPr>
          <a:lstStyle/>
          <a:p>
            <a:r>
              <a:rPr lang="en-US" dirty="0"/>
              <a:t>Volatile capital flows have been dealt with more through changes in reserves than exchange rates </a:t>
            </a:r>
          </a:p>
        </p:txBody>
      </p:sp>
      <p:sp>
        <p:nvSpPr>
          <p:cNvPr id="6" name="TextBox 1">
            <a:extLst>
              <a:ext uri="{FF2B5EF4-FFF2-40B4-BE49-F238E27FC236}">
                <a16:creationId xmlns:a16="http://schemas.microsoft.com/office/drawing/2014/main" id="{89EB5689-BED5-4C99-8A34-C9FB5E5FC1E2}"/>
              </a:ext>
            </a:extLst>
          </p:cNvPr>
          <p:cNvSpPr txBox="1"/>
          <p:nvPr/>
        </p:nvSpPr>
        <p:spPr>
          <a:xfrm>
            <a:off x="1239838" y="1832164"/>
            <a:ext cx="9168363"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Exchange Market Pressure, 2018</a:t>
            </a:r>
          </a:p>
        </p:txBody>
      </p:sp>
      <p:sp>
        <p:nvSpPr>
          <p:cNvPr id="7" name="TextBox 3">
            <a:extLst>
              <a:ext uri="{FF2B5EF4-FFF2-40B4-BE49-F238E27FC236}">
                <a16:creationId xmlns:a16="http://schemas.microsoft.com/office/drawing/2014/main" id="{DE313E24-48A6-4771-9F3B-1FADDE8CD094}"/>
              </a:ext>
            </a:extLst>
          </p:cNvPr>
          <p:cNvSpPr txBox="1"/>
          <p:nvPr/>
        </p:nvSpPr>
        <p:spPr>
          <a:xfrm>
            <a:off x="1201738" y="6248400"/>
            <a:ext cx="5262282" cy="2762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solidFill>
                  <a:srgbClr val="707372"/>
                </a:solidFill>
                <a:latin typeface="Arial Narrow" pitchFamily="34" charset="0"/>
              </a:rPr>
              <a:t>Sources :IMF, International Financial Statistics database; and IMF staff calculations.</a:t>
            </a:r>
          </a:p>
        </p:txBody>
      </p:sp>
      <p:graphicFrame>
        <p:nvGraphicFramePr>
          <p:cNvPr id="12" name="Chart 11">
            <a:extLst>
              <a:ext uri="{FF2B5EF4-FFF2-40B4-BE49-F238E27FC236}">
                <a16:creationId xmlns:a16="http://schemas.microsoft.com/office/drawing/2014/main" id="{397BEAAE-1DFD-4C87-A28A-131A692170D4}"/>
              </a:ext>
            </a:extLst>
          </p:cNvPr>
          <p:cNvGraphicFramePr>
            <a:graphicFrameLocks/>
          </p:cNvGraphicFramePr>
          <p:nvPr>
            <p:extLst/>
          </p:nvPr>
        </p:nvGraphicFramePr>
        <p:xfrm>
          <a:off x="1239838" y="2213164"/>
          <a:ext cx="9712324" cy="392941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ED972982-B103-4639-9D0D-9520B342D491}"/>
              </a:ext>
            </a:extLst>
          </p:cNvPr>
          <p:cNvSpPr/>
          <p:nvPr/>
        </p:nvSpPr>
        <p:spPr>
          <a:xfrm>
            <a:off x="96499"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653694-C85D-4189-99BA-C6C658A830BC}"/>
              </a:ext>
            </a:extLst>
          </p:cNvPr>
          <p:cNvSpPr/>
          <p:nvPr/>
        </p:nvSpPr>
        <p:spPr>
          <a:xfrm>
            <a:off x="2472695"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FE6D70-AB3E-4E65-A4A0-FC6130A84F95}"/>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7DD8C3-B183-4ACD-9EE9-7F69A50E915C}"/>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290864-2A38-4614-A658-365DFCFAE135}"/>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D2337B-2923-4142-8A23-4702DB4BB90C}"/>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6" name="Rectangle 25">
            <a:extLst>
              <a:ext uri="{FF2B5EF4-FFF2-40B4-BE49-F238E27FC236}">
                <a16:creationId xmlns:a16="http://schemas.microsoft.com/office/drawing/2014/main" id="{AD45EB72-D49D-4504-9290-29B2404107A1}"/>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7" name="Rectangle 26">
            <a:extLst>
              <a:ext uri="{FF2B5EF4-FFF2-40B4-BE49-F238E27FC236}">
                <a16:creationId xmlns:a16="http://schemas.microsoft.com/office/drawing/2014/main" id="{B7FF66A1-FF1F-44FF-9AFA-FFF72305946D}"/>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8" name="Rectangle 27">
            <a:extLst>
              <a:ext uri="{FF2B5EF4-FFF2-40B4-BE49-F238E27FC236}">
                <a16:creationId xmlns:a16="http://schemas.microsoft.com/office/drawing/2014/main" id="{CA200E8B-0D0A-4F11-8321-BF0A61518FBB}"/>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9" name="Rectangle 28">
            <a:extLst>
              <a:ext uri="{FF2B5EF4-FFF2-40B4-BE49-F238E27FC236}">
                <a16:creationId xmlns:a16="http://schemas.microsoft.com/office/drawing/2014/main" id="{33415AFC-93E1-48C2-9ADA-C7A2F664A283}"/>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13963339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DC282-8C03-41BC-98FE-5877AA3CC126}"/>
              </a:ext>
            </a:extLst>
          </p:cNvPr>
          <p:cNvSpPr>
            <a:spLocks noGrp="1"/>
          </p:cNvSpPr>
          <p:nvPr>
            <p:ph type="title"/>
          </p:nvPr>
        </p:nvSpPr>
        <p:spPr>
          <a:xfrm>
            <a:off x="1239838" y="800100"/>
            <a:ext cx="9310371" cy="978486"/>
          </a:xfrm>
        </p:spPr>
        <p:txBody>
          <a:bodyPr>
            <a:normAutofit/>
          </a:bodyPr>
          <a:lstStyle/>
          <a:p>
            <a:r>
              <a:rPr lang="en-US" dirty="0"/>
              <a:t>Climate shocks threaten the outlook for a number of southern African countries</a:t>
            </a:r>
          </a:p>
        </p:txBody>
      </p:sp>
      <p:sp>
        <p:nvSpPr>
          <p:cNvPr id="9" name="TextBox 1">
            <a:extLst>
              <a:ext uri="{FF2B5EF4-FFF2-40B4-BE49-F238E27FC236}">
                <a16:creationId xmlns:a16="http://schemas.microsoft.com/office/drawing/2014/main" id="{D697FBE7-675A-4E99-95ED-76B699A2FECF}"/>
              </a:ext>
            </a:extLst>
          </p:cNvPr>
          <p:cNvSpPr txBox="1"/>
          <p:nvPr/>
        </p:nvSpPr>
        <p:spPr>
          <a:xfrm>
            <a:off x="1239838" y="1854654"/>
            <a:ext cx="6247483"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Tropical Cyclone </a:t>
            </a:r>
            <a:r>
              <a:rPr lang="en-US" sz="1800" b="1" dirty="0" err="1">
                <a:solidFill>
                  <a:srgbClr val="707372"/>
                </a:solidFill>
                <a:latin typeface="Arial Black" panose="020B0A04020102020204" pitchFamily="34" charset="0"/>
              </a:rPr>
              <a:t>Idai</a:t>
            </a:r>
            <a:endParaRPr lang="en-US" sz="1800" b="1" dirty="0">
              <a:solidFill>
                <a:srgbClr val="707372"/>
              </a:solidFill>
              <a:latin typeface="Arial Black" panose="020B0A04020102020204" pitchFamily="34" charset="0"/>
            </a:endParaRPr>
          </a:p>
        </p:txBody>
      </p:sp>
      <p:pic>
        <p:nvPicPr>
          <p:cNvPr id="7" name="Picture 6">
            <a:extLst>
              <a:ext uri="{FF2B5EF4-FFF2-40B4-BE49-F238E27FC236}">
                <a16:creationId xmlns:a16="http://schemas.microsoft.com/office/drawing/2014/main" id="{D6F9C287-6A9B-4054-BD16-FE07133EBF08}"/>
              </a:ext>
            </a:extLst>
          </p:cNvPr>
          <p:cNvPicPr/>
          <p:nvPr/>
        </p:nvPicPr>
        <p:blipFill rotWithShape="1">
          <a:blip r:embed="rId3" cstate="print">
            <a:extLst>
              <a:ext uri="{28A0092B-C50C-407E-A947-70E740481C1C}">
                <a14:useLocalDpi xmlns:a14="http://schemas.microsoft.com/office/drawing/2010/main" val="0"/>
              </a:ext>
            </a:extLst>
          </a:blip>
          <a:srcRect b="6342"/>
          <a:stretch/>
        </p:blipFill>
        <p:spPr>
          <a:xfrm>
            <a:off x="1869355" y="2235654"/>
            <a:ext cx="8039418" cy="3995381"/>
          </a:xfrm>
          <a:prstGeom prst="rect">
            <a:avLst/>
          </a:prstGeom>
        </p:spPr>
      </p:pic>
      <p:sp>
        <p:nvSpPr>
          <p:cNvPr id="12" name="TextBox 1">
            <a:extLst>
              <a:ext uri="{FF2B5EF4-FFF2-40B4-BE49-F238E27FC236}">
                <a16:creationId xmlns:a16="http://schemas.microsoft.com/office/drawing/2014/main" id="{89DA4B01-B25A-44AF-A9C9-7075CB168A05}"/>
              </a:ext>
            </a:extLst>
          </p:cNvPr>
          <p:cNvSpPr txBox="1"/>
          <p:nvPr/>
        </p:nvSpPr>
        <p:spPr>
          <a:xfrm>
            <a:off x="1189037" y="6267450"/>
            <a:ext cx="5414963" cy="4014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Guardian graphic; Global Disaster Alert and Coordination System.</a:t>
            </a:r>
          </a:p>
        </p:txBody>
      </p:sp>
      <p:sp>
        <p:nvSpPr>
          <p:cNvPr id="21" name="Rectangle 20">
            <a:extLst>
              <a:ext uri="{FF2B5EF4-FFF2-40B4-BE49-F238E27FC236}">
                <a16:creationId xmlns:a16="http://schemas.microsoft.com/office/drawing/2014/main" id="{B34B962F-505F-4A10-9E62-1E0C17A0C7E9}"/>
              </a:ext>
            </a:extLst>
          </p:cNvPr>
          <p:cNvSpPr/>
          <p:nvPr/>
        </p:nvSpPr>
        <p:spPr>
          <a:xfrm>
            <a:off x="96499"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0055F63-21F5-484B-AE27-EA5CD293EB96}"/>
              </a:ext>
            </a:extLst>
          </p:cNvPr>
          <p:cNvSpPr/>
          <p:nvPr/>
        </p:nvSpPr>
        <p:spPr>
          <a:xfrm>
            <a:off x="2472695"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40C9D6-C88A-4717-B5C3-31CB3BF9D987}"/>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42B2CF-D03F-4BCA-B3F7-737400AB19FC}"/>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0FD5197-ADA6-47DD-903E-7069FB978C1C}"/>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FC538D1-DD29-4469-9374-4BE6C0E93FC4}"/>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7" name="Rectangle 26">
            <a:extLst>
              <a:ext uri="{FF2B5EF4-FFF2-40B4-BE49-F238E27FC236}">
                <a16:creationId xmlns:a16="http://schemas.microsoft.com/office/drawing/2014/main" id="{263C2A25-5CB2-42ED-AC9B-9ADD1B8DA553}"/>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8" name="Rectangle 27">
            <a:extLst>
              <a:ext uri="{FF2B5EF4-FFF2-40B4-BE49-F238E27FC236}">
                <a16:creationId xmlns:a16="http://schemas.microsoft.com/office/drawing/2014/main" id="{BA597001-A632-45DC-83E8-A866480641E7}"/>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9" name="Rectangle 28">
            <a:extLst>
              <a:ext uri="{FF2B5EF4-FFF2-40B4-BE49-F238E27FC236}">
                <a16:creationId xmlns:a16="http://schemas.microsoft.com/office/drawing/2014/main" id="{D860EB70-BD11-4A5D-881C-D09FBACAE6CB}"/>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0" name="Rectangle 29">
            <a:extLst>
              <a:ext uri="{FF2B5EF4-FFF2-40B4-BE49-F238E27FC236}">
                <a16:creationId xmlns:a16="http://schemas.microsoft.com/office/drawing/2014/main" id="{85B77D0C-322E-45EA-9F4C-0999C306D212}"/>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8821098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DC282-8C03-41BC-98FE-5877AA3CC126}"/>
              </a:ext>
            </a:extLst>
          </p:cNvPr>
          <p:cNvSpPr>
            <a:spLocks noGrp="1"/>
          </p:cNvSpPr>
          <p:nvPr>
            <p:ph type="title"/>
          </p:nvPr>
        </p:nvSpPr>
        <p:spPr>
          <a:xfrm>
            <a:off x="1238249" y="800100"/>
            <a:ext cx="9717089" cy="978486"/>
          </a:xfrm>
        </p:spPr>
        <p:txBody>
          <a:bodyPr>
            <a:normAutofit/>
          </a:bodyPr>
          <a:lstStyle/>
          <a:p>
            <a:r>
              <a:rPr lang="en-US" dirty="0"/>
              <a:t>On current policies, the recovery beyond 2019 looks set to be marginal</a:t>
            </a:r>
          </a:p>
        </p:txBody>
      </p:sp>
      <p:sp>
        <p:nvSpPr>
          <p:cNvPr id="8" name="TextBox 1">
            <a:extLst>
              <a:ext uri="{FF2B5EF4-FFF2-40B4-BE49-F238E27FC236}">
                <a16:creationId xmlns:a16="http://schemas.microsoft.com/office/drawing/2014/main" id="{9EB3889E-9678-4364-B43B-8B26F656FFF9}"/>
              </a:ext>
            </a:extLst>
          </p:cNvPr>
          <p:cNvSpPr txBox="1"/>
          <p:nvPr/>
        </p:nvSpPr>
        <p:spPr>
          <a:xfrm>
            <a:off x="1196098" y="6257925"/>
            <a:ext cx="3235910" cy="4014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IMF World Economic Outlook database.</a:t>
            </a:r>
          </a:p>
        </p:txBody>
      </p:sp>
      <p:sp>
        <p:nvSpPr>
          <p:cNvPr id="9" name="TextBox 1">
            <a:extLst>
              <a:ext uri="{FF2B5EF4-FFF2-40B4-BE49-F238E27FC236}">
                <a16:creationId xmlns:a16="http://schemas.microsoft.com/office/drawing/2014/main" id="{D697FBE7-675A-4E99-95ED-76B699A2FECF}"/>
              </a:ext>
            </a:extLst>
          </p:cNvPr>
          <p:cNvSpPr txBox="1"/>
          <p:nvPr/>
        </p:nvSpPr>
        <p:spPr>
          <a:xfrm>
            <a:off x="1239838" y="1839835"/>
            <a:ext cx="6247483"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Real GDP Growth, 2013-23</a:t>
            </a:r>
          </a:p>
        </p:txBody>
      </p:sp>
      <p:graphicFrame>
        <p:nvGraphicFramePr>
          <p:cNvPr id="21" name="Chart 20">
            <a:extLst>
              <a:ext uri="{FF2B5EF4-FFF2-40B4-BE49-F238E27FC236}">
                <a16:creationId xmlns:a16="http://schemas.microsoft.com/office/drawing/2014/main" id="{75439B10-F1D4-4AFF-A280-18D0C99E2EEF}"/>
              </a:ext>
            </a:extLst>
          </p:cNvPr>
          <p:cNvGraphicFramePr>
            <a:graphicFrameLocks/>
          </p:cNvGraphicFramePr>
          <p:nvPr>
            <p:extLst/>
          </p:nvPr>
        </p:nvGraphicFramePr>
        <p:xfrm>
          <a:off x="1250797" y="2379480"/>
          <a:ext cx="9704541" cy="387844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CCB3BDD6-2E0C-44B0-B527-CF34692062BC}"/>
              </a:ext>
            </a:extLst>
          </p:cNvPr>
          <p:cNvSpPr/>
          <p:nvPr/>
        </p:nvSpPr>
        <p:spPr>
          <a:xfrm>
            <a:off x="96499"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39CA24-3303-40B0-BD63-90BD85FD53F1}"/>
              </a:ext>
            </a:extLst>
          </p:cNvPr>
          <p:cNvSpPr/>
          <p:nvPr/>
        </p:nvSpPr>
        <p:spPr>
          <a:xfrm>
            <a:off x="2472695"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152120-6B66-48C8-AD51-972CBF918053}"/>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21D992-06B1-401C-8246-953A0C314466}"/>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CBF294-8E79-4B89-A17B-340B5BC80692}"/>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73BD4F-B51F-4E20-88CE-57A43E010FCF}"/>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8" name="Rectangle 27">
            <a:extLst>
              <a:ext uri="{FF2B5EF4-FFF2-40B4-BE49-F238E27FC236}">
                <a16:creationId xmlns:a16="http://schemas.microsoft.com/office/drawing/2014/main" id="{35BD0D08-63F2-4039-90EE-AD74023129E5}"/>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9" name="Rectangle 28">
            <a:extLst>
              <a:ext uri="{FF2B5EF4-FFF2-40B4-BE49-F238E27FC236}">
                <a16:creationId xmlns:a16="http://schemas.microsoft.com/office/drawing/2014/main" id="{44E2A84A-34ED-4DE4-8205-A7F117817954}"/>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0" name="Rectangle 29">
            <a:extLst>
              <a:ext uri="{FF2B5EF4-FFF2-40B4-BE49-F238E27FC236}">
                <a16:creationId xmlns:a16="http://schemas.microsoft.com/office/drawing/2014/main" id="{6C5913CF-ECB3-4418-8996-503AB19AA017}"/>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1" name="Rectangle 30">
            <a:extLst>
              <a:ext uri="{FF2B5EF4-FFF2-40B4-BE49-F238E27FC236}">
                <a16:creationId xmlns:a16="http://schemas.microsoft.com/office/drawing/2014/main" id="{1F2F05F9-68F4-476D-B97C-34298235DE93}"/>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36168727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DC282-8C03-41BC-98FE-5877AA3CC126}"/>
              </a:ext>
            </a:extLst>
          </p:cNvPr>
          <p:cNvSpPr>
            <a:spLocks noGrp="1"/>
          </p:cNvSpPr>
          <p:nvPr>
            <p:ph type="title"/>
          </p:nvPr>
        </p:nvSpPr>
        <p:spPr>
          <a:xfrm>
            <a:off x="1239838" y="821739"/>
            <a:ext cx="9833447" cy="978486"/>
          </a:xfrm>
        </p:spPr>
        <p:txBody>
          <a:bodyPr>
            <a:normAutofit/>
          </a:bodyPr>
          <a:lstStyle/>
          <a:p>
            <a:r>
              <a:rPr lang="en-US" dirty="0"/>
              <a:t>…and would not be enough to create much needed jobs in many countries</a:t>
            </a:r>
          </a:p>
        </p:txBody>
      </p:sp>
      <p:sp>
        <p:nvSpPr>
          <p:cNvPr id="8" name="TextBox 1">
            <a:extLst>
              <a:ext uri="{FF2B5EF4-FFF2-40B4-BE49-F238E27FC236}">
                <a16:creationId xmlns:a16="http://schemas.microsoft.com/office/drawing/2014/main" id="{9EB3889E-9678-4364-B43B-8B26F656FFF9}"/>
              </a:ext>
            </a:extLst>
          </p:cNvPr>
          <p:cNvSpPr txBox="1"/>
          <p:nvPr/>
        </p:nvSpPr>
        <p:spPr>
          <a:xfrm>
            <a:off x="1230313" y="6286500"/>
            <a:ext cx="4999038" cy="380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Sources: United Nations, International </a:t>
            </a:r>
            <a:r>
              <a:rPr lang="en-US" sz="1200" dirty="0" err="1">
                <a:solidFill>
                  <a:srgbClr val="707372"/>
                </a:solidFill>
                <a:latin typeface="Arial Narrow" pitchFamily="34" charset="0"/>
              </a:rPr>
              <a:t>Labour</a:t>
            </a:r>
            <a:r>
              <a:rPr lang="en-US" sz="1200" dirty="0">
                <a:solidFill>
                  <a:srgbClr val="707372"/>
                </a:solidFill>
                <a:latin typeface="Arial Narrow" pitchFamily="34" charset="0"/>
              </a:rPr>
              <a:t> Organization; and IMF staff estimates.</a:t>
            </a:r>
          </a:p>
        </p:txBody>
      </p:sp>
      <p:sp>
        <p:nvSpPr>
          <p:cNvPr id="9" name="TextBox 1">
            <a:extLst>
              <a:ext uri="{FF2B5EF4-FFF2-40B4-BE49-F238E27FC236}">
                <a16:creationId xmlns:a16="http://schemas.microsoft.com/office/drawing/2014/main" id="{D697FBE7-675A-4E99-95ED-76B699A2FECF}"/>
              </a:ext>
            </a:extLst>
          </p:cNvPr>
          <p:cNvSpPr txBox="1"/>
          <p:nvPr/>
        </p:nvSpPr>
        <p:spPr>
          <a:xfrm>
            <a:off x="1230313" y="1800225"/>
            <a:ext cx="6247483"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Change in Employment, 2019-23</a:t>
            </a:r>
          </a:p>
        </p:txBody>
      </p:sp>
      <p:graphicFrame>
        <p:nvGraphicFramePr>
          <p:cNvPr id="6" name="Chart 5">
            <a:extLst>
              <a:ext uri="{FF2B5EF4-FFF2-40B4-BE49-F238E27FC236}">
                <a16:creationId xmlns:a16="http://schemas.microsoft.com/office/drawing/2014/main" id="{7CF6D3F0-0718-4555-8524-4FD71A8EFEE6}"/>
              </a:ext>
            </a:extLst>
          </p:cNvPr>
          <p:cNvGraphicFramePr>
            <a:graphicFrameLocks/>
          </p:cNvGraphicFramePr>
          <p:nvPr>
            <p:extLst/>
          </p:nvPr>
        </p:nvGraphicFramePr>
        <p:xfrm>
          <a:off x="1230313" y="2252662"/>
          <a:ext cx="9725025" cy="4033838"/>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AAF620A4-CDE1-4E15-835F-EC37E3DFA8A8}"/>
              </a:ext>
            </a:extLst>
          </p:cNvPr>
          <p:cNvSpPr/>
          <p:nvPr/>
        </p:nvSpPr>
        <p:spPr>
          <a:xfrm>
            <a:off x="96499"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1DC73E-AEED-466D-8C33-02741E523457}"/>
              </a:ext>
            </a:extLst>
          </p:cNvPr>
          <p:cNvSpPr/>
          <p:nvPr/>
        </p:nvSpPr>
        <p:spPr>
          <a:xfrm>
            <a:off x="2472695"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9934F2-5D0D-4A2B-8B1C-77AB2B602257}"/>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AAB1F2-8A5F-4DB0-AE99-5B2E32AEB827}"/>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62DC273-A24E-4BD4-A679-4A3395D0E5E2}"/>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55D5DC8-9756-4469-B94E-1C9F71BBD13A}"/>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6" name="Rectangle 25">
            <a:extLst>
              <a:ext uri="{FF2B5EF4-FFF2-40B4-BE49-F238E27FC236}">
                <a16:creationId xmlns:a16="http://schemas.microsoft.com/office/drawing/2014/main" id="{CB7E9F17-0331-4B93-82EA-AEAD51444506}"/>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7" name="Rectangle 26">
            <a:extLst>
              <a:ext uri="{FF2B5EF4-FFF2-40B4-BE49-F238E27FC236}">
                <a16:creationId xmlns:a16="http://schemas.microsoft.com/office/drawing/2014/main" id="{2CD00C6E-8BE2-43FB-A5A4-FC063AEADD82}"/>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8" name="Rectangle 27">
            <a:extLst>
              <a:ext uri="{FF2B5EF4-FFF2-40B4-BE49-F238E27FC236}">
                <a16:creationId xmlns:a16="http://schemas.microsoft.com/office/drawing/2014/main" id="{C9690F18-1C58-4460-A3BC-4DE599B14101}"/>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9" name="Rectangle 28">
            <a:extLst>
              <a:ext uri="{FF2B5EF4-FFF2-40B4-BE49-F238E27FC236}">
                <a16:creationId xmlns:a16="http://schemas.microsoft.com/office/drawing/2014/main" id="{4006505D-A556-4321-B098-890B609DCECA}"/>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33654028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93C5F-C448-6542-89BC-ECE1A4FE3F56}"/>
              </a:ext>
            </a:extLst>
          </p:cNvPr>
          <p:cNvSpPr>
            <a:spLocks noGrp="1"/>
          </p:cNvSpPr>
          <p:nvPr>
            <p:ph sz="quarter" idx="11"/>
          </p:nvPr>
        </p:nvSpPr>
        <p:spPr/>
        <p:txBody>
          <a:bodyPr/>
          <a:lstStyle/>
          <a:p>
            <a:r>
              <a:rPr lang="en-US" dirty="0"/>
              <a:t>Roadmap</a:t>
            </a:r>
          </a:p>
          <a:p>
            <a:pPr lvl="1"/>
            <a:r>
              <a:rPr lang="en-US" dirty="0"/>
              <a:t>Recent Developments and Outlook</a:t>
            </a:r>
          </a:p>
          <a:p>
            <a:pPr lvl="1"/>
            <a:r>
              <a:rPr lang="en-US" dirty="0"/>
              <a:t>Challenges </a:t>
            </a:r>
          </a:p>
          <a:p>
            <a:pPr lvl="2"/>
            <a:r>
              <a:rPr lang="en-US" dirty="0"/>
              <a:t>Building Resilience and Raising Growth</a:t>
            </a:r>
          </a:p>
          <a:p>
            <a:pPr lvl="2">
              <a:buFont typeface="Arial" panose="020B0604020202020204" pitchFamily="34" charset="0"/>
              <a:buChar char="•"/>
            </a:pPr>
            <a:r>
              <a:rPr lang="en-US" b="0" dirty="0">
                <a:solidFill>
                  <a:schemeClr val="bg1"/>
                </a:solidFill>
              </a:rPr>
              <a:t>Zimbabwe – economic developments</a:t>
            </a:r>
          </a:p>
        </p:txBody>
      </p:sp>
    </p:spTree>
    <p:extLst>
      <p:ext uri="{BB962C8B-B14F-4D97-AF65-F5344CB8AC3E}">
        <p14:creationId xmlns:p14="http://schemas.microsoft.com/office/powerpoint/2010/main" val="41477662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a:t>Key Messages</a:t>
            </a:r>
            <a:endParaRPr lang="en-US" dirty="0"/>
          </a:p>
        </p:txBody>
      </p:sp>
      <p:sp>
        <p:nvSpPr>
          <p:cNvPr id="6" name="Text Placeholder 4">
            <a:extLst>
              <a:ext uri="{FF2B5EF4-FFF2-40B4-BE49-F238E27FC236}">
                <a16:creationId xmlns:a16="http://schemas.microsoft.com/office/drawing/2014/main" id="{BA206E25-26F6-42F0-8634-510D7D690753}"/>
              </a:ext>
            </a:extLst>
          </p:cNvPr>
          <p:cNvSpPr>
            <a:spLocks noGrp="1"/>
          </p:cNvSpPr>
          <p:nvPr>
            <p:ph type="body" sz="quarter" idx="10"/>
          </p:nvPr>
        </p:nvSpPr>
        <p:spPr>
          <a:xfrm>
            <a:off x="1239838" y="1469871"/>
            <a:ext cx="10245428" cy="4860591"/>
          </a:xfrm>
        </p:spPr>
        <p:txBody>
          <a:bodyPr>
            <a:normAutofit fontScale="85000" lnSpcReduction="10000"/>
          </a:bodyPr>
          <a:lstStyle/>
          <a:p>
            <a:pPr lvl="0">
              <a:spcAft>
                <a:spcPts val="600"/>
              </a:spcAft>
            </a:pPr>
            <a:r>
              <a:rPr lang="en-US" b="1" dirty="0">
                <a:solidFill>
                  <a:srgbClr val="004C97"/>
                </a:solidFill>
              </a:rPr>
              <a:t>Economic performance in sub-Saharan Africa remains bifurcated:</a:t>
            </a:r>
          </a:p>
          <a:p>
            <a:pPr lvl="2"/>
            <a:r>
              <a:rPr lang="en-US" dirty="0">
                <a:solidFill>
                  <a:srgbClr val="707372"/>
                </a:solidFill>
              </a:rPr>
              <a:t>The more diversified economies (21 out of 45) continue to grow at over 5%</a:t>
            </a:r>
            <a:endParaRPr lang="en-US" sz="1600" dirty="0">
              <a:solidFill>
                <a:srgbClr val="707372"/>
              </a:solidFill>
            </a:endParaRPr>
          </a:p>
          <a:p>
            <a:pPr lvl="2"/>
            <a:r>
              <a:rPr lang="en-US" dirty="0">
                <a:solidFill>
                  <a:srgbClr val="707372"/>
                </a:solidFill>
              </a:rPr>
              <a:t>But growth remains anemic in other more resource-dependent economies (home to 2/3 of the region’s population)</a:t>
            </a:r>
            <a:endParaRPr lang="en-US" sz="1600" dirty="0">
              <a:solidFill>
                <a:srgbClr val="707372"/>
              </a:solidFill>
            </a:endParaRPr>
          </a:p>
          <a:p>
            <a:pPr>
              <a:spcAft>
                <a:spcPts val="600"/>
              </a:spcAft>
            </a:pPr>
            <a:r>
              <a:rPr lang="en-US" b="1" dirty="0">
                <a:solidFill>
                  <a:srgbClr val="004C97"/>
                </a:solidFill>
              </a:rPr>
              <a:t>Should the current complex and less-supportive external environment worsen: </a:t>
            </a:r>
            <a:endParaRPr lang="en-US" dirty="0">
              <a:solidFill>
                <a:srgbClr val="004C97"/>
              </a:solidFill>
            </a:endParaRPr>
          </a:p>
          <a:p>
            <a:pPr lvl="2"/>
            <a:r>
              <a:rPr lang="en-US" dirty="0">
                <a:solidFill>
                  <a:srgbClr val="707372"/>
                </a:solidFill>
              </a:rPr>
              <a:t>Where growth remains strong, continue building buffers</a:t>
            </a:r>
          </a:p>
          <a:p>
            <a:pPr lvl="2"/>
            <a:r>
              <a:rPr lang="en-US" dirty="0">
                <a:solidFill>
                  <a:srgbClr val="707372"/>
                </a:solidFill>
              </a:rPr>
              <a:t>Elsewhere, calibrate policies to support growth where financing and debt considerations allow </a:t>
            </a:r>
          </a:p>
          <a:p>
            <a:pPr lvl="0">
              <a:spcAft>
                <a:spcPts val="600"/>
              </a:spcAft>
            </a:pPr>
            <a:r>
              <a:rPr lang="en-US" b="1" dirty="0">
                <a:solidFill>
                  <a:srgbClr val="004C97"/>
                </a:solidFill>
              </a:rPr>
              <a:t>Reforms needed to manage development spending needs and create jobs:</a:t>
            </a:r>
            <a:endParaRPr lang="en-US" dirty="0">
              <a:solidFill>
                <a:srgbClr val="004C97"/>
              </a:solidFill>
            </a:endParaRPr>
          </a:p>
          <a:p>
            <a:pPr lvl="2"/>
            <a:r>
              <a:rPr lang="en-US" dirty="0">
                <a:solidFill>
                  <a:srgbClr val="707372"/>
                </a:solidFill>
              </a:rPr>
              <a:t>Improve tax revenue collections, public financial management, and spending efficiency</a:t>
            </a:r>
          </a:p>
          <a:p>
            <a:pPr lvl="2"/>
            <a:r>
              <a:rPr lang="en-US" dirty="0">
                <a:solidFill>
                  <a:srgbClr val="707372"/>
                </a:solidFill>
              </a:rPr>
              <a:t>Facilitate greater private investment</a:t>
            </a:r>
          </a:p>
          <a:p>
            <a:pPr lvl="2"/>
            <a:r>
              <a:rPr lang="en-US" dirty="0">
                <a:solidFill>
                  <a:srgbClr val="707372"/>
                </a:solidFill>
              </a:rPr>
              <a:t>Raise productivity, including by promoting diversification and export competitiveness </a:t>
            </a:r>
          </a:p>
          <a:p>
            <a:pPr lvl="2"/>
            <a:r>
              <a:rPr lang="en-US" dirty="0">
                <a:solidFill>
                  <a:srgbClr val="707372"/>
                </a:solidFill>
              </a:rPr>
              <a:t>Reduce non-tariff barriers and promote intra-regional trade</a:t>
            </a:r>
          </a:p>
        </p:txBody>
      </p:sp>
    </p:spTree>
    <p:extLst>
      <p:ext uri="{BB962C8B-B14F-4D97-AF65-F5344CB8AC3E}">
        <p14:creationId xmlns:p14="http://schemas.microsoft.com/office/powerpoint/2010/main" val="1774129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D0E9-7A30-47AB-A18A-E555141FF04B}"/>
              </a:ext>
            </a:extLst>
          </p:cNvPr>
          <p:cNvSpPr>
            <a:spLocks noGrp="1"/>
          </p:cNvSpPr>
          <p:nvPr>
            <p:ph type="title"/>
          </p:nvPr>
        </p:nvSpPr>
        <p:spPr>
          <a:xfrm>
            <a:off x="1253606" y="800100"/>
            <a:ext cx="9715500" cy="978486"/>
          </a:xfrm>
        </p:spPr>
        <p:txBody>
          <a:bodyPr>
            <a:normAutofit/>
          </a:bodyPr>
          <a:lstStyle/>
          <a:p>
            <a:r>
              <a:rPr lang="en-US" dirty="0"/>
              <a:t>Public debt dynamics are stabilizing somewhat, albeit at higher debt levels</a:t>
            </a:r>
          </a:p>
        </p:txBody>
      </p:sp>
      <p:sp>
        <p:nvSpPr>
          <p:cNvPr id="6" name="TextBox 1">
            <a:extLst>
              <a:ext uri="{FF2B5EF4-FFF2-40B4-BE49-F238E27FC236}">
                <a16:creationId xmlns:a16="http://schemas.microsoft.com/office/drawing/2014/main" id="{DAF14DB5-2FE5-4F31-9D5C-D6141E0A694C}"/>
              </a:ext>
            </a:extLst>
          </p:cNvPr>
          <p:cNvSpPr txBox="1"/>
          <p:nvPr/>
        </p:nvSpPr>
        <p:spPr>
          <a:xfrm>
            <a:off x="1253606" y="1804033"/>
            <a:ext cx="5524474" cy="313918"/>
          </a:xfrm>
          <a:prstGeom prst="rect">
            <a:avLst/>
          </a:prstGeom>
          <a:noFill/>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b="1" kern="0" dirty="0">
                <a:solidFill>
                  <a:srgbClr val="595959"/>
                </a:solidFill>
                <a:latin typeface="Arial" panose="020B0604020202020204" pitchFamily="34" charset="0"/>
                <a:cs typeface="Arial" panose="020B0604020202020204" pitchFamily="34" charset="0"/>
              </a:rPr>
              <a:t>Public Debt</a:t>
            </a:r>
          </a:p>
        </p:txBody>
      </p:sp>
      <p:sp>
        <p:nvSpPr>
          <p:cNvPr id="7" name="TextBox 2">
            <a:extLst>
              <a:ext uri="{FF2B5EF4-FFF2-40B4-BE49-F238E27FC236}">
                <a16:creationId xmlns:a16="http://schemas.microsoft.com/office/drawing/2014/main" id="{ACEA925D-771C-46C7-8370-CE797B8B82EB}"/>
              </a:ext>
            </a:extLst>
          </p:cNvPr>
          <p:cNvSpPr txBox="1">
            <a:spLocks noChangeArrowheads="1"/>
          </p:cNvSpPr>
          <p:nvPr/>
        </p:nvSpPr>
        <p:spPr bwMode="auto">
          <a:xfrm>
            <a:off x="1239838" y="6286500"/>
            <a:ext cx="4170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spcBef>
                <a:spcPct val="0"/>
              </a:spcBef>
              <a:buClrTx/>
              <a:buSzTx/>
              <a:buFontTx/>
              <a:buNone/>
            </a:pPr>
            <a:r>
              <a:rPr lang="en-US" altLang="en-US" sz="1200" dirty="0">
                <a:solidFill>
                  <a:srgbClr val="595959"/>
                </a:solidFill>
                <a:latin typeface="Arial Narrow" panose="020B0606020202030204" pitchFamily="34" charset="0"/>
              </a:rPr>
              <a:t>Source: IMF World Economic Outlook database.</a:t>
            </a:r>
          </a:p>
        </p:txBody>
      </p:sp>
      <p:sp>
        <p:nvSpPr>
          <p:cNvPr id="14" name="TextBox 132">
            <a:extLst>
              <a:ext uri="{FF2B5EF4-FFF2-40B4-BE49-F238E27FC236}">
                <a16:creationId xmlns:a16="http://schemas.microsoft.com/office/drawing/2014/main" id="{64D058E5-3D9F-4906-901A-3BFB2BB39271}"/>
              </a:ext>
            </a:extLst>
          </p:cNvPr>
          <p:cNvSpPr txBox="1"/>
          <p:nvPr/>
        </p:nvSpPr>
        <p:spPr>
          <a:xfrm>
            <a:off x="1171898" y="2325337"/>
            <a:ext cx="2296624" cy="23931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0" dirty="0">
                <a:solidFill>
                  <a:srgbClr val="707372"/>
                </a:solidFill>
                <a:latin typeface="Arial Narrow" panose="020B0606020202030204" pitchFamily="34" charset="0"/>
              </a:rPr>
              <a:t>Oil exporters</a:t>
            </a:r>
          </a:p>
        </p:txBody>
      </p:sp>
      <p:sp>
        <p:nvSpPr>
          <p:cNvPr id="15" name="TextBox 133">
            <a:extLst>
              <a:ext uri="{FF2B5EF4-FFF2-40B4-BE49-F238E27FC236}">
                <a16:creationId xmlns:a16="http://schemas.microsoft.com/office/drawing/2014/main" id="{0BDD7C9D-278B-4CD9-B3C3-CC1A987659C2}"/>
              </a:ext>
            </a:extLst>
          </p:cNvPr>
          <p:cNvSpPr txBox="1"/>
          <p:nvPr/>
        </p:nvSpPr>
        <p:spPr>
          <a:xfrm>
            <a:off x="4656272" y="2287943"/>
            <a:ext cx="2863323" cy="31410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0" dirty="0">
                <a:solidFill>
                  <a:srgbClr val="707372"/>
                </a:solidFill>
                <a:latin typeface="Arial Narrow" panose="020B0606020202030204" pitchFamily="34" charset="0"/>
              </a:rPr>
              <a:t>Other</a:t>
            </a:r>
            <a:r>
              <a:rPr lang="en-US" sz="1600" b="0" baseline="0" dirty="0">
                <a:solidFill>
                  <a:srgbClr val="707372"/>
                </a:solidFill>
                <a:latin typeface="Arial Narrow" panose="020B0606020202030204" pitchFamily="34" charset="0"/>
              </a:rPr>
              <a:t> resource-intensive countries</a:t>
            </a:r>
            <a:endParaRPr lang="en-US" sz="1600" b="0" dirty="0">
              <a:solidFill>
                <a:srgbClr val="707372"/>
              </a:solidFill>
              <a:latin typeface="Arial Narrow" panose="020B0606020202030204" pitchFamily="34" charset="0"/>
            </a:endParaRPr>
          </a:p>
        </p:txBody>
      </p:sp>
      <p:sp>
        <p:nvSpPr>
          <p:cNvPr id="16" name="TextBox 134">
            <a:extLst>
              <a:ext uri="{FF2B5EF4-FFF2-40B4-BE49-F238E27FC236}">
                <a16:creationId xmlns:a16="http://schemas.microsoft.com/office/drawing/2014/main" id="{D8847768-198D-49E6-871D-B60750EB6F35}"/>
              </a:ext>
            </a:extLst>
          </p:cNvPr>
          <p:cNvSpPr txBox="1"/>
          <p:nvPr/>
        </p:nvSpPr>
        <p:spPr>
          <a:xfrm>
            <a:off x="8459841" y="2265507"/>
            <a:ext cx="2833497" cy="3589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0" dirty="0">
                <a:solidFill>
                  <a:srgbClr val="707372"/>
                </a:solidFill>
                <a:latin typeface="Arial Narrow" panose="020B0606020202030204" pitchFamily="34" charset="0"/>
              </a:rPr>
              <a:t>Non-resource-intensive countries</a:t>
            </a:r>
          </a:p>
        </p:txBody>
      </p:sp>
      <p:sp>
        <p:nvSpPr>
          <p:cNvPr id="12" name="Rectangle 11">
            <a:extLst>
              <a:ext uri="{FF2B5EF4-FFF2-40B4-BE49-F238E27FC236}">
                <a16:creationId xmlns:a16="http://schemas.microsoft.com/office/drawing/2014/main" id="{39A20C1E-529D-4F4E-AA8F-1A844B19BD19}"/>
              </a:ext>
            </a:extLst>
          </p:cNvPr>
          <p:cNvSpPr/>
          <p:nvPr/>
        </p:nvSpPr>
        <p:spPr>
          <a:xfrm>
            <a:off x="88110"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8780BF-5D26-4537-8B2D-9258D0E80BE0}"/>
              </a:ext>
            </a:extLst>
          </p:cNvPr>
          <p:cNvSpPr/>
          <p:nvPr/>
        </p:nvSpPr>
        <p:spPr>
          <a:xfrm>
            <a:off x="2464306"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B322F8-3BF7-44C5-AD5C-DBE5715468E5}"/>
              </a:ext>
            </a:extLst>
          </p:cNvPr>
          <p:cNvSpPr/>
          <p:nvPr/>
        </p:nvSpPr>
        <p:spPr>
          <a:xfrm>
            <a:off x="4840502"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A05114-EAC1-4F7C-85DF-B093763105DC}"/>
              </a:ext>
            </a:extLst>
          </p:cNvPr>
          <p:cNvSpPr/>
          <p:nvPr/>
        </p:nvSpPr>
        <p:spPr>
          <a:xfrm>
            <a:off x="7216698"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33BBCE-84F2-433F-9E97-200312A39EC0}"/>
              </a:ext>
            </a:extLst>
          </p:cNvPr>
          <p:cNvSpPr/>
          <p:nvPr/>
        </p:nvSpPr>
        <p:spPr>
          <a:xfrm>
            <a:off x="9592894"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F05FC2-B1DE-4527-844F-64FD8FC2E363}"/>
              </a:ext>
            </a:extLst>
          </p:cNvPr>
          <p:cNvSpPr/>
          <p:nvPr/>
        </p:nvSpPr>
        <p:spPr>
          <a:xfrm>
            <a:off x="185162"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4" name="Rectangle 23">
            <a:extLst>
              <a:ext uri="{FF2B5EF4-FFF2-40B4-BE49-F238E27FC236}">
                <a16:creationId xmlns:a16="http://schemas.microsoft.com/office/drawing/2014/main" id="{F6DA0A4F-2401-499C-BB09-F09A697043BF}"/>
              </a:ext>
            </a:extLst>
          </p:cNvPr>
          <p:cNvSpPr/>
          <p:nvPr/>
        </p:nvSpPr>
        <p:spPr>
          <a:xfrm>
            <a:off x="3201669"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5" name="Rectangle 24">
            <a:extLst>
              <a:ext uri="{FF2B5EF4-FFF2-40B4-BE49-F238E27FC236}">
                <a16:creationId xmlns:a16="http://schemas.microsoft.com/office/drawing/2014/main" id="{49D8A71A-19E2-461E-97CE-B814749ECF4E}"/>
              </a:ext>
            </a:extLst>
          </p:cNvPr>
          <p:cNvSpPr/>
          <p:nvPr/>
        </p:nvSpPr>
        <p:spPr>
          <a:xfrm>
            <a:off x="5498516"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6" name="Rectangle 25">
            <a:extLst>
              <a:ext uri="{FF2B5EF4-FFF2-40B4-BE49-F238E27FC236}">
                <a16:creationId xmlns:a16="http://schemas.microsoft.com/office/drawing/2014/main" id="{A5F65CB4-3118-47C7-BE07-D8102C9F5450}"/>
              </a:ext>
            </a:extLst>
          </p:cNvPr>
          <p:cNvSpPr/>
          <p:nvPr/>
        </p:nvSpPr>
        <p:spPr>
          <a:xfrm>
            <a:off x="7394613"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7" name="Rectangle 26">
            <a:extLst>
              <a:ext uri="{FF2B5EF4-FFF2-40B4-BE49-F238E27FC236}">
                <a16:creationId xmlns:a16="http://schemas.microsoft.com/office/drawing/2014/main" id="{CE968C9B-C4A7-4FB1-8825-49C2524F1554}"/>
              </a:ext>
            </a:extLst>
          </p:cNvPr>
          <p:cNvSpPr/>
          <p:nvPr/>
        </p:nvSpPr>
        <p:spPr>
          <a:xfrm>
            <a:off x="9816494"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graphicFrame>
        <p:nvGraphicFramePr>
          <p:cNvPr id="28" name="Chart 27">
            <a:extLst>
              <a:ext uri="{FF2B5EF4-FFF2-40B4-BE49-F238E27FC236}">
                <a16:creationId xmlns:a16="http://schemas.microsoft.com/office/drawing/2014/main" id="{FA658B7B-43BC-402B-A375-B38F9314E26B}"/>
              </a:ext>
            </a:extLst>
          </p:cNvPr>
          <p:cNvGraphicFramePr>
            <a:graphicFrameLocks/>
          </p:cNvGraphicFramePr>
          <p:nvPr>
            <p:extLst/>
          </p:nvPr>
        </p:nvGraphicFramePr>
        <p:xfrm>
          <a:off x="678720" y="2799985"/>
          <a:ext cx="3473155" cy="3479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8">
            <a:extLst>
              <a:ext uri="{FF2B5EF4-FFF2-40B4-BE49-F238E27FC236}">
                <a16:creationId xmlns:a16="http://schemas.microsoft.com/office/drawing/2014/main" id="{31116839-0AE8-448A-AA85-35E6DC9D4926}"/>
              </a:ext>
            </a:extLst>
          </p:cNvPr>
          <p:cNvGraphicFramePr>
            <a:graphicFrameLocks/>
          </p:cNvGraphicFramePr>
          <p:nvPr>
            <p:extLst/>
          </p:nvPr>
        </p:nvGraphicFramePr>
        <p:xfrm>
          <a:off x="4408659" y="2875213"/>
          <a:ext cx="3546784" cy="3431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8AB45EFE-854F-40F2-A0C8-0BE9A8EA3D36}"/>
              </a:ext>
            </a:extLst>
          </p:cNvPr>
          <p:cNvGraphicFramePr>
            <a:graphicFrameLocks/>
          </p:cNvGraphicFramePr>
          <p:nvPr>
            <p:extLst/>
          </p:nvPr>
        </p:nvGraphicFramePr>
        <p:xfrm>
          <a:off x="7909046" y="2871119"/>
          <a:ext cx="3552254" cy="34315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94466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9106-351D-44C6-9510-20FF61E06D5C}"/>
              </a:ext>
            </a:extLst>
          </p:cNvPr>
          <p:cNvSpPr>
            <a:spLocks noGrp="1"/>
          </p:cNvSpPr>
          <p:nvPr>
            <p:ph type="title"/>
          </p:nvPr>
        </p:nvSpPr>
        <p:spPr>
          <a:xfrm>
            <a:off x="543964" y="669948"/>
            <a:ext cx="11250262" cy="978486"/>
          </a:xfrm>
        </p:spPr>
        <p:txBody>
          <a:bodyPr>
            <a:normAutofit/>
          </a:bodyPr>
          <a:lstStyle/>
          <a:p>
            <a:r>
              <a:rPr lang="en-US" dirty="0"/>
              <a:t>Fiscal adjustment has helped, but more is still needed in many cases…</a:t>
            </a:r>
          </a:p>
        </p:txBody>
      </p:sp>
      <p:sp>
        <p:nvSpPr>
          <p:cNvPr id="5" name="TextBox 1">
            <a:extLst>
              <a:ext uri="{FF2B5EF4-FFF2-40B4-BE49-F238E27FC236}">
                <a16:creationId xmlns:a16="http://schemas.microsoft.com/office/drawing/2014/main" id="{B9A13E91-DA3D-45D4-9C05-30EB84890FB6}"/>
              </a:ext>
            </a:extLst>
          </p:cNvPr>
          <p:cNvSpPr txBox="1"/>
          <p:nvPr/>
        </p:nvSpPr>
        <p:spPr>
          <a:xfrm>
            <a:off x="1218696" y="1805252"/>
            <a:ext cx="5388724" cy="486407"/>
          </a:xfrm>
          <a:prstGeom prst="rect">
            <a:avLst/>
          </a:prstGeom>
          <a:noFill/>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b="1" kern="0" dirty="0">
                <a:solidFill>
                  <a:srgbClr val="595959"/>
                </a:solidFill>
                <a:latin typeface="Arial Black" panose="020B0A04020102020204" pitchFamily="34" charset="0"/>
                <a:cs typeface="Segoe UI" panose="020B0502040204020203" pitchFamily="34" charset="0"/>
              </a:rPr>
              <a:t>Change in Fiscal Deficit, 2013–17</a:t>
            </a:r>
          </a:p>
        </p:txBody>
      </p:sp>
      <p:sp>
        <p:nvSpPr>
          <p:cNvPr id="6" name="TextBox 1">
            <a:extLst>
              <a:ext uri="{FF2B5EF4-FFF2-40B4-BE49-F238E27FC236}">
                <a16:creationId xmlns:a16="http://schemas.microsoft.com/office/drawing/2014/main" id="{DCB2CF12-C762-42F8-9B7D-CE570851EA22}"/>
              </a:ext>
            </a:extLst>
          </p:cNvPr>
          <p:cNvSpPr txBox="1"/>
          <p:nvPr/>
        </p:nvSpPr>
        <p:spPr>
          <a:xfrm>
            <a:off x="6096000" y="1828800"/>
            <a:ext cx="5388724" cy="563220"/>
          </a:xfrm>
          <a:prstGeom prst="rect">
            <a:avLst/>
          </a:prstGeom>
          <a:noFill/>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b="1" kern="0" dirty="0">
                <a:solidFill>
                  <a:srgbClr val="595959"/>
                </a:solidFill>
                <a:latin typeface="Arial Black" panose="020B0A04020102020204" pitchFamily="34" charset="0"/>
                <a:cs typeface="Segoe UI" panose="020B0502040204020203" pitchFamily="34" charset="0"/>
              </a:rPr>
              <a:t>Medium-Term Fiscal Plans, 2018–23</a:t>
            </a:r>
          </a:p>
        </p:txBody>
      </p:sp>
      <p:sp>
        <p:nvSpPr>
          <p:cNvPr id="7" name="TextBox 2">
            <a:extLst>
              <a:ext uri="{FF2B5EF4-FFF2-40B4-BE49-F238E27FC236}">
                <a16:creationId xmlns:a16="http://schemas.microsoft.com/office/drawing/2014/main" id="{7A9F6C6B-0456-4599-81FF-2002FA2A4390}"/>
              </a:ext>
            </a:extLst>
          </p:cNvPr>
          <p:cNvSpPr txBox="1">
            <a:spLocks noChangeArrowheads="1"/>
          </p:cNvSpPr>
          <p:nvPr/>
        </p:nvSpPr>
        <p:spPr bwMode="auto">
          <a:xfrm>
            <a:off x="1239838" y="6286500"/>
            <a:ext cx="5609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r>
              <a:rPr lang="en-US" altLang="en-US" sz="1200" dirty="0">
                <a:solidFill>
                  <a:srgbClr val="595959"/>
                </a:solidFill>
                <a:latin typeface="Arial Narrow" panose="020B0606020202030204" pitchFamily="34" charset="0"/>
              </a:rPr>
              <a:t>Source: IMF, World Economic Outlook database; and IMF staff calculations.</a:t>
            </a:r>
          </a:p>
        </p:txBody>
      </p:sp>
      <p:graphicFrame>
        <p:nvGraphicFramePr>
          <p:cNvPr id="24" name="Chart 23">
            <a:extLst>
              <a:ext uri="{FF2B5EF4-FFF2-40B4-BE49-F238E27FC236}">
                <a16:creationId xmlns:a16="http://schemas.microsoft.com/office/drawing/2014/main" id="{7450A7E9-8D07-49CE-9B62-6995F9B2E762}"/>
              </a:ext>
            </a:extLst>
          </p:cNvPr>
          <p:cNvGraphicFramePr>
            <a:graphicFrameLocks/>
          </p:cNvGraphicFramePr>
          <p:nvPr>
            <p:extLst/>
          </p:nvPr>
        </p:nvGraphicFramePr>
        <p:xfrm>
          <a:off x="6096001" y="2276915"/>
          <a:ext cx="5388723" cy="3969702"/>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1">
            <a:extLst>
              <a:ext uri="{FF2B5EF4-FFF2-40B4-BE49-F238E27FC236}">
                <a16:creationId xmlns:a16="http://schemas.microsoft.com/office/drawing/2014/main" id="{E403544B-C6EF-4EAA-888A-AB3D743BA228}"/>
              </a:ext>
            </a:extLst>
          </p:cNvPr>
          <p:cNvSpPr txBox="1"/>
          <p:nvPr/>
        </p:nvSpPr>
        <p:spPr>
          <a:xfrm>
            <a:off x="9685173" y="4465981"/>
            <a:ext cx="1156828" cy="7435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707372"/>
                </a:solidFill>
                <a:latin typeface="Arial Narrow" panose="020B0606020202030204" pitchFamily="34" charset="0"/>
              </a:rPr>
              <a:t>Lowering fiscal deficit</a:t>
            </a:r>
          </a:p>
        </p:txBody>
      </p:sp>
      <p:cxnSp>
        <p:nvCxnSpPr>
          <p:cNvPr id="26" name="Straight Arrow Connector 25">
            <a:extLst>
              <a:ext uri="{FF2B5EF4-FFF2-40B4-BE49-F238E27FC236}">
                <a16:creationId xmlns:a16="http://schemas.microsoft.com/office/drawing/2014/main" id="{C434FD83-3983-4560-87E7-A5590470CF99}"/>
              </a:ext>
            </a:extLst>
          </p:cNvPr>
          <p:cNvCxnSpPr/>
          <p:nvPr/>
        </p:nvCxnSpPr>
        <p:spPr>
          <a:xfrm>
            <a:off x="9559173" y="4465981"/>
            <a:ext cx="0" cy="602919"/>
          </a:xfrm>
          <a:prstGeom prst="straightConnector1">
            <a:avLst/>
          </a:prstGeom>
          <a:ln w="50800">
            <a:tailEnd type="triangle"/>
          </a:ln>
        </p:spPr>
        <p:style>
          <a:lnRef idx="1">
            <a:schemeClr val="accent4"/>
          </a:lnRef>
          <a:fillRef idx="0">
            <a:schemeClr val="accent4"/>
          </a:fillRef>
          <a:effectRef idx="0">
            <a:schemeClr val="accent4"/>
          </a:effectRef>
          <a:fontRef idx="minor">
            <a:schemeClr val="tx1"/>
          </a:fontRef>
        </p:style>
      </p:cxnSp>
      <p:sp>
        <p:nvSpPr>
          <p:cNvPr id="35" name="Rectangle 34">
            <a:extLst>
              <a:ext uri="{FF2B5EF4-FFF2-40B4-BE49-F238E27FC236}">
                <a16:creationId xmlns:a16="http://schemas.microsoft.com/office/drawing/2014/main" id="{CD5B3BD6-0FBB-478E-AAC8-ACA820F2E0FE}"/>
              </a:ext>
            </a:extLst>
          </p:cNvPr>
          <p:cNvSpPr/>
          <p:nvPr/>
        </p:nvSpPr>
        <p:spPr>
          <a:xfrm>
            <a:off x="88110"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11138A-3460-49A1-87B6-BCC64BFC79BE}"/>
              </a:ext>
            </a:extLst>
          </p:cNvPr>
          <p:cNvSpPr/>
          <p:nvPr/>
        </p:nvSpPr>
        <p:spPr>
          <a:xfrm>
            <a:off x="2464306"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592D372-79A1-4550-ADD6-3EDD37AFE695}"/>
              </a:ext>
            </a:extLst>
          </p:cNvPr>
          <p:cNvSpPr/>
          <p:nvPr/>
        </p:nvSpPr>
        <p:spPr>
          <a:xfrm>
            <a:off x="4840502"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53FECF-F9FA-49F2-BFE0-90CEDC8E5967}"/>
              </a:ext>
            </a:extLst>
          </p:cNvPr>
          <p:cNvSpPr/>
          <p:nvPr/>
        </p:nvSpPr>
        <p:spPr>
          <a:xfrm>
            <a:off x="7216698"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3604BBD-3909-4E05-A877-A0CE0B12E1A1}"/>
              </a:ext>
            </a:extLst>
          </p:cNvPr>
          <p:cNvSpPr/>
          <p:nvPr/>
        </p:nvSpPr>
        <p:spPr>
          <a:xfrm>
            <a:off x="9592894"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0BDAB60-20D3-4BD2-A0B6-9D7543E99310}"/>
              </a:ext>
            </a:extLst>
          </p:cNvPr>
          <p:cNvSpPr/>
          <p:nvPr/>
        </p:nvSpPr>
        <p:spPr>
          <a:xfrm>
            <a:off x="185162"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41" name="Rectangle 40">
            <a:extLst>
              <a:ext uri="{FF2B5EF4-FFF2-40B4-BE49-F238E27FC236}">
                <a16:creationId xmlns:a16="http://schemas.microsoft.com/office/drawing/2014/main" id="{49B08046-DEE6-4144-AE45-B312F51A3257}"/>
              </a:ext>
            </a:extLst>
          </p:cNvPr>
          <p:cNvSpPr/>
          <p:nvPr/>
        </p:nvSpPr>
        <p:spPr>
          <a:xfrm>
            <a:off x="3201669"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42" name="Rectangle 41">
            <a:extLst>
              <a:ext uri="{FF2B5EF4-FFF2-40B4-BE49-F238E27FC236}">
                <a16:creationId xmlns:a16="http://schemas.microsoft.com/office/drawing/2014/main" id="{03305B06-FBB0-4E6B-B624-2DA1191EA2E6}"/>
              </a:ext>
            </a:extLst>
          </p:cNvPr>
          <p:cNvSpPr/>
          <p:nvPr/>
        </p:nvSpPr>
        <p:spPr>
          <a:xfrm>
            <a:off x="5498516"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43" name="Rectangle 42">
            <a:extLst>
              <a:ext uri="{FF2B5EF4-FFF2-40B4-BE49-F238E27FC236}">
                <a16:creationId xmlns:a16="http://schemas.microsoft.com/office/drawing/2014/main" id="{A705F512-36F6-485C-A74E-5A374DC6C564}"/>
              </a:ext>
            </a:extLst>
          </p:cNvPr>
          <p:cNvSpPr/>
          <p:nvPr/>
        </p:nvSpPr>
        <p:spPr>
          <a:xfrm>
            <a:off x="7394613"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44" name="Rectangle 43">
            <a:extLst>
              <a:ext uri="{FF2B5EF4-FFF2-40B4-BE49-F238E27FC236}">
                <a16:creationId xmlns:a16="http://schemas.microsoft.com/office/drawing/2014/main" id="{D1955741-087D-48E5-9454-362B98A237D7}"/>
              </a:ext>
            </a:extLst>
          </p:cNvPr>
          <p:cNvSpPr/>
          <p:nvPr/>
        </p:nvSpPr>
        <p:spPr>
          <a:xfrm>
            <a:off x="9816494"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graphicFrame>
        <p:nvGraphicFramePr>
          <p:cNvPr id="20" name="Chart 19">
            <a:extLst>
              <a:ext uri="{FF2B5EF4-FFF2-40B4-BE49-F238E27FC236}">
                <a16:creationId xmlns:a16="http://schemas.microsoft.com/office/drawing/2014/main" id="{3E41FCFB-3E02-4D0E-8C99-BFA97643D4E0}"/>
              </a:ext>
            </a:extLst>
          </p:cNvPr>
          <p:cNvGraphicFramePr>
            <a:graphicFrameLocks/>
          </p:cNvGraphicFramePr>
          <p:nvPr>
            <p:extLst/>
          </p:nvPr>
        </p:nvGraphicFramePr>
        <p:xfrm>
          <a:off x="1239838" y="2415568"/>
          <a:ext cx="4856162" cy="3893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054178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normAutofit/>
          </a:bodyPr>
          <a:lstStyle/>
          <a:p>
            <a:r>
              <a:rPr lang="en-US" dirty="0"/>
              <a:t>…as debt vulnerabilities are notably elevated…</a:t>
            </a:r>
          </a:p>
        </p:txBody>
      </p:sp>
      <p:sp>
        <p:nvSpPr>
          <p:cNvPr id="5" name="TextBox 1">
            <a:extLst>
              <a:ext uri="{FF2B5EF4-FFF2-40B4-BE49-F238E27FC236}">
                <a16:creationId xmlns:a16="http://schemas.microsoft.com/office/drawing/2014/main" id="{E419C5EE-A9A7-478C-BE46-6EFFA23E0E0B}"/>
              </a:ext>
            </a:extLst>
          </p:cNvPr>
          <p:cNvSpPr txBox="1"/>
          <p:nvPr/>
        </p:nvSpPr>
        <p:spPr>
          <a:xfrm>
            <a:off x="1239836" y="1807590"/>
            <a:ext cx="7153275"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Debt Risk Status, 2008–18</a:t>
            </a:r>
          </a:p>
        </p:txBody>
      </p:sp>
      <p:sp>
        <p:nvSpPr>
          <p:cNvPr id="7" name="TextBox 3">
            <a:extLst>
              <a:ext uri="{FF2B5EF4-FFF2-40B4-BE49-F238E27FC236}">
                <a16:creationId xmlns:a16="http://schemas.microsoft.com/office/drawing/2014/main" id="{28138027-5E60-4A80-BC06-38355C12D993}"/>
              </a:ext>
            </a:extLst>
          </p:cNvPr>
          <p:cNvSpPr txBox="1"/>
          <p:nvPr/>
        </p:nvSpPr>
        <p:spPr>
          <a:xfrm>
            <a:off x="1239838" y="6228500"/>
            <a:ext cx="6419607" cy="2762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0" dirty="0">
                <a:solidFill>
                  <a:srgbClr val="707372"/>
                </a:solidFill>
                <a:latin typeface="Arial Narrow" panose="020B0606020202030204" pitchFamily="34" charset="0"/>
              </a:rPr>
              <a:t>Source:</a:t>
            </a:r>
            <a:r>
              <a:rPr lang="en-US" sz="1200" b="0" baseline="0" dirty="0">
                <a:solidFill>
                  <a:srgbClr val="707372"/>
                </a:solidFill>
                <a:latin typeface="Arial Narrow" panose="020B0606020202030204" pitchFamily="34" charset="0"/>
              </a:rPr>
              <a:t> IMF Debt Sustainability Analysis Low-Income Developing Countries database.</a:t>
            </a:r>
          </a:p>
        </p:txBody>
      </p:sp>
      <p:graphicFrame>
        <p:nvGraphicFramePr>
          <p:cNvPr id="8" name="Chart 7">
            <a:extLst>
              <a:ext uri="{FF2B5EF4-FFF2-40B4-BE49-F238E27FC236}">
                <a16:creationId xmlns:a16="http://schemas.microsoft.com/office/drawing/2014/main" id="{6783B376-1337-43B5-9853-077AEF940127}"/>
              </a:ext>
            </a:extLst>
          </p:cNvPr>
          <p:cNvGraphicFramePr>
            <a:graphicFrameLocks/>
          </p:cNvGraphicFramePr>
          <p:nvPr>
            <p:extLst/>
          </p:nvPr>
        </p:nvGraphicFramePr>
        <p:xfrm>
          <a:off x="1236661" y="2260388"/>
          <a:ext cx="9715501" cy="4026112"/>
        </p:xfrm>
        <a:graphic>
          <a:graphicData uri="http://schemas.openxmlformats.org/drawingml/2006/chart">
            <c:chart xmlns:c="http://schemas.openxmlformats.org/drawingml/2006/chart" xmlns:r="http://schemas.openxmlformats.org/officeDocument/2006/relationships" r:id="rId2"/>
          </a:graphicData>
        </a:graphic>
      </p:graphicFrame>
      <p:sp>
        <p:nvSpPr>
          <p:cNvPr id="30" name="Rectangle 29">
            <a:extLst>
              <a:ext uri="{FF2B5EF4-FFF2-40B4-BE49-F238E27FC236}">
                <a16:creationId xmlns:a16="http://schemas.microsoft.com/office/drawing/2014/main" id="{15B26BCF-67C4-4E28-ABF1-4522259CC908}"/>
              </a:ext>
            </a:extLst>
          </p:cNvPr>
          <p:cNvSpPr/>
          <p:nvPr/>
        </p:nvSpPr>
        <p:spPr>
          <a:xfrm>
            <a:off x="88110"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5DCE3FF-3543-4950-BC0D-49F6F87E5834}"/>
              </a:ext>
            </a:extLst>
          </p:cNvPr>
          <p:cNvSpPr/>
          <p:nvPr/>
        </p:nvSpPr>
        <p:spPr>
          <a:xfrm>
            <a:off x="2464306"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A6B26E-86F7-4265-AF89-A96A74B251A1}"/>
              </a:ext>
            </a:extLst>
          </p:cNvPr>
          <p:cNvSpPr/>
          <p:nvPr/>
        </p:nvSpPr>
        <p:spPr>
          <a:xfrm>
            <a:off x="4840502"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1F3A02-DA58-4E55-8BB6-B973C1432F00}"/>
              </a:ext>
            </a:extLst>
          </p:cNvPr>
          <p:cNvSpPr/>
          <p:nvPr/>
        </p:nvSpPr>
        <p:spPr>
          <a:xfrm>
            <a:off x="7216698"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1A63B5A-1344-459C-BEC4-ADD0AFAA6CD6}"/>
              </a:ext>
            </a:extLst>
          </p:cNvPr>
          <p:cNvSpPr/>
          <p:nvPr/>
        </p:nvSpPr>
        <p:spPr>
          <a:xfrm>
            <a:off x="9592894"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DFB8154-6C30-4693-BCC9-4CEF1E3C89C2}"/>
              </a:ext>
            </a:extLst>
          </p:cNvPr>
          <p:cNvSpPr/>
          <p:nvPr/>
        </p:nvSpPr>
        <p:spPr>
          <a:xfrm>
            <a:off x="185162"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36" name="Rectangle 35">
            <a:extLst>
              <a:ext uri="{FF2B5EF4-FFF2-40B4-BE49-F238E27FC236}">
                <a16:creationId xmlns:a16="http://schemas.microsoft.com/office/drawing/2014/main" id="{A740BD8B-52AD-4C9B-9135-F0CCC943AB03}"/>
              </a:ext>
            </a:extLst>
          </p:cNvPr>
          <p:cNvSpPr/>
          <p:nvPr/>
        </p:nvSpPr>
        <p:spPr>
          <a:xfrm>
            <a:off x="3201669"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37" name="Rectangle 36">
            <a:extLst>
              <a:ext uri="{FF2B5EF4-FFF2-40B4-BE49-F238E27FC236}">
                <a16:creationId xmlns:a16="http://schemas.microsoft.com/office/drawing/2014/main" id="{334C9DD6-5F83-4174-B86A-71E0CF7E538B}"/>
              </a:ext>
            </a:extLst>
          </p:cNvPr>
          <p:cNvSpPr/>
          <p:nvPr/>
        </p:nvSpPr>
        <p:spPr>
          <a:xfrm>
            <a:off x="5498516"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8" name="Rectangle 37">
            <a:extLst>
              <a:ext uri="{FF2B5EF4-FFF2-40B4-BE49-F238E27FC236}">
                <a16:creationId xmlns:a16="http://schemas.microsoft.com/office/drawing/2014/main" id="{04847A5D-C1CB-4F12-A7A2-D323A8D085D3}"/>
              </a:ext>
            </a:extLst>
          </p:cNvPr>
          <p:cNvSpPr/>
          <p:nvPr/>
        </p:nvSpPr>
        <p:spPr>
          <a:xfrm>
            <a:off x="7394613"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9" name="Rectangle 38">
            <a:extLst>
              <a:ext uri="{FF2B5EF4-FFF2-40B4-BE49-F238E27FC236}">
                <a16:creationId xmlns:a16="http://schemas.microsoft.com/office/drawing/2014/main" id="{3AE76A93-D8B8-4F53-921B-0512A73A6365}"/>
              </a:ext>
            </a:extLst>
          </p:cNvPr>
          <p:cNvSpPr/>
          <p:nvPr/>
        </p:nvSpPr>
        <p:spPr>
          <a:xfrm>
            <a:off x="9816494"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27322395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439C-A9B5-42C7-A13F-312CC2D35E80}"/>
              </a:ext>
            </a:extLst>
          </p:cNvPr>
          <p:cNvSpPr>
            <a:spLocks noGrp="1"/>
          </p:cNvSpPr>
          <p:nvPr>
            <p:ph type="title"/>
          </p:nvPr>
        </p:nvSpPr>
        <p:spPr>
          <a:xfrm>
            <a:off x="1239838" y="803875"/>
            <a:ext cx="9883687" cy="978486"/>
          </a:xfrm>
        </p:spPr>
        <p:txBody>
          <a:bodyPr>
            <a:normAutofit/>
          </a:bodyPr>
          <a:lstStyle/>
          <a:p>
            <a:r>
              <a:rPr lang="en-US" dirty="0"/>
              <a:t>…and will remain so as concessional financing will remain scarce</a:t>
            </a:r>
          </a:p>
        </p:txBody>
      </p:sp>
      <p:sp>
        <p:nvSpPr>
          <p:cNvPr id="9" name="TextBox 1">
            <a:extLst>
              <a:ext uri="{FF2B5EF4-FFF2-40B4-BE49-F238E27FC236}">
                <a16:creationId xmlns:a16="http://schemas.microsoft.com/office/drawing/2014/main" id="{9AEFD595-E3CD-4178-96F5-1EECECCF0AF3}"/>
              </a:ext>
            </a:extLst>
          </p:cNvPr>
          <p:cNvSpPr txBox="1"/>
          <p:nvPr/>
        </p:nvSpPr>
        <p:spPr>
          <a:xfrm>
            <a:off x="1239838" y="1840868"/>
            <a:ext cx="7153275"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New Debt Flows since 2010</a:t>
            </a:r>
          </a:p>
        </p:txBody>
      </p:sp>
      <p:sp>
        <p:nvSpPr>
          <p:cNvPr id="5" name="TextBox 3">
            <a:extLst>
              <a:ext uri="{FF2B5EF4-FFF2-40B4-BE49-F238E27FC236}">
                <a16:creationId xmlns:a16="http://schemas.microsoft.com/office/drawing/2014/main" id="{FE1E825D-126D-4748-9DFA-863B364B2F4B}"/>
              </a:ext>
            </a:extLst>
          </p:cNvPr>
          <p:cNvSpPr txBox="1"/>
          <p:nvPr/>
        </p:nvSpPr>
        <p:spPr>
          <a:xfrm>
            <a:off x="1239837" y="6257925"/>
            <a:ext cx="6419607" cy="2762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0" dirty="0">
                <a:solidFill>
                  <a:srgbClr val="707372"/>
                </a:solidFill>
                <a:latin typeface="Arial Narrow" panose="020B0606020202030204" pitchFamily="34" charset="0"/>
              </a:rPr>
              <a:t>Note:</a:t>
            </a:r>
            <a:r>
              <a:rPr lang="en-US" sz="1200" dirty="0">
                <a:solidFill>
                  <a:srgbClr val="707372"/>
                </a:solidFill>
                <a:latin typeface="Arial Narrow" panose="020B0606020202030204" pitchFamily="34" charset="0"/>
              </a:rPr>
              <a:t> Excludes Equatorial Guinea, Namibia, Seychelles, and South Sudan.</a:t>
            </a:r>
            <a:endParaRPr lang="en-US" sz="1200" b="0" baseline="0" dirty="0">
              <a:solidFill>
                <a:srgbClr val="707372"/>
              </a:solidFill>
              <a:latin typeface="Arial Narrow" panose="020B0606020202030204" pitchFamily="34" charset="0"/>
            </a:endParaRPr>
          </a:p>
        </p:txBody>
      </p:sp>
      <p:graphicFrame>
        <p:nvGraphicFramePr>
          <p:cNvPr id="10" name="Chart 9">
            <a:extLst>
              <a:ext uri="{FF2B5EF4-FFF2-40B4-BE49-F238E27FC236}">
                <a16:creationId xmlns:a16="http://schemas.microsoft.com/office/drawing/2014/main" id="{581CAEC8-4A44-4B49-B4BC-ADCF6774BDC0}"/>
              </a:ext>
            </a:extLst>
          </p:cNvPr>
          <p:cNvGraphicFramePr>
            <a:graphicFrameLocks/>
          </p:cNvGraphicFramePr>
          <p:nvPr>
            <p:extLst/>
          </p:nvPr>
        </p:nvGraphicFramePr>
        <p:xfrm>
          <a:off x="2513042" y="2269349"/>
          <a:ext cx="6644323" cy="371395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90004D6E-D432-4698-9776-C0EC06280313}"/>
              </a:ext>
            </a:extLst>
          </p:cNvPr>
          <p:cNvSpPr txBox="1"/>
          <p:nvPr/>
        </p:nvSpPr>
        <p:spPr>
          <a:xfrm>
            <a:off x="5542937" y="2362916"/>
            <a:ext cx="1305186" cy="4171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rgbClr val="707372"/>
                </a:solidFill>
                <a:latin typeface="Arial Narrow" panose="020B0606020202030204" pitchFamily="34" charset="0"/>
              </a:rPr>
              <a:t>$722 bn</a:t>
            </a:r>
          </a:p>
        </p:txBody>
      </p:sp>
      <p:sp>
        <p:nvSpPr>
          <p:cNvPr id="3" name="TextBox 2">
            <a:extLst>
              <a:ext uri="{FF2B5EF4-FFF2-40B4-BE49-F238E27FC236}">
                <a16:creationId xmlns:a16="http://schemas.microsoft.com/office/drawing/2014/main" id="{80521638-5E70-43FF-B8CC-3C010D80866D}"/>
              </a:ext>
            </a:extLst>
          </p:cNvPr>
          <p:cNvSpPr txBox="1"/>
          <p:nvPr/>
        </p:nvSpPr>
        <p:spPr>
          <a:xfrm>
            <a:off x="8014446" y="4775647"/>
            <a:ext cx="760719" cy="338554"/>
          </a:xfrm>
          <a:prstGeom prst="rect">
            <a:avLst/>
          </a:prstGeom>
          <a:noFill/>
        </p:spPr>
        <p:txBody>
          <a:bodyPr wrap="square" rtlCol="0">
            <a:spAutoFit/>
          </a:bodyPr>
          <a:lstStyle/>
          <a:p>
            <a:r>
              <a:rPr lang="en-US" sz="1600" b="1" dirty="0">
                <a:solidFill>
                  <a:srgbClr val="707372"/>
                </a:solidFill>
                <a:latin typeface="Arial Narrow" panose="020B0606020202030204" pitchFamily="34" charset="0"/>
              </a:rPr>
              <a:t>2010</a:t>
            </a:r>
          </a:p>
        </p:txBody>
      </p:sp>
      <p:sp>
        <p:nvSpPr>
          <p:cNvPr id="4" name="Right Brace 3">
            <a:extLst>
              <a:ext uri="{FF2B5EF4-FFF2-40B4-BE49-F238E27FC236}">
                <a16:creationId xmlns:a16="http://schemas.microsoft.com/office/drawing/2014/main" id="{395C04A3-2C92-430F-924B-FD308CB47C98}"/>
              </a:ext>
            </a:extLst>
          </p:cNvPr>
          <p:cNvSpPr/>
          <p:nvPr/>
        </p:nvSpPr>
        <p:spPr>
          <a:xfrm>
            <a:off x="7684033" y="4310991"/>
            <a:ext cx="330413" cy="1267866"/>
          </a:xfrm>
          <a:prstGeom prst="rightBrace">
            <a:avLst/>
          </a:prstGeom>
          <a:ln>
            <a:solidFill>
              <a:srgbClr val="7073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7372"/>
              </a:solidFill>
            </a:endParaRPr>
          </a:p>
        </p:txBody>
      </p:sp>
      <p:sp>
        <p:nvSpPr>
          <p:cNvPr id="31" name="Rectangle 30">
            <a:extLst>
              <a:ext uri="{FF2B5EF4-FFF2-40B4-BE49-F238E27FC236}">
                <a16:creationId xmlns:a16="http://schemas.microsoft.com/office/drawing/2014/main" id="{A9743619-A372-4EEB-940D-05EAC00941A9}"/>
              </a:ext>
            </a:extLst>
          </p:cNvPr>
          <p:cNvSpPr/>
          <p:nvPr/>
        </p:nvSpPr>
        <p:spPr>
          <a:xfrm>
            <a:off x="88110"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5DB4EE8-BD65-4B4D-85BA-63A06E609A23}"/>
              </a:ext>
            </a:extLst>
          </p:cNvPr>
          <p:cNvSpPr/>
          <p:nvPr/>
        </p:nvSpPr>
        <p:spPr>
          <a:xfrm>
            <a:off x="2464306"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F911631-81F8-437C-BA22-DF808F7AFCE3}"/>
              </a:ext>
            </a:extLst>
          </p:cNvPr>
          <p:cNvSpPr/>
          <p:nvPr/>
        </p:nvSpPr>
        <p:spPr>
          <a:xfrm>
            <a:off x="4840502"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6738BEF-BBF8-448F-85A5-8F65E0C3A185}"/>
              </a:ext>
            </a:extLst>
          </p:cNvPr>
          <p:cNvSpPr/>
          <p:nvPr/>
        </p:nvSpPr>
        <p:spPr>
          <a:xfrm>
            <a:off x="7216698"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CAB449C-9F51-4CE7-B1B6-8DD72C3F3FA6}"/>
              </a:ext>
            </a:extLst>
          </p:cNvPr>
          <p:cNvSpPr/>
          <p:nvPr/>
        </p:nvSpPr>
        <p:spPr>
          <a:xfrm>
            <a:off x="9592894"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40329AC-9C5F-4E7E-8D42-660BD5745550}"/>
              </a:ext>
            </a:extLst>
          </p:cNvPr>
          <p:cNvSpPr/>
          <p:nvPr/>
        </p:nvSpPr>
        <p:spPr>
          <a:xfrm>
            <a:off x="185162"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37" name="Rectangle 36">
            <a:extLst>
              <a:ext uri="{FF2B5EF4-FFF2-40B4-BE49-F238E27FC236}">
                <a16:creationId xmlns:a16="http://schemas.microsoft.com/office/drawing/2014/main" id="{60553B77-71CA-462D-B763-576019DF02CE}"/>
              </a:ext>
            </a:extLst>
          </p:cNvPr>
          <p:cNvSpPr/>
          <p:nvPr/>
        </p:nvSpPr>
        <p:spPr>
          <a:xfrm>
            <a:off x="3201669"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38" name="Rectangle 37">
            <a:extLst>
              <a:ext uri="{FF2B5EF4-FFF2-40B4-BE49-F238E27FC236}">
                <a16:creationId xmlns:a16="http://schemas.microsoft.com/office/drawing/2014/main" id="{B88FC57F-8026-4F60-8DFE-BFADBC4DDE90}"/>
              </a:ext>
            </a:extLst>
          </p:cNvPr>
          <p:cNvSpPr/>
          <p:nvPr/>
        </p:nvSpPr>
        <p:spPr>
          <a:xfrm>
            <a:off x="5498516"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9" name="Rectangle 38">
            <a:extLst>
              <a:ext uri="{FF2B5EF4-FFF2-40B4-BE49-F238E27FC236}">
                <a16:creationId xmlns:a16="http://schemas.microsoft.com/office/drawing/2014/main" id="{A8B8E597-E8C7-45DE-928C-D05DD54B19C5}"/>
              </a:ext>
            </a:extLst>
          </p:cNvPr>
          <p:cNvSpPr/>
          <p:nvPr/>
        </p:nvSpPr>
        <p:spPr>
          <a:xfrm>
            <a:off x="7394613"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40" name="Rectangle 39">
            <a:extLst>
              <a:ext uri="{FF2B5EF4-FFF2-40B4-BE49-F238E27FC236}">
                <a16:creationId xmlns:a16="http://schemas.microsoft.com/office/drawing/2014/main" id="{97524112-28EE-46D8-AEAF-AE406BF6E80B}"/>
              </a:ext>
            </a:extLst>
          </p:cNvPr>
          <p:cNvSpPr/>
          <p:nvPr/>
        </p:nvSpPr>
        <p:spPr>
          <a:xfrm>
            <a:off x="9816494"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37438972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93C5F-C448-6542-89BC-ECE1A4FE3F56}"/>
              </a:ext>
            </a:extLst>
          </p:cNvPr>
          <p:cNvSpPr>
            <a:spLocks noGrp="1"/>
          </p:cNvSpPr>
          <p:nvPr>
            <p:ph sz="quarter" idx="11"/>
          </p:nvPr>
        </p:nvSpPr>
        <p:spPr/>
        <p:txBody>
          <a:bodyPr/>
          <a:lstStyle/>
          <a:p>
            <a:r>
              <a:rPr lang="en-US" dirty="0"/>
              <a:t>Roadmap</a:t>
            </a:r>
          </a:p>
          <a:p>
            <a:pPr lvl="1"/>
            <a:r>
              <a:rPr lang="en-US" dirty="0"/>
              <a:t>Recent Developments and Outlook</a:t>
            </a:r>
          </a:p>
          <a:p>
            <a:pPr lvl="1"/>
            <a:r>
              <a:rPr lang="en-US" dirty="0"/>
              <a:t>Challenges </a:t>
            </a:r>
          </a:p>
          <a:p>
            <a:pPr lvl="1"/>
            <a:r>
              <a:rPr lang="en-US" b="0" dirty="0">
                <a:solidFill>
                  <a:schemeClr val="bg1"/>
                </a:solidFill>
              </a:rPr>
              <a:t>Building Resilience and Raising Growth</a:t>
            </a:r>
          </a:p>
          <a:p>
            <a:pPr lvl="2"/>
            <a:r>
              <a:rPr lang="en-US" dirty="0"/>
              <a:t>Zimbabwe- Economic Developments</a:t>
            </a:r>
          </a:p>
        </p:txBody>
      </p:sp>
    </p:spTree>
    <p:extLst>
      <p:ext uri="{BB962C8B-B14F-4D97-AF65-F5344CB8AC3E}">
        <p14:creationId xmlns:p14="http://schemas.microsoft.com/office/powerpoint/2010/main" val="13838313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65F5-BED3-4530-A2A1-1105169F271D}"/>
              </a:ext>
            </a:extLst>
          </p:cNvPr>
          <p:cNvSpPr>
            <a:spLocks noGrp="1"/>
          </p:cNvSpPr>
          <p:nvPr>
            <p:ph type="title"/>
          </p:nvPr>
        </p:nvSpPr>
        <p:spPr>
          <a:xfrm>
            <a:off x="1580224" y="365125"/>
            <a:ext cx="9773575" cy="1325563"/>
          </a:xfrm>
        </p:spPr>
        <p:txBody>
          <a:bodyPr>
            <a:normAutofit/>
          </a:bodyPr>
          <a:lstStyle/>
          <a:p>
            <a:r>
              <a:rPr lang="en-US" sz="2800" dirty="0">
                <a:solidFill>
                  <a:schemeClr val="tx2"/>
                </a:solidFill>
                <a:latin typeface="Arial Black" charset="0"/>
              </a:rPr>
              <a:t>Warning</a:t>
            </a:r>
          </a:p>
        </p:txBody>
      </p:sp>
      <p:sp>
        <p:nvSpPr>
          <p:cNvPr id="5" name="Content Placeholder 4">
            <a:extLst>
              <a:ext uri="{FF2B5EF4-FFF2-40B4-BE49-F238E27FC236}">
                <a16:creationId xmlns:a16="http://schemas.microsoft.com/office/drawing/2014/main" id="{C8968BB7-769F-4450-AD5D-1CF1ACD33B2B}"/>
              </a:ext>
            </a:extLst>
          </p:cNvPr>
          <p:cNvSpPr>
            <a:spLocks noGrp="1"/>
          </p:cNvSpPr>
          <p:nvPr>
            <p:ph idx="1"/>
          </p:nvPr>
        </p:nvSpPr>
        <p:spPr>
          <a:xfrm>
            <a:off x="1580225" y="1615736"/>
            <a:ext cx="9161755" cy="4646952"/>
          </a:xfrm>
        </p:spPr>
        <p:txBody>
          <a:bodyPr/>
          <a:lstStyle/>
          <a:p>
            <a:r>
              <a:rPr lang="en-US" sz="2400" b="1" dirty="0">
                <a:solidFill>
                  <a:srgbClr val="004C97"/>
                </a:solidFill>
              </a:rPr>
              <a:t>Many statistical series (e.g. nominal GDP) need to be re-estimated in the new local currency, the RTGS$ because:</a:t>
            </a:r>
          </a:p>
          <a:p>
            <a:endParaRPr lang="en-US" sz="2400" b="1" dirty="0">
              <a:solidFill>
                <a:srgbClr val="004C97"/>
              </a:solidFill>
            </a:endParaRPr>
          </a:p>
          <a:p>
            <a:pPr marL="458788" lvl="2" indent="-225425" defTabSz="914314">
              <a:spcBef>
                <a:spcPts val="600"/>
              </a:spcBef>
              <a:buClr>
                <a:schemeClr val="bg1">
                  <a:lumMod val="50000"/>
                </a:schemeClr>
              </a:buClr>
              <a:buSzPct val="65000"/>
              <a:buFont typeface="ArialMT"/>
              <a:buChar char="►"/>
            </a:pPr>
            <a:r>
              <a:rPr lang="en-US" sz="1700" dirty="0">
                <a:solidFill>
                  <a:srgbClr val="707372"/>
                </a:solidFill>
              </a:rPr>
              <a:t>Currency reform </a:t>
            </a:r>
          </a:p>
          <a:p>
            <a:pPr marL="458788" lvl="2" indent="-225425" defTabSz="914314">
              <a:spcBef>
                <a:spcPts val="600"/>
              </a:spcBef>
              <a:buClr>
                <a:schemeClr val="bg1">
                  <a:lumMod val="50000"/>
                </a:schemeClr>
              </a:buClr>
              <a:buSzPct val="65000"/>
              <a:buFont typeface="ArialMT"/>
              <a:buChar char="►"/>
            </a:pPr>
            <a:r>
              <a:rPr lang="en-US" sz="1700" dirty="0">
                <a:solidFill>
                  <a:srgbClr val="707372"/>
                </a:solidFill>
              </a:rPr>
              <a:t>Currency depreciation (official and unofficial rates)</a:t>
            </a:r>
          </a:p>
          <a:p>
            <a:pPr marL="458788" lvl="2" indent="-225425" defTabSz="914314">
              <a:spcBef>
                <a:spcPts val="600"/>
              </a:spcBef>
              <a:buClr>
                <a:schemeClr val="bg1">
                  <a:lumMod val="50000"/>
                </a:schemeClr>
              </a:buClr>
              <a:buSzPct val="65000"/>
              <a:buFont typeface="ArialMT"/>
              <a:buChar char="►"/>
            </a:pPr>
            <a:r>
              <a:rPr lang="en-US" sz="1700" dirty="0">
                <a:solidFill>
                  <a:srgbClr val="707372"/>
                </a:solidFill>
              </a:rPr>
              <a:t>GDP re-basement</a:t>
            </a:r>
          </a:p>
          <a:p>
            <a:endParaRPr lang="en-US" sz="2400" b="1" dirty="0">
              <a:solidFill>
                <a:srgbClr val="004C97"/>
              </a:solidFill>
            </a:endParaRPr>
          </a:p>
          <a:p>
            <a:r>
              <a:rPr lang="en-US" sz="2400" b="1" dirty="0">
                <a:solidFill>
                  <a:srgbClr val="004C97"/>
                </a:solidFill>
              </a:rPr>
              <a:t>ZIMSTAT aims to have revised macroeconomic statistics series ready by mid-2019, but until then, a proxy for nominal GDP is required:</a:t>
            </a:r>
          </a:p>
          <a:p>
            <a:endParaRPr lang="en-US" sz="2400" b="1" dirty="0">
              <a:solidFill>
                <a:srgbClr val="004C97"/>
              </a:solidFill>
            </a:endParaRPr>
          </a:p>
          <a:p>
            <a:pPr marL="458788" lvl="2" indent="-225425" defTabSz="914314">
              <a:spcBef>
                <a:spcPts val="600"/>
              </a:spcBef>
              <a:buClr>
                <a:schemeClr val="bg1">
                  <a:lumMod val="50000"/>
                </a:schemeClr>
              </a:buClr>
              <a:buSzPct val="65000"/>
              <a:buFont typeface="ArialMT"/>
              <a:buChar char="►"/>
            </a:pPr>
            <a:r>
              <a:rPr lang="en-US" sz="1700" dirty="0">
                <a:solidFill>
                  <a:srgbClr val="707372"/>
                </a:solidFill>
              </a:rPr>
              <a:t>A key implication of the depreciation of the RTGS$ against the USD is that nominal GDP in local currency has grown rapidly, driven by a large GDP deflator. </a:t>
            </a:r>
          </a:p>
        </p:txBody>
      </p:sp>
      <p:sp>
        <p:nvSpPr>
          <p:cNvPr id="3" name="Slide Number Placeholder 2">
            <a:extLst>
              <a:ext uri="{FF2B5EF4-FFF2-40B4-BE49-F238E27FC236}">
                <a16:creationId xmlns:a16="http://schemas.microsoft.com/office/drawing/2014/main" id="{731A66B6-3A1E-4DE2-88F9-A447B658A57C}"/>
              </a:ext>
            </a:extLst>
          </p:cNvPr>
          <p:cNvSpPr>
            <a:spLocks noGrp="1"/>
          </p:cNvSpPr>
          <p:nvPr>
            <p:ph type="sldNum" sz="quarter" idx="12"/>
          </p:nvPr>
        </p:nvSpPr>
        <p:spPr/>
        <p:txBody>
          <a:bodyPr/>
          <a:lstStyle/>
          <a:p>
            <a:pPr>
              <a:defRPr/>
            </a:pPr>
            <a:fld id="{16D92AF0-4655-4DE6-B06E-07519A0137E6}" type="slidenum">
              <a:rPr lang="en-US" smtClean="0"/>
              <a:pPr>
                <a:defRPr/>
              </a:pPr>
              <a:t>25</a:t>
            </a:fld>
            <a:endParaRPr lang="en-US" dirty="0"/>
          </a:p>
        </p:txBody>
      </p:sp>
    </p:spTree>
    <p:extLst>
      <p:ext uri="{BB962C8B-B14F-4D97-AF65-F5344CB8AC3E}">
        <p14:creationId xmlns:p14="http://schemas.microsoft.com/office/powerpoint/2010/main" val="87211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EC39-DF9F-499A-814A-48024974EBD5}"/>
              </a:ext>
            </a:extLst>
          </p:cNvPr>
          <p:cNvSpPr>
            <a:spLocks noGrp="1"/>
          </p:cNvSpPr>
          <p:nvPr>
            <p:ph type="title"/>
          </p:nvPr>
        </p:nvSpPr>
        <p:spPr/>
        <p:txBody>
          <a:bodyPr>
            <a:normAutofit/>
          </a:bodyPr>
          <a:lstStyle/>
          <a:p>
            <a:r>
              <a:rPr lang="en-US" sz="2800" dirty="0">
                <a:solidFill>
                  <a:schemeClr val="tx2"/>
                </a:solidFill>
                <a:latin typeface="Arial Black" charset="0"/>
              </a:rPr>
              <a:t>Diagnostic</a:t>
            </a:r>
          </a:p>
        </p:txBody>
      </p:sp>
      <p:sp>
        <p:nvSpPr>
          <p:cNvPr id="3" name="Content Placeholder 2">
            <a:extLst>
              <a:ext uri="{FF2B5EF4-FFF2-40B4-BE49-F238E27FC236}">
                <a16:creationId xmlns:a16="http://schemas.microsoft.com/office/drawing/2014/main" id="{7088B635-1D9F-4950-9C3F-08B115D127DD}"/>
              </a:ext>
            </a:extLst>
          </p:cNvPr>
          <p:cNvSpPr>
            <a:spLocks noGrp="1"/>
          </p:cNvSpPr>
          <p:nvPr>
            <p:ph idx="1"/>
          </p:nvPr>
        </p:nvSpPr>
        <p:spPr>
          <a:xfrm>
            <a:off x="1074199" y="1295400"/>
            <a:ext cx="10351362" cy="5334000"/>
          </a:xfrm>
        </p:spPr>
        <p:txBody>
          <a:bodyPr>
            <a:normAutofit/>
          </a:bodyPr>
          <a:lstStyle/>
          <a:p>
            <a:r>
              <a:rPr lang="en-US" sz="2400" b="1" dirty="0">
                <a:solidFill>
                  <a:srgbClr val="004C97"/>
                </a:solidFill>
              </a:rPr>
              <a:t>Macroeconomic instability driven by:</a:t>
            </a:r>
          </a:p>
          <a:p>
            <a:endParaRPr lang="en-US" b="1" dirty="0"/>
          </a:p>
          <a:p>
            <a:r>
              <a:rPr lang="en-US" sz="2400" b="1" dirty="0">
                <a:solidFill>
                  <a:srgbClr val="004C97"/>
                </a:solidFill>
              </a:rPr>
              <a:t>Large fiscal deficits financed by the issuance of quasi-currency instruments</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The fiscal deficit is estimated at 7.1 percent of GDP in 2018</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Net credit to the central government by RBZ increased by $3.0 billion in 2018 </a:t>
            </a:r>
          </a:p>
          <a:p>
            <a:r>
              <a:rPr lang="en-US" sz="2400" b="1" dirty="0">
                <a:solidFill>
                  <a:srgbClr val="004C97"/>
                </a:solidFill>
              </a:rPr>
              <a:t>The current account deficit widened in 2018 (-4.5 percent of GDP) due to a sharp increase in imports. </a:t>
            </a:r>
          </a:p>
          <a:p>
            <a:pPr marL="458788" lvl="2" indent="-225425" defTabSz="914314">
              <a:lnSpc>
                <a:spcPct val="110000"/>
              </a:lnSpc>
              <a:spcBef>
                <a:spcPts val="600"/>
              </a:spcBef>
              <a:buClr>
                <a:schemeClr val="bg1">
                  <a:lumMod val="50000"/>
                </a:schemeClr>
              </a:buClr>
              <a:buSzPct val="65000"/>
              <a:buFont typeface="ArialMT"/>
              <a:buChar char="►"/>
            </a:pPr>
            <a:r>
              <a:rPr lang="en-US" sz="1700" dirty="0">
                <a:solidFill>
                  <a:srgbClr val="707372"/>
                </a:solidFill>
              </a:rPr>
              <a:t>fragile equilibrium is maintained by capital controls, restrictions on access to FX, and other distortions</a:t>
            </a:r>
          </a:p>
          <a:p>
            <a:pPr marL="458788" lvl="2" indent="-225425" defTabSz="914314">
              <a:lnSpc>
                <a:spcPct val="110000"/>
              </a:lnSpc>
              <a:spcBef>
                <a:spcPts val="600"/>
              </a:spcBef>
              <a:buClr>
                <a:schemeClr val="bg1">
                  <a:lumMod val="50000"/>
                </a:schemeClr>
              </a:buClr>
              <a:buSzPct val="65000"/>
              <a:buFont typeface="ArialMT"/>
              <a:buChar char="►"/>
            </a:pPr>
            <a:endParaRPr lang="en-US" sz="1700" dirty="0">
              <a:solidFill>
                <a:srgbClr val="707372"/>
              </a:solidFill>
            </a:endParaRPr>
          </a:p>
          <a:p>
            <a:r>
              <a:rPr lang="en-US" sz="2400" b="1" dirty="0">
                <a:solidFill>
                  <a:srgbClr val="004C97"/>
                </a:solidFill>
              </a:rPr>
              <a:t>Debt distress, with debt level of US$9.6 billion at end-2018. </a:t>
            </a:r>
          </a:p>
          <a:p>
            <a:endParaRPr lang="en-US" sz="2400" b="1" dirty="0"/>
          </a:p>
          <a:p>
            <a:r>
              <a:rPr lang="en-US" sz="2400" b="1" dirty="0">
                <a:solidFill>
                  <a:srgbClr val="004C97"/>
                </a:solidFill>
              </a:rPr>
              <a:t>Inflation has picked up in recent months</a:t>
            </a:r>
            <a:r>
              <a:rPr lang="en-US" sz="2400" b="1" dirty="0"/>
              <a:t>, </a:t>
            </a:r>
            <a:r>
              <a:rPr lang="en-US" sz="2400" dirty="0"/>
              <a:t>reaching 76 percent (y/y) in May 2019. </a:t>
            </a:r>
          </a:p>
          <a:p>
            <a:pPr lvl="1"/>
            <a:endParaRPr lang="en-US" sz="1700" dirty="0">
              <a:solidFill>
                <a:srgbClr val="707372"/>
              </a:solidFill>
            </a:endParaRPr>
          </a:p>
          <a:p>
            <a:endParaRPr lang="en-US" b="1" dirty="0"/>
          </a:p>
          <a:p>
            <a:endParaRPr lang="en-US" dirty="0"/>
          </a:p>
          <a:p>
            <a:endParaRPr lang="en-US" dirty="0"/>
          </a:p>
        </p:txBody>
      </p:sp>
      <p:sp>
        <p:nvSpPr>
          <p:cNvPr id="4" name="Slide Number Placeholder 3">
            <a:extLst>
              <a:ext uri="{FF2B5EF4-FFF2-40B4-BE49-F238E27FC236}">
                <a16:creationId xmlns:a16="http://schemas.microsoft.com/office/drawing/2014/main" id="{1A1E002F-FC1C-4D50-BBE3-49C996C59E1E}"/>
              </a:ext>
            </a:extLst>
          </p:cNvPr>
          <p:cNvSpPr>
            <a:spLocks noGrp="1"/>
          </p:cNvSpPr>
          <p:nvPr>
            <p:ph type="sldNum" sz="quarter" idx="12"/>
          </p:nvPr>
        </p:nvSpPr>
        <p:spPr/>
        <p:txBody>
          <a:bodyPr/>
          <a:lstStyle/>
          <a:p>
            <a:pPr>
              <a:defRPr/>
            </a:pPr>
            <a:fld id="{07502BE3-4F2E-48DE-8CE0-673CC43E331D}" type="slidenum">
              <a:rPr lang="en-US" smtClean="0"/>
              <a:pPr>
                <a:defRPr/>
              </a:pPr>
              <a:t>26</a:t>
            </a:fld>
            <a:endParaRPr lang="en-US" dirty="0"/>
          </a:p>
        </p:txBody>
      </p:sp>
    </p:spTree>
    <p:extLst>
      <p:ext uri="{BB962C8B-B14F-4D97-AF65-F5344CB8AC3E}">
        <p14:creationId xmlns:p14="http://schemas.microsoft.com/office/powerpoint/2010/main" val="722310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64F7-F94A-4E7A-95F6-45E0E826490E}"/>
              </a:ext>
            </a:extLst>
          </p:cNvPr>
          <p:cNvSpPr>
            <a:spLocks noGrp="1"/>
          </p:cNvSpPr>
          <p:nvPr>
            <p:ph type="title"/>
          </p:nvPr>
        </p:nvSpPr>
        <p:spPr>
          <a:xfrm>
            <a:off x="838200" y="365125"/>
            <a:ext cx="10515600" cy="1325563"/>
          </a:xfrm>
        </p:spPr>
        <p:txBody>
          <a:bodyPr>
            <a:normAutofit/>
          </a:bodyPr>
          <a:lstStyle/>
          <a:p>
            <a:r>
              <a:rPr lang="en-US" sz="2800" dirty="0">
                <a:solidFill>
                  <a:schemeClr val="tx2"/>
                </a:solidFill>
                <a:latin typeface="Arial Black" charset="0"/>
              </a:rPr>
              <a:t>Zimbabwe: Parallel Market Exchange Rate</a:t>
            </a:r>
          </a:p>
        </p:txBody>
      </p:sp>
      <p:sp>
        <p:nvSpPr>
          <p:cNvPr id="4" name="Slide Number Placeholder 3">
            <a:extLst>
              <a:ext uri="{FF2B5EF4-FFF2-40B4-BE49-F238E27FC236}">
                <a16:creationId xmlns:a16="http://schemas.microsoft.com/office/drawing/2014/main" id="{6CA3CF4E-28C4-46D1-AD5A-0CACD861A910}"/>
              </a:ext>
            </a:extLst>
          </p:cNvPr>
          <p:cNvSpPr>
            <a:spLocks noGrp="1"/>
          </p:cNvSpPr>
          <p:nvPr>
            <p:ph type="sldNum" sz="quarter" idx="12"/>
          </p:nvPr>
        </p:nvSpPr>
        <p:spPr/>
        <p:txBody>
          <a:bodyPr/>
          <a:lstStyle/>
          <a:p>
            <a:pPr>
              <a:defRPr/>
            </a:pPr>
            <a:fld id="{07502BE3-4F2E-48DE-8CE0-673CC43E331D}" type="slidenum">
              <a:rPr lang="en-US" smtClean="0"/>
              <a:pPr>
                <a:defRPr/>
              </a:pPr>
              <a:t>27</a:t>
            </a:fld>
            <a:endParaRPr lang="en-US" dirty="0"/>
          </a:p>
        </p:txBody>
      </p:sp>
      <p:graphicFrame>
        <p:nvGraphicFramePr>
          <p:cNvPr id="5" name="Content Placeholder 4">
            <a:extLst>
              <a:ext uri="{FF2B5EF4-FFF2-40B4-BE49-F238E27FC236}">
                <a16:creationId xmlns:a16="http://schemas.microsoft.com/office/drawing/2014/main" id="{BED63303-14CA-4CA0-908F-BE065AEA6053}"/>
              </a:ext>
            </a:extLst>
          </p:cNvPr>
          <p:cNvGraphicFramePr>
            <a:graphicFrameLocks noGrp="1"/>
          </p:cNvGraphicFramePr>
          <p:nvPr>
            <p:ph idx="1"/>
            <p:extLst/>
          </p:nvPr>
        </p:nvGraphicFramePr>
        <p:xfrm>
          <a:off x="2209800" y="1295400"/>
          <a:ext cx="7772400" cy="4967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613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64F7-F94A-4E7A-95F6-45E0E826490E}"/>
              </a:ext>
            </a:extLst>
          </p:cNvPr>
          <p:cNvSpPr>
            <a:spLocks noGrp="1"/>
          </p:cNvSpPr>
          <p:nvPr>
            <p:ph type="title"/>
          </p:nvPr>
        </p:nvSpPr>
        <p:spPr/>
        <p:txBody>
          <a:bodyPr>
            <a:normAutofit/>
          </a:bodyPr>
          <a:lstStyle/>
          <a:p>
            <a:r>
              <a:rPr lang="en-US" sz="2800" dirty="0">
                <a:solidFill>
                  <a:schemeClr val="tx2"/>
                </a:solidFill>
                <a:latin typeface="Arial Black" charset="0"/>
              </a:rPr>
              <a:t>The financing of the deficit through printing money led to rising parallel market exchange rate…</a:t>
            </a:r>
          </a:p>
        </p:txBody>
      </p:sp>
      <p:sp>
        <p:nvSpPr>
          <p:cNvPr id="4" name="Slide Number Placeholder 3">
            <a:extLst>
              <a:ext uri="{FF2B5EF4-FFF2-40B4-BE49-F238E27FC236}">
                <a16:creationId xmlns:a16="http://schemas.microsoft.com/office/drawing/2014/main" id="{6CA3CF4E-28C4-46D1-AD5A-0CACD861A910}"/>
              </a:ext>
            </a:extLst>
          </p:cNvPr>
          <p:cNvSpPr>
            <a:spLocks noGrp="1"/>
          </p:cNvSpPr>
          <p:nvPr>
            <p:ph type="sldNum" sz="quarter" idx="12"/>
          </p:nvPr>
        </p:nvSpPr>
        <p:spPr/>
        <p:txBody>
          <a:bodyPr/>
          <a:lstStyle/>
          <a:p>
            <a:pPr>
              <a:defRPr/>
            </a:pPr>
            <a:fld id="{07502BE3-4F2E-48DE-8CE0-673CC43E331D}" type="slidenum">
              <a:rPr lang="en-US" smtClean="0"/>
              <a:pPr>
                <a:defRPr/>
              </a:pPr>
              <a:t>28</a:t>
            </a:fld>
            <a:endParaRPr lang="en-US" dirty="0"/>
          </a:p>
        </p:txBody>
      </p:sp>
      <p:graphicFrame>
        <p:nvGraphicFramePr>
          <p:cNvPr id="5" name="Content Placeholder 4">
            <a:extLst>
              <a:ext uri="{FF2B5EF4-FFF2-40B4-BE49-F238E27FC236}">
                <a16:creationId xmlns:a16="http://schemas.microsoft.com/office/drawing/2014/main" id="{5CFB9289-9BB9-4692-B643-44FDF5507141}"/>
              </a:ext>
            </a:extLst>
          </p:cNvPr>
          <p:cNvGraphicFramePr>
            <a:graphicFrameLocks noGrp="1"/>
          </p:cNvGraphicFramePr>
          <p:nvPr>
            <p:ph idx="1"/>
            <p:extLst/>
          </p:nvPr>
        </p:nvGraphicFramePr>
        <p:xfrm>
          <a:off x="2209800" y="1295400"/>
          <a:ext cx="7772400" cy="4967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09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53CF-88C5-4E68-B521-E68ECF682D4D}"/>
              </a:ext>
            </a:extLst>
          </p:cNvPr>
          <p:cNvSpPr>
            <a:spLocks noGrp="1"/>
          </p:cNvSpPr>
          <p:nvPr>
            <p:ph type="title"/>
          </p:nvPr>
        </p:nvSpPr>
        <p:spPr>
          <a:xfrm>
            <a:off x="1356064" y="257969"/>
            <a:ext cx="7467600" cy="990600"/>
          </a:xfrm>
        </p:spPr>
        <p:txBody>
          <a:bodyPr>
            <a:normAutofit/>
          </a:bodyPr>
          <a:lstStyle/>
          <a:p>
            <a:r>
              <a:rPr lang="en-US" sz="2800" dirty="0">
                <a:solidFill>
                  <a:schemeClr val="tx2"/>
                </a:solidFill>
                <a:latin typeface="Arial Black" charset="0"/>
              </a:rPr>
              <a:t>…contributing to rising inflation.</a:t>
            </a:r>
          </a:p>
        </p:txBody>
      </p:sp>
      <p:sp>
        <p:nvSpPr>
          <p:cNvPr id="4" name="Slide Number Placeholder 3">
            <a:extLst>
              <a:ext uri="{FF2B5EF4-FFF2-40B4-BE49-F238E27FC236}">
                <a16:creationId xmlns:a16="http://schemas.microsoft.com/office/drawing/2014/main" id="{318A60C2-7425-4416-A11B-15EE718F1E45}"/>
              </a:ext>
            </a:extLst>
          </p:cNvPr>
          <p:cNvSpPr>
            <a:spLocks noGrp="1"/>
          </p:cNvSpPr>
          <p:nvPr>
            <p:ph type="sldNum" sz="quarter" idx="12"/>
          </p:nvPr>
        </p:nvSpPr>
        <p:spPr/>
        <p:txBody>
          <a:bodyPr/>
          <a:lstStyle/>
          <a:p>
            <a:pPr>
              <a:defRPr/>
            </a:pPr>
            <a:fld id="{07502BE3-4F2E-48DE-8CE0-673CC43E331D}" type="slidenum">
              <a:rPr lang="en-US" smtClean="0"/>
              <a:pPr>
                <a:defRPr/>
              </a:pPr>
              <a:t>29</a:t>
            </a:fld>
            <a:endParaRPr lang="en-US" dirty="0"/>
          </a:p>
        </p:txBody>
      </p:sp>
      <p:graphicFrame>
        <p:nvGraphicFramePr>
          <p:cNvPr id="6" name="Content Placeholder 5">
            <a:extLst>
              <a:ext uri="{FF2B5EF4-FFF2-40B4-BE49-F238E27FC236}">
                <a16:creationId xmlns:a16="http://schemas.microsoft.com/office/drawing/2014/main" id="{00000000-0008-0000-0000-000003000000}"/>
              </a:ext>
            </a:extLst>
          </p:cNvPr>
          <p:cNvGraphicFramePr>
            <a:graphicFrameLocks noGrp="1"/>
          </p:cNvGraphicFramePr>
          <p:nvPr>
            <p:ph idx="1"/>
            <p:extLst/>
          </p:nvPr>
        </p:nvGraphicFramePr>
        <p:xfrm>
          <a:off x="2209800" y="1295400"/>
          <a:ext cx="7772400" cy="496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443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93C5F-C448-6542-89BC-ECE1A4FE3F56}"/>
              </a:ext>
            </a:extLst>
          </p:cNvPr>
          <p:cNvSpPr>
            <a:spLocks noGrp="1"/>
          </p:cNvSpPr>
          <p:nvPr>
            <p:ph sz="quarter" idx="11"/>
          </p:nvPr>
        </p:nvSpPr>
        <p:spPr/>
        <p:txBody>
          <a:bodyPr/>
          <a:lstStyle/>
          <a:p>
            <a:r>
              <a:rPr lang="en-US" dirty="0"/>
              <a:t>Roadmap</a:t>
            </a:r>
          </a:p>
          <a:p>
            <a:pPr lvl="2"/>
            <a:r>
              <a:rPr lang="en-US" dirty="0"/>
              <a:t>Recent Developments and Outlook</a:t>
            </a:r>
          </a:p>
          <a:p>
            <a:pPr lvl="1"/>
            <a:r>
              <a:rPr lang="en-US" dirty="0"/>
              <a:t>Challenges </a:t>
            </a:r>
          </a:p>
          <a:p>
            <a:pPr lvl="1"/>
            <a:r>
              <a:rPr lang="en-US" dirty="0"/>
              <a:t>Building Resilience and Raising Growth</a:t>
            </a:r>
          </a:p>
          <a:p>
            <a:pPr lvl="2">
              <a:buFont typeface="Arial" panose="020B0604020202020204" pitchFamily="34" charset="0"/>
              <a:buChar char="•"/>
            </a:pPr>
            <a:r>
              <a:rPr lang="en-US" b="0" dirty="0">
                <a:solidFill>
                  <a:schemeClr val="bg1"/>
                </a:solidFill>
              </a:rPr>
              <a:t>Zimbabwe – economic developments</a:t>
            </a:r>
          </a:p>
        </p:txBody>
      </p:sp>
    </p:spTree>
    <p:extLst>
      <p:ext uri="{BB962C8B-B14F-4D97-AF65-F5344CB8AC3E}">
        <p14:creationId xmlns:p14="http://schemas.microsoft.com/office/powerpoint/2010/main" val="7121078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0CF9-E554-4945-9D1F-515DBE131B35}"/>
              </a:ext>
            </a:extLst>
          </p:cNvPr>
          <p:cNvSpPr>
            <a:spLocks noGrp="1"/>
          </p:cNvSpPr>
          <p:nvPr>
            <p:ph type="title"/>
          </p:nvPr>
        </p:nvSpPr>
        <p:spPr/>
        <p:txBody>
          <a:bodyPr/>
          <a:lstStyle/>
          <a:p>
            <a:r>
              <a:rPr lang="en-US" sz="2800" dirty="0">
                <a:solidFill>
                  <a:schemeClr val="tx2"/>
                </a:solidFill>
                <a:latin typeface="Arial Black" charset="0"/>
              </a:rPr>
              <a:t>… leading a the real effective exchange rate depreciating</a:t>
            </a:r>
            <a:r>
              <a:rPr lang="en-US" sz="2400" dirty="0"/>
              <a:t>.</a:t>
            </a:r>
            <a:endParaRPr lang="en-US" dirty="0"/>
          </a:p>
        </p:txBody>
      </p:sp>
      <p:sp>
        <p:nvSpPr>
          <p:cNvPr id="4" name="Slide Number Placeholder 3">
            <a:extLst>
              <a:ext uri="{FF2B5EF4-FFF2-40B4-BE49-F238E27FC236}">
                <a16:creationId xmlns:a16="http://schemas.microsoft.com/office/drawing/2014/main" id="{FCE6D933-7D1D-475F-B9E7-374EC13BCEF2}"/>
              </a:ext>
            </a:extLst>
          </p:cNvPr>
          <p:cNvSpPr>
            <a:spLocks noGrp="1"/>
          </p:cNvSpPr>
          <p:nvPr>
            <p:ph type="sldNum" sz="quarter" idx="12"/>
          </p:nvPr>
        </p:nvSpPr>
        <p:spPr/>
        <p:txBody>
          <a:bodyPr/>
          <a:lstStyle/>
          <a:p>
            <a:pPr>
              <a:defRPr/>
            </a:pPr>
            <a:fld id="{07502BE3-4F2E-48DE-8CE0-673CC43E331D}" type="slidenum">
              <a:rPr lang="en-US" smtClean="0"/>
              <a:pPr>
                <a:defRPr/>
              </a:pPr>
              <a:t>30</a:t>
            </a:fld>
            <a:endParaRPr lang="en-US" dirty="0"/>
          </a:p>
        </p:txBody>
      </p:sp>
      <p:graphicFrame>
        <p:nvGraphicFramePr>
          <p:cNvPr id="5" name="Content Placeholder 4">
            <a:extLst>
              <a:ext uri="{FF2B5EF4-FFF2-40B4-BE49-F238E27FC236}">
                <a16:creationId xmlns:a16="http://schemas.microsoft.com/office/drawing/2014/main" id="{3504804B-82F8-46B9-A289-FAB1D43CE2C9}"/>
              </a:ext>
            </a:extLst>
          </p:cNvPr>
          <p:cNvGraphicFramePr>
            <a:graphicFrameLocks noGrp="1"/>
          </p:cNvGraphicFramePr>
          <p:nvPr>
            <p:ph idx="1"/>
            <p:extLst/>
          </p:nvPr>
        </p:nvGraphicFramePr>
        <p:xfrm>
          <a:off x="2209800" y="1295400"/>
          <a:ext cx="7924800" cy="4967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07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EC39-DF9F-499A-814A-48024974EBD5}"/>
              </a:ext>
            </a:extLst>
          </p:cNvPr>
          <p:cNvSpPr>
            <a:spLocks noGrp="1"/>
          </p:cNvSpPr>
          <p:nvPr>
            <p:ph type="title"/>
          </p:nvPr>
        </p:nvSpPr>
        <p:spPr/>
        <p:txBody>
          <a:bodyPr>
            <a:normAutofit/>
          </a:bodyPr>
          <a:lstStyle/>
          <a:p>
            <a:r>
              <a:rPr lang="en-US" sz="2800" dirty="0">
                <a:solidFill>
                  <a:schemeClr val="tx2"/>
                </a:solidFill>
                <a:latin typeface="Arial Black" charset="0"/>
              </a:rPr>
              <a:t>Transitional Stabilization Program (TSP)/Staff Monitored Program</a:t>
            </a:r>
          </a:p>
        </p:txBody>
      </p:sp>
      <p:sp>
        <p:nvSpPr>
          <p:cNvPr id="3" name="Content Placeholder 2">
            <a:extLst>
              <a:ext uri="{FF2B5EF4-FFF2-40B4-BE49-F238E27FC236}">
                <a16:creationId xmlns:a16="http://schemas.microsoft.com/office/drawing/2014/main" id="{7088B635-1D9F-4950-9C3F-08B115D127DD}"/>
              </a:ext>
            </a:extLst>
          </p:cNvPr>
          <p:cNvSpPr>
            <a:spLocks noGrp="1"/>
          </p:cNvSpPr>
          <p:nvPr>
            <p:ph idx="1"/>
          </p:nvPr>
        </p:nvSpPr>
        <p:spPr>
          <a:xfrm>
            <a:off x="1003177" y="1464082"/>
            <a:ext cx="10111666" cy="5060950"/>
          </a:xfrm>
        </p:spPr>
        <p:txBody>
          <a:bodyPr/>
          <a:lstStyle/>
          <a:p>
            <a:r>
              <a:rPr lang="en-US" sz="2400" b="1" dirty="0">
                <a:solidFill>
                  <a:srgbClr val="004C97"/>
                </a:solidFill>
              </a:rPr>
              <a:t>Significant economic reforms are underway</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TSP is a stabilization and structural reform program aimed at addressing the deep macroeconomic imbalances and fostering private sector growth</a:t>
            </a:r>
          </a:p>
          <a:p>
            <a:r>
              <a:rPr lang="en-US" sz="2400" b="1" dirty="0">
                <a:solidFill>
                  <a:srgbClr val="004C97"/>
                </a:solidFill>
              </a:rPr>
              <a:t>The program targets:</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fiscal consolidation during 2019-20,</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reforming and privatizing state-owned enterprises,</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addressing corruption in procurement and revenue administration, and</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promoting private-sector investment by improving the ease of doing business and access to finance. </a:t>
            </a:r>
          </a:p>
          <a:p>
            <a:r>
              <a:rPr lang="en-US" sz="2400" b="1" dirty="0">
                <a:solidFill>
                  <a:srgbClr val="004C97"/>
                </a:solidFill>
              </a:rPr>
              <a:t>Political reforms are advancing (POSA, AIIPA)</a:t>
            </a:r>
          </a:p>
          <a:p>
            <a:r>
              <a:rPr lang="en-US" sz="2400" b="1" dirty="0">
                <a:solidFill>
                  <a:srgbClr val="004C97"/>
                </a:solidFill>
              </a:rPr>
              <a:t>The SMP is anchored on the policies laid out in the authorities’ TSP:</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Assist the authorities to implement and monitor the key policies outlined in their TSP</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2019 budget halts central bank financing of the budget </a:t>
            </a:r>
          </a:p>
          <a:p>
            <a:pPr marL="458788" lvl="2" indent="-225425" defTabSz="914314">
              <a:lnSpc>
                <a:spcPct val="100000"/>
              </a:lnSpc>
              <a:spcBef>
                <a:spcPts val="600"/>
              </a:spcBef>
              <a:buClr>
                <a:schemeClr val="bg1">
                  <a:lumMod val="50000"/>
                </a:schemeClr>
              </a:buClr>
              <a:buSzPct val="65000"/>
              <a:buFont typeface="ArialMT"/>
              <a:buChar char="►"/>
            </a:pPr>
            <a:r>
              <a:rPr lang="en-US" sz="1700" dirty="0">
                <a:solidFill>
                  <a:srgbClr val="707372"/>
                </a:solidFill>
              </a:rPr>
              <a:t>The program would help Zimbabwe build a track record of sound economic policies towards normalizing relations with external creditors</a:t>
            </a:r>
          </a:p>
          <a:p>
            <a:endParaRPr lang="en-US" sz="2400" b="1" dirty="0">
              <a:solidFill>
                <a:srgbClr val="004C97"/>
              </a:solidFill>
            </a:endParaRPr>
          </a:p>
          <a:p>
            <a:pPr lvl="1"/>
            <a:endParaRPr lang="en-US" sz="2000" dirty="0"/>
          </a:p>
          <a:p>
            <a:endParaRPr lang="en-US" dirty="0"/>
          </a:p>
        </p:txBody>
      </p:sp>
      <p:sp>
        <p:nvSpPr>
          <p:cNvPr id="4" name="Slide Number Placeholder 3">
            <a:extLst>
              <a:ext uri="{FF2B5EF4-FFF2-40B4-BE49-F238E27FC236}">
                <a16:creationId xmlns:a16="http://schemas.microsoft.com/office/drawing/2014/main" id="{1A1E002F-FC1C-4D50-BBE3-49C996C59E1E}"/>
              </a:ext>
            </a:extLst>
          </p:cNvPr>
          <p:cNvSpPr>
            <a:spLocks noGrp="1"/>
          </p:cNvSpPr>
          <p:nvPr>
            <p:ph type="sldNum" sz="quarter" idx="12"/>
          </p:nvPr>
        </p:nvSpPr>
        <p:spPr/>
        <p:txBody>
          <a:bodyPr/>
          <a:lstStyle/>
          <a:p>
            <a:pPr>
              <a:defRPr/>
            </a:pPr>
            <a:fld id="{07502BE3-4F2E-48DE-8CE0-673CC43E331D}" type="slidenum">
              <a:rPr lang="en-US" smtClean="0"/>
              <a:pPr>
                <a:defRPr/>
              </a:pPr>
              <a:t>31</a:t>
            </a:fld>
            <a:endParaRPr lang="en-US" dirty="0"/>
          </a:p>
        </p:txBody>
      </p:sp>
    </p:spTree>
    <p:extLst>
      <p:ext uri="{BB962C8B-B14F-4D97-AF65-F5344CB8AC3E}">
        <p14:creationId xmlns:p14="http://schemas.microsoft.com/office/powerpoint/2010/main" val="1037434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02DA-5862-496D-A001-B78562ADBAD5}"/>
              </a:ext>
            </a:extLst>
          </p:cNvPr>
          <p:cNvSpPr>
            <a:spLocks noGrp="1"/>
          </p:cNvSpPr>
          <p:nvPr>
            <p:ph type="title"/>
          </p:nvPr>
        </p:nvSpPr>
        <p:spPr/>
        <p:txBody>
          <a:bodyPr>
            <a:normAutofit/>
          </a:bodyPr>
          <a:lstStyle/>
          <a:p>
            <a:r>
              <a:rPr lang="en-US" sz="2800" dirty="0">
                <a:solidFill>
                  <a:schemeClr val="tx2"/>
                </a:solidFill>
                <a:latin typeface="Arial Black" charset="0"/>
              </a:rPr>
              <a:t>SMP main objectives: </a:t>
            </a:r>
          </a:p>
        </p:txBody>
      </p:sp>
      <p:sp>
        <p:nvSpPr>
          <p:cNvPr id="3" name="Content Placeholder 2">
            <a:extLst>
              <a:ext uri="{FF2B5EF4-FFF2-40B4-BE49-F238E27FC236}">
                <a16:creationId xmlns:a16="http://schemas.microsoft.com/office/drawing/2014/main" id="{63E9AB76-AAA3-4CE6-A078-0D855FF816A3}"/>
              </a:ext>
            </a:extLst>
          </p:cNvPr>
          <p:cNvSpPr>
            <a:spLocks noGrp="1"/>
          </p:cNvSpPr>
          <p:nvPr>
            <p:ph idx="1"/>
          </p:nvPr>
        </p:nvSpPr>
        <p:spPr>
          <a:xfrm>
            <a:off x="838199" y="1338310"/>
            <a:ext cx="10205621" cy="5266675"/>
          </a:xfrm>
        </p:spPr>
        <p:txBody>
          <a:bodyPr>
            <a:normAutofit fontScale="92500"/>
          </a:bodyPr>
          <a:lstStyle/>
          <a:p>
            <a:pPr marL="0" indent="0">
              <a:buNone/>
            </a:pPr>
            <a:r>
              <a:rPr lang="en-US" sz="2400" dirty="0"/>
              <a:t>(</a:t>
            </a:r>
            <a:r>
              <a:rPr lang="en-US" sz="2400" dirty="0" err="1"/>
              <a:t>i</a:t>
            </a:r>
            <a:r>
              <a:rPr lang="en-US" sz="2400" dirty="0"/>
              <a:t>) </a:t>
            </a:r>
            <a:r>
              <a:rPr lang="en-US" sz="2400" b="1" dirty="0">
                <a:solidFill>
                  <a:srgbClr val="004C97"/>
                </a:solidFill>
              </a:rPr>
              <a:t>reduce the fiscal deficit </a:t>
            </a:r>
            <a:r>
              <a:rPr lang="en-US" sz="2600" dirty="0"/>
              <a:t>to restore macroeconomic stability, while maintaining investment in infrastructure and priority social spending; </a:t>
            </a:r>
          </a:p>
          <a:p>
            <a:pPr marL="571500" indent="-571500">
              <a:buAutoNum type="romanLcParenBoth"/>
            </a:pPr>
            <a:endParaRPr lang="en-US" sz="2600" dirty="0"/>
          </a:p>
          <a:p>
            <a:pPr marL="0" indent="0">
              <a:buNone/>
            </a:pPr>
            <a:r>
              <a:rPr lang="en-US" sz="2600" dirty="0"/>
              <a:t>(ii) </a:t>
            </a:r>
            <a:r>
              <a:rPr lang="en-US" sz="2400" b="1" dirty="0">
                <a:solidFill>
                  <a:srgbClr val="004C97"/>
                </a:solidFill>
              </a:rPr>
              <a:t>stop monetary accommodation </a:t>
            </a:r>
            <a:r>
              <a:rPr lang="en-US" sz="2600" dirty="0"/>
              <a:t>of the fiscal deficit to stabilize inflation and the exchange rate; </a:t>
            </a:r>
          </a:p>
          <a:p>
            <a:pPr marL="0" indent="0">
              <a:buNone/>
            </a:pPr>
            <a:endParaRPr lang="en-US" sz="2600" dirty="0"/>
          </a:p>
          <a:p>
            <a:pPr marL="0" indent="0">
              <a:buNone/>
            </a:pPr>
            <a:r>
              <a:rPr lang="en-US" sz="2600" dirty="0"/>
              <a:t>(iii) </a:t>
            </a:r>
            <a:r>
              <a:rPr lang="en-US" sz="2400" b="1" dirty="0">
                <a:solidFill>
                  <a:srgbClr val="004C97"/>
                </a:solidFill>
              </a:rPr>
              <a:t>increase financial sector stability </a:t>
            </a:r>
            <a:r>
              <a:rPr lang="en-US" sz="2600" dirty="0"/>
              <a:t>by implementing financial sector reforms and tightening the regulatory framework;</a:t>
            </a:r>
          </a:p>
          <a:p>
            <a:pPr marL="0" indent="0">
              <a:buNone/>
            </a:pPr>
            <a:endParaRPr lang="en-US" sz="2400" dirty="0"/>
          </a:p>
          <a:p>
            <a:pPr marL="0" indent="0">
              <a:buNone/>
            </a:pPr>
            <a:r>
              <a:rPr lang="en-US" sz="2400" dirty="0"/>
              <a:t>(iv) </a:t>
            </a:r>
            <a:r>
              <a:rPr lang="en-US" sz="2400" b="1" dirty="0">
                <a:solidFill>
                  <a:srgbClr val="004C97"/>
                </a:solidFill>
              </a:rPr>
              <a:t>address governance and corruption vulnerabilities</a:t>
            </a:r>
            <a:r>
              <a:rPr lang="en-US" sz="2400" dirty="0"/>
              <a:t>; and</a:t>
            </a:r>
          </a:p>
          <a:p>
            <a:pPr marL="0" indent="0">
              <a:buNone/>
            </a:pPr>
            <a:endParaRPr lang="en-US" sz="2400" dirty="0"/>
          </a:p>
          <a:p>
            <a:pPr marL="0" indent="0">
              <a:buNone/>
            </a:pPr>
            <a:r>
              <a:rPr lang="en-US" sz="2400" dirty="0"/>
              <a:t>(v) </a:t>
            </a:r>
            <a:r>
              <a:rPr lang="en-US" sz="2400" b="1" dirty="0">
                <a:solidFill>
                  <a:srgbClr val="004C97"/>
                </a:solidFill>
              </a:rPr>
              <a:t>advance the structural reform agenda</a:t>
            </a:r>
            <a:r>
              <a:rPr lang="en-US" sz="2400" dirty="0"/>
              <a:t>, including in Public Financial Management (PFM) and revenue administration, as well as State-Owned Enterprise Reform. </a:t>
            </a:r>
          </a:p>
          <a:p>
            <a:pPr marL="0" indent="0">
              <a:buNone/>
            </a:pPr>
            <a:endParaRPr lang="en-US" sz="2400" dirty="0"/>
          </a:p>
        </p:txBody>
      </p:sp>
      <p:sp>
        <p:nvSpPr>
          <p:cNvPr id="4" name="Slide Number Placeholder 3">
            <a:extLst>
              <a:ext uri="{FF2B5EF4-FFF2-40B4-BE49-F238E27FC236}">
                <a16:creationId xmlns:a16="http://schemas.microsoft.com/office/drawing/2014/main" id="{C3F60F93-4E69-4073-80EA-3F9D08D77D36}"/>
              </a:ext>
            </a:extLst>
          </p:cNvPr>
          <p:cNvSpPr>
            <a:spLocks noGrp="1"/>
          </p:cNvSpPr>
          <p:nvPr>
            <p:ph type="sldNum" sz="quarter" idx="12"/>
          </p:nvPr>
        </p:nvSpPr>
        <p:spPr/>
        <p:txBody>
          <a:bodyPr/>
          <a:lstStyle/>
          <a:p>
            <a:pPr>
              <a:defRPr/>
            </a:pPr>
            <a:fld id="{07502BE3-4F2E-48DE-8CE0-673CC43E331D}" type="slidenum">
              <a:rPr lang="en-US" smtClean="0"/>
              <a:pPr>
                <a:defRPr/>
              </a:pPr>
              <a:t>32</a:t>
            </a:fld>
            <a:endParaRPr lang="en-US" dirty="0"/>
          </a:p>
        </p:txBody>
      </p:sp>
    </p:spTree>
    <p:extLst>
      <p:ext uri="{BB962C8B-B14F-4D97-AF65-F5344CB8AC3E}">
        <p14:creationId xmlns:p14="http://schemas.microsoft.com/office/powerpoint/2010/main" val="233119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5DD1-6837-4A12-B2CF-455D5DF2B7AF}"/>
              </a:ext>
            </a:extLst>
          </p:cNvPr>
          <p:cNvSpPr>
            <a:spLocks noGrp="1"/>
          </p:cNvSpPr>
          <p:nvPr>
            <p:ph type="title"/>
          </p:nvPr>
        </p:nvSpPr>
        <p:spPr>
          <a:xfrm>
            <a:off x="838200" y="178691"/>
            <a:ext cx="10515600" cy="1325563"/>
          </a:xfrm>
        </p:spPr>
        <p:txBody>
          <a:bodyPr>
            <a:normAutofit fontScale="90000"/>
          </a:bodyPr>
          <a:lstStyle/>
          <a:p>
            <a:br>
              <a:rPr lang="en-US" dirty="0"/>
            </a:br>
            <a:r>
              <a:rPr lang="en-US" sz="3100" dirty="0">
                <a:solidFill>
                  <a:schemeClr val="tx2"/>
                </a:solidFill>
                <a:latin typeface="Arial Black" charset="0"/>
              </a:rPr>
              <a:t>Fiscal Adjustment</a:t>
            </a:r>
            <a:br>
              <a:rPr lang="en-US" dirty="0"/>
            </a:br>
            <a:endParaRPr lang="en-US" dirty="0"/>
          </a:p>
        </p:txBody>
      </p:sp>
      <p:sp>
        <p:nvSpPr>
          <p:cNvPr id="3" name="Content Placeholder 2">
            <a:extLst>
              <a:ext uri="{FF2B5EF4-FFF2-40B4-BE49-F238E27FC236}">
                <a16:creationId xmlns:a16="http://schemas.microsoft.com/office/drawing/2014/main" id="{3CFDEB94-A31F-438D-A7B4-F80E9C0A1908}"/>
              </a:ext>
            </a:extLst>
          </p:cNvPr>
          <p:cNvSpPr>
            <a:spLocks noGrp="1"/>
          </p:cNvSpPr>
          <p:nvPr>
            <p:ph idx="1"/>
          </p:nvPr>
        </p:nvSpPr>
        <p:spPr>
          <a:xfrm>
            <a:off x="559292" y="1142999"/>
            <a:ext cx="11283519" cy="5578475"/>
          </a:xfrm>
        </p:spPr>
        <p:txBody>
          <a:bodyPr>
            <a:normAutofit/>
          </a:bodyPr>
          <a:lstStyle/>
          <a:p>
            <a:r>
              <a:rPr lang="en-GB" sz="2400" b="1" dirty="0">
                <a:solidFill>
                  <a:srgbClr val="004C97"/>
                </a:solidFill>
              </a:rPr>
              <a:t>The baseline is built on a revised 2019 Budget approved by Cabinet on April 23. </a:t>
            </a:r>
          </a:p>
          <a:p>
            <a:pPr lvl="1"/>
            <a:r>
              <a:rPr lang="en-US" dirty="0"/>
              <a:t>Significant fiscal adjustment is needed to stabilize the economy and restore confidence </a:t>
            </a:r>
            <a:r>
              <a:rPr lang="en-GB" dirty="0"/>
              <a:t>(4.0 percent of GDP compared to 7.1 percent in 2018)</a:t>
            </a:r>
            <a:r>
              <a:rPr lang="en-US" dirty="0"/>
              <a:t>:</a:t>
            </a:r>
          </a:p>
          <a:p>
            <a:pPr lvl="1"/>
            <a:r>
              <a:rPr lang="en-US" b="1" dirty="0"/>
              <a:t>Wage bill:</a:t>
            </a:r>
            <a:r>
              <a:rPr lang="en-US" dirty="0"/>
              <a:t> reduced by 2½ percent of GDP by (e.g. limiting wage increases in 2019 to 18 percent in nominal terms)</a:t>
            </a:r>
          </a:p>
          <a:p>
            <a:pPr lvl="1"/>
            <a:r>
              <a:rPr lang="en-US" b="1" dirty="0"/>
              <a:t>Grain subsidies:</a:t>
            </a:r>
            <a:r>
              <a:rPr lang="en-US" dirty="0"/>
              <a:t> reducing expenditure by 2.3 percent of GDP in 2019 (e.g. ensuring proceeds from grain sales are returned to the budget)</a:t>
            </a:r>
          </a:p>
          <a:p>
            <a:pPr lvl="1"/>
            <a:r>
              <a:rPr lang="en-US" b="1" dirty="0"/>
              <a:t>Limiting transfers to SOEs: </a:t>
            </a:r>
            <a:r>
              <a:rPr lang="en-US" dirty="0"/>
              <a:t>in line with efforts to privatize or liquidate 43 parastatals and strengthen governance and accountability in 31 other SOEs. Committed to reviewing the mandate of ZAMCO and freeze additional financing for its operations.</a:t>
            </a:r>
          </a:p>
          <a:p>
            <a:pPr lvl="1"/>
            <a:r>
              <a:rPr lang="en-US" b="1" dirty="0"/>
              <a:t>Revenue increases</a:t>
            </a:r>
            <a:r>
              <a:rPr lang="en-US" sz="2000" b="1" dirty="0"/>
              <a:t>:</a:t>
            </a:r>
            <a:r>
              <a:rPr lang="en-US" sz="2000" dirty="0"/>
              <a:t> </a:t>
            </a:r>
            <a:r>
              <a:rPr lang="en-US" dirty="0"/>
              <a:t>The 2 percent tax electronic financial transactions introduced in October 2018 is projected to raise about RTGS$1.2 billion (or 1.7 percent of GDP) in 2019. Hike in fuel excise taxes in January and the planned change in mid-2019 to establish a transparent fuel price formula that is projected to increase revenue by RTGS$1 billion in 2019 relative to 2018</a:t>
            </a:r>
          </a:p>
          <a:p>
            <a:pPr lvl="1"/>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57D51133-B82A-43C7-953A-109CA16A18E3}"/>
              </a:ext>
            </a:extLst>
          </p:cNvPr>
          <p:cNvSpPr>
            <a:spLocks noGrp="1"/>
          </p:cNvSpPr>
          <p:nvPr>
            <p:ph type="sldNum" sz="quarter" idx="12"/>
          </p:nvPr>
        </p:nvSpPr>
        <p:spPr/>
        <p:txBody>
          <a:bodyPr/>
          <a:lstStyle/>
          <a:p>
            <a:pPr>
              <a:defRPr/>
            </a:pPr>
            <a:fld id="{07502BE3-4F2E-48DE-8CE0-673CC43E331D}" type="slidenum">
              <a:rPr lang="en-US" smtClean="0"/>
              <a:pPr>
                <a:defRPr/>
              </a:pPr>
              <a:t>33</a:t>
            </a:fld>
            <a:endParaRPr lang="en-US" dirty="0"/>
          </a:p>
        </p:txBody>
      </p:sp>
    </p:spTree>
    <p:extLst>
      <p:ext uri="{BB962C8B-B14F-4D97-AF65-F5344CB8AC3E}">
        <p14:creationId xmlns:p14="http://schemas.microsoft.com/office/powerpoint/2010/main" val="390467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5C79-5A0B-4061-8C1E-23F6D087A300}"/>
              </a:ext>
            </a:extLst>
          </p:cNvPr>
          <p:cNvSpPr>
            <a:spLocks noGrp="1"/>
          </p:cNvSpPr>
          <p:nvPr>
            <p:ph type="title"/>
          </p:nvPr>
        </p:nvSpPr>
        <p:spPr/>
        <p:txBody>
          <a:bodyPr/>
          <a:lstStyle/>
          <a:p>
            <a:r>
              <a:rPr lang="en-US" sz="2800" dirty="0">
                <a:solidFill>
                  <a:schemeClr val="tx2"/>
                </a:solidFill>
                <a:latin typeface="Arial Black" charset="0"/>
              </a:rPr>
              <a:t>Fiscal Adjustment (</a:t>
            </a:r>
            <a:r>
              <a:rPr lang="en-US" sz="2800" dirty="0" err="1">
                <a:solidFill>
                  <a:schemeClr val="tx2"/>
                </a:solidFill>
                <a:latin typeface="Arial Black" charset="0"/>
              </a:rPr>
              <a:t>Con’t</a:t>
            </a:r>
            <a:r>
              <a:rPr lang="en-US" sz="2800" dirty="0">
                <a:solidFill>
                  <a:schemeClr val="tx2"/>
                </a:solidFill>
                <a:latin typeface="Arial Black" charset="0"/>
              </a:rPr>
              <a:t>)</a:t>
            </a:r>
          </a:p>
        </p:txBody>
      </p:sp>
      <p:sp>
        <p:nvSpPr>
          <p:cNvPr id="5" name="Slide Number Placeholder 4">
            <a:extLst>
              <a:ext uri="{FF2B5EF4-FFF2-40B4-BE49-F238E27FC236}">
                <a16:creationId xmlns:a16="http://schemas.microsoft.com/office/drawing/2014/main" id="{B8D01ECF-A0CC-4B39-B6B7-674F94D39DF4}"/>
              </a:ext>
            </a:extLst>
          </p:cNvPr>
          <p:cNvSpPr>
            <a:spLocks noGrp="1"/>
          </p:cNvSpPr>
          <p:nvPr>
            <p:ph type="sldNum" sz="quarter" idx="12"/>
          </p:nvPr>
        </p:nvSpPr>
        <p:spPr/>
        <p:txBody>
          <a:bodyPr/>
          <a:lstStyle/>
          <a:p>
            <a:pPr>
              <a:defRPr/>
            </a:pPr>
            <a:fld id="{B7E06171-8DB2-4CFE-8D16-62AE8C275D27}" type="slidenum">
              <a:rPr lang="en-US" smtClean="0"/>
              <a:pPr>
                <a:defRPr/>
              </a:pPr>
              <a:t>34</a:t>
            </a:fld>
            <a:endParaRPr lang="en-US" dirty="0"/>
          </a:p>
        </p:txBody>
      </p:sp>
      <p:pic>
        <p:nvPicPr>
          <p:cNvPr id="7" name="Picture 6">
            <a:extLst>
              <a:ext uri="{FF2B5EF4-FFF2-40B4-BE49-F238E27FC236}">
                <a16:creationId xmlns:a16="http://schemas.microsoft.com/office/drawing/2014/main" id="{3AA87FD6-2A41-4444-A7E8-A06CC4FB30AE}"/>
              </a:ext>
            </a:extLst>
          </p:cNvPr>
          <p:cNvPicPr>
            <a:picLocks noChangeAspect="1"/>
          </p:cNvPicPr>
          <p:nvPr/>
        </p:nvPicPr>
        <p:blipFill>
          <a:blip r:embed="rId2"/>
          <a:stretch>
            <a:fillRect/>
          </a:stretch>
        </p:blipFill>
        <p:spPr>
          <a:xfrm>
            <a:off x="2286000" y="1600200"/>
            <a:ext cx="7915698" cy="4663440"/>
          </a:xfrm>
          <a:prstGeom prst="rect">
            <a:avLst/>
          </a:prstGeom>
        </p:spPr>
      </p:pic>
    </p:spTree>
    <p:extLst>
      <p:ext uri="{BB962C8B-B14F-4D97-AF65-F5344CB8AC3E}">
        <p14:creationId xmlns:p14="http://schemas.microsoft.com/office/powerpoint/2010/main" val="665405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4274-95F3-496C-9852-9243BB8711A6}"/>
              </a:ext>
            </a:extLst>
          </p:cNvPr>
          <p:cNvSpPr>
            <a:spLocks noGrp="1"/>
          </p:cNvSpPr>
          <p:nvPr>
            <p:ph type="title"/>
          </p:nvPr>
        </p:nvSpPr>
        <p:spPr/>
        <p:txBody>
          <a:bodyPr>
            <a:normAutofit/>
          </a:bodyPr>
          <a:lstStyle/>
          <a:p>
            <a:r>
              <a:rPr lang="en-US" sz="2800" dirty="0">
                <a:solidFill>
                  <a:schemeClr val="tx2"/>
                </a:solidFill>
                <a:latin typeface="Arial Black" charset="0"/>
              </a:rPr>
              <a:t>Expenditure Side/Financing</a:t>
            </a:r>
          </a:p>
        </p:txBody>
      </p:sp>
      <p:sp>
        <p:nvSpPr>
          <p:cNvPr id="3" name="Content Placeholder 2">
            <a:extLst>
              <a:ext uri="{FF2B5EF4-FFF2-40B4-BE49-F238E27FC236}">
                <a16:creationId xmlns:a16="http://schemas.microsoft.com/office/drawing/2014/main" id="{4CB23834-459B-4D91-B148-9F7D8138EBB3}"/>
              </a:ext>
            </a:extLst>
          </p:cNvPr>
          <p:cNvSpPr>
            <a:spLocks noGrp="1"/>
          </p:cNvSpPr>
          <p:nvPr>
            <p:ph idx="1"/>
          </p:nvPr>
        </p:nvSpPr>
        <p:spPr>
          <a:xfrm>
            <a:off x="994299" y="1285044"/>
            <a:ext cx="10031767" cy="4967288"/>
          </a:xfrm>
        </p:spPr>
        <p:txBody>
          <a:bodyPr/>
          <a:lstStyle/>
          <a:p>
            <a:r>
              <a:rPr lang="en-US" sz="2000" b="1" dirty="0"/>
              <a:t>Increase social spending</a:t>
            </a:r>
            <a:r>
              <a:rPr lang="en-US" sz="2000" dirty="0"/>
              <a:t>: on education, health, and social protection programs targeted at vulnerable households (e.g. distribution of food reserves to the most vulnerable population at subsidized prices, scaling up the cash transfer program, support to rural areas affected by drought, expanding free food program in schools, and subsidies for public transportation)</a:t>
            </a:r>
            <a:r>
              <a:rPr lang="en-US" dirty="0"/>
              <a:t> </a:t>
            </a:r>
          </a:p>
          <a:p>
            <a:r>
              <a:rPr lang="en-US" sz="2000" b="1" dirty="0"/>
              <a:t>Defined-contribution pension system to be introduced in 2019</a:t>
            </a:r>
            <a:r>
              <a:rPr lang="en-US" sz="2000" dirty="0"/>
              <a:t>: cost an additional 0.6% of GDP p.a. but saving over long-run)</a:t>
            </a:r>
          </a:p>
          <a:p>
            <a:r>
              <a:rPr lang="en-US" sz="2000" b="1" dirty="0"/>
              <a:t>Earmark 5% of projected revenue (about ½ percent of GDP) to be transferred to provinces and municipalities, </a:t>
            </a:r>
            <a:r>
              <a:rPr lang="en-US" sz="2000" dirty="0"/>
              <a:t>in line with Constitutional requirements </a:t>
            </a:r>
          </a:p>
          <a:p>
            <a:r>
              <a:rPr lang="en-US" sz="2000" b="1" dirty="0"/>
              <a:t>To protect the most vulnerable, target a minimum floor on social spending </a:t>
            </a:r>
            <a:r>
              <a:rPr lang="en-US" sz="2000" dirty="0"/>
              <a:t>(RTGS$750 million for 2019) </a:t>
            </a:r>
          </a:p>
          <a:p>
            <a:r>
              <a:rPr lang="en-US" sz="2000" dirty="0"/>
              <a:t>The financing of the fiscal deficit in 2019 relies mainly on issuing debt instruments in the domestic market.</a:t>
            </a:r>
          </a:p>
          <a:p>
            <a:r>
              <a:rPr lang="en-US" sz="2000" b="1" dirty="0"/>
              <a:t>No new non-concessional debt allowed.</a:t>
            </a:r>
          </a:p>
          <a:p>
            <a:endParaRPr lang="en-US" sz="2000" dirty="0"/>
          </a:p>
        </p:txBody>
      </p:sp>
      <p:sp>
        <p:nvSpPr>
          <p:cNvPr id="4" name="Slide Number Placeholder 3">
            <a:extLst>
              <a:ext uri="{FF2B5EF4-FFF2-40B4-BE49-F238E27FC236}">
                <a16:creationId xmlns:a16="http://schemas.microsoft.com/office/drawing/2014/main" id="{0D0CCB54-D80B-4CD5-9841-EF72BAFC9F92}"/>
              </a:ext>
            </a:extLst>
          </p:cNvPr>
          <p:cNvSpPr>
            <a:spLocks noGrp="1"/>
          </p:cNvSpPr>
          <p:nvPr>
            <p:ph type="sldNum" sz="quarter" idx="12"/>
          </p:nvPr>
        </p:nvSpPr>
        <p:spPr/>
        <p:txBody>
          <a:bodyPr/>
          <a:lstStyle/>
          <a:p>
            <a:pPr>
              <a:defRPr/>
            </a:pPr>
            <a:fld id="{07502BE3-4F2E-48DE-8CE0-673CC43E331D}" type="slidenum">
              <a:rPr lang="en-US" smtClean="0"/>
              <a:pPr>
                <a:defRPr/>
              </a:pPr>
              <a:t>35</a:t>
            </a:fld>
            <a:endParaRPr lang="en-US" dirty="0"/>
          </a:p>
        </p:txBody>
      </p:sp>
    </p:spTree>
    <p:extLst>
      <p:ext uri="{BB962C8B-B14F-4D97-AF65-F5344CB8AC3E}">
        <p14:creationId xmlns:p14="http://schemas.microsoft.com/office/powerpoint/2010/main" val="575374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5DD1-6837-4A12-B2CF-455D5DF2B7AF}"/>
              </a:ext>
            </a:extLst>
          </p:cNvPr>
          <p:cNvSpPr>
            <a:spLocks noGrp="1"/>
          </p:cNvSpPr>
          <p:nvPr>
            <p:ph type="title"/>
          </p:nvPr>
        </p:nvSpPr>
        <p:spPr>
          <a:xfrm>
            <a:off x="838200" y="365125"/>
            <a:ext cx="10515600" cy="1325563"/>
          </a:xfrm>
        </p:spPr>
        <p:txBody>
          <a:bodyPr>
            <a:normAutofit fontScale="90000"/>
          </a:bodyPr>
          <a:lstStyle/>
          <a:p>
            <a:br>
              <a:rPr lang="en-US" sz="2400" dirty="0"/>
            </a:br>
            <a:r>
              <a:rPr lang="en-US" sz="3100" dirty="0">
                <a:solidFill>
                  <a:schemeClr val="tx2"/>
                </a:solidFill>
                <a:latin typeface="Arial Black" charset="0"/>
              </a:rPr>
              <a:t>Macroeconomic Outlook </a:t>
            </a:r>
            <a:r>
              <a:rPr lang="en-US" sz="2400" dirty="0"/>
              <a:t>…</a:t>
            </a:r>
            <a:br>
              <a:rPr lang="en-US" dirty="0"/>
            </a:br>
            <a:endParaRPr lang="en-US" dirty="0"/>
          </a:p>
        </p:txBody>
      </p:sp>
      <p:sp>
        <p:nvSpPr>
          <p:cNvPr id="3" name="Content Placeholder 2">
            <a:extLst>
              <a:ext uri="{FF2B5EF4-FFF2-40B4-BE49-F238E27FC236}">
                <a16:creationId xmlns:a16="http://schemas.microsoft.com/office/drawing/2014/main" id="{3CFDEB94-A31F-438D-A7B4-F80E9C0A1908}"/>
              </a:ext>
            </a:extLst>
          </p:cNvPr>
          <p:cNvSpPr>
            <a:spLocks noGrp="1"/>
          </p:cNvSpPr>
          <p:nvPr>
            <p:ph idx="1"/>
          </p:nvPr>
        </p:nvSpPr>
        <p:spPr>
          <a:xfrm>
            <a:off x="1012053" y="1331650"/>
            <a:ext cx="10040645" cy="5145350"/>
          </a:xfrm>
        </p:spPr>
        <p:txBody>
          <a:bodyPr/>
          <a:lstStyle/>
          <a:p>
            <a:r>
              <a:rPr lang="en-US" sz="2200" b="1" dirty="0"/>
              <a:t>The </a:t>
            </a:r>
            <a:r>
              <a:rPr lang="en-GB" sz="2200" b="1" i="1" dirty="0"/>
              <a:t>exchange rate</a:t>
            </a:r>
            <a:r>
              <a:rPr lang="en-GB" sz="2200" b="1" dirty="0"/>
              <a:t>, after a period of high volatility and overshooting, is expected to stabilize</a:t>
            </a:r>
            <a:r>
              <a:rPr lang="en-GB" sz="2200" dirty="0"/>
              <a:t>, consistent </a:t>
            </a:r>
            <a:r>
              <a:rPr lang="en-US" sz="2200" dirty="0"/>
              <a:t>with the tight fiscal and monetary policies targeted under the program. </a:t>
            </a:r>
          </a:p>
          <a:p>
            <a:pPr lvl="0"/>
            <a:endParaRPr lang="en-US" sz="2200" b="1" dirty="0"/>
          </a:p>
          <a:p>
            <a:pPr lvl="0"/>
            <a:r>
              <a:rPr lang="en-US" sz="2200" b="1" dirty="0"/>
              <a:t>Real GDP</a:t>
            </a:r>
            <a:r>
              <a:rPr lang="en-US" sz="2200" b="1" i="1" dirty="0"/>
              <a:t> growth</a:t>
            </a:r>
            <a:r>
              <a:rPr lang="en-US" sz="2200" b="1" dirty="0"/>
              <a:t> is projected to be negative in 2019 (-2.1 percent)</a:t>
            </a:r>
            <a:r>
              <a:rPr lang="en-US" sz="2200" dirty="0"/>
              <a:t>, as the significant consolidation and the impact of the drought and the cyclone drag down economic activity. </a:t>
            </a:r>
            <a:r>
              <a:rPr lang="en-GB" sz="2200" dirty="0"/>
              <a:t>A rebound in economic activity is expected in </a:t>
            </a:r>
            <a:r>
              <a:rPr lang="en-US" sz="2200" dirty="0"/>
              <a:t>2020 and over the medium term,</a:t>
            </a:r>
            <a:r>
              <a:rPr lang="en-GB" sz="2200" dirty="0"/>
              <a:t> as uncertainty declines, distortions from multiple exchange rates are removed, and relations with external creditors normalize.</a:t>
            </a:r>
          </a:p>
          <a:p>
            <a:endParaRPr lang="en-GB" sz="2200" dirty="0"/>
          </a:p>
          <a:p>
            <a:r>
              <a:rPr lang="en-GB" sz="2200" b="1" dirty="0"/>
              <a:t>Monthly inflation is expected to moderate starting in mid-2019</a:t>
            </a:r>
            <a:r>
              <a:rPr lang="en-GB" sz="2200" dirty="0"/>
              <a:t>, which would help to anchor inflation expectations and nominal interest rates. </a:t>
            </a:r>
            <a:endParaRPr lang="en-US" sz="2200" dirty="0"/>
          </a:p>
          <a:p>
            <a:endParaRPr lang="en-US" sz="2200" dirty="0"/>
          </a:p>
        </p:txBody>
      </p:sp>
      <p:sp>
        <p:nvSpPr>
          <p:cNvPr id="4" name="Slide Number Placeholder 3">
            <a:extLst>
              <a:ext uri="{FF2B5EF4-FFF2-40B4-BE49-F238E27FC236}">
                <a16:creationId xmlns:a16="http://schemas.microsoft.com/office/drawing/2014/main" id="{57D51133-B82A-43C7-953A-109CA16A18E3}"/>
              </a:ext>
            </a:extLst>
          </p:cNvPr>
          <p:cNvSpPr>
            <a:spLocks noGrp="1"/>
          </p:cNvSpPr>
          <p:nvPr>
            <p:ph type="sldNum" sz="quarter" idx="12"/>
          </p:nvPr>
        </p:nvSpPr>
        <p:spPr/>
        <p:txBody>
          <a:bodyPr/>
          <a:lstStyle/>
          <a:p>
            <a:pPr>
              <a:defRPr/>
            </a:pPr>
            <a:fld id="{07502BE3-4F2E-48DE-8CE0-673CC43E331D}" type="slidenum">
              <a:rPr lang="en-US" smtClean="0"/>
              <a:pPr>
                <a:defRPr/>
              </a:pPr>
              <a:t>36</a:t>
            </a:fld>
            <a:endParaRPr lang="en-US" dirty="0"/>
          </a:p>
        </p:txBody>
      </p:sp>
    </p:spTree>
    <p:extLst>
      <p:ext uri="{BB962C8B-B14F-4D97-AF65-F5344CB8AC3E}">
        <p14:creationId xmlns:p14="http://schemas.microsoft.com/office/powerpoint/2010/main" val="1013679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1963-B272-447F-BA19-913E9FE274D5}"/>
              </a:ext>
            </a:extLst>
          </p:cNvPr>
          <p:cNvSpPr>
            <a:spLocks noGrp="1"/>
          </p:cNvSpPr>
          <p:nvPr>
            <p:ph type="title"/>
          </p:nvPr>
        </p:nvSpPr>
        <p:spPr/>
        <p:txBody>
          <a:bodyPr>
            <a:normAutofit/>
          </a:bodyPr>
          <a:lstStyle/>
          <a:p>
            <a:r>
              <a:rPr lang="en-US" sz="2800" dirty="0">
                <a:solidFill>
                  <a:schemeClr val="tx2"/>
                </a:solidFill>
                <a:latin typeface="Arial Black" charset="0"/>
              </a:rPr>
              <a:t>Medium-Term Macroeconomic Framework—Baseline </a:t>
            </a:r>
          </a:p>
        </p:txBody>
      </p:sp>
      <p:graphicFrame>
        <p:nvGraphicFramePr>
          <p:cNvPr id="5" name="Content Placeholder 4">
            <a:extLst>
              <a:ext uri="{FF2B5EF4-FFF2-40B4-BE49-F238E27FC236}">
                <a16:creationId xmlns:a16="http://schemas.microsoft.com/office/drawing/2014/main" id="{593C23C6-8D22-400F-BD71-8BE2DAF7005C}"/>
              </a:ext>
            </a:extLst>
          </p:cNvPr>
          <p:cNvGraphicFramePr>
            <a:graphicFrameLocks noGrp="1"/>
          </p:cNvGraphicFramePr>
          <p:nvPr>
            <p:ph idx="1"/>
            <p:extLst/>
          </p:nvPr>
        </p:nvGraphicFramePr>
        <p:xfrm>
          <a:off x="4124325" y="2747645"/>
          <a:ext cx="1768868" cy="2586884"/>
        </p:xfrm>
        <a:graphic>
          <a:graphicData uri="http://schemas.openxmlformats.org/drawingml/2006/table">
            <a:tbl>
              <a:tblPr firstRow="1" firstCol="1" bandRow="1">
                <a:tableStyleId>{5C22544A-7EE6-4342-B048-85BDC9FD1C3A}</a:tableStyleId>
              </a:tblPr>
              <a:tblGrid>
                <a:gridCol w="1768868">
                  <a:extLst>
                    <a:ext uri="{9D8B030D-6E8A-4147-A177-3AD203B41FA5}">
                      <a16:colId xmlns:a16="http://schemas.microsoft.com/office/drawing/2014/main" val="2727506492"/>
                    </a:ext>
                  </a:extLst>
                </a:gridCol>
              </a:tblGrid>
              <a:tr h="392758">
                <a:tc>
                  <a:txBody>
                    <a:bodyPr/>
                    <a:lstStyle/>
                    <a:p>
                      <a:pPr marL="0" marR="0" algn="ctr">
                        <a:lnSpc>
                          <a:spcPts val="1500"/>
                        </a:lnSpc>
                        <a:spcBef>
                          <a:spcPts val="300"/>
                        </a:spcBef>
                        <a:spcAft>
                          <a:spcPts val="300"/>
                        </a:spcAft>
                      </a:pPr>
                      <a:r>
                        <a:rPr lang="en-US" sz="1050">
                          <a:effectLst/>
                        </a:rPr>
                        <a:t>Zimbabwe: Medium-Term Macroeconomic Framework—Baseline (Reform Scenario)</a:t>
                      </a:r>
                      <a:endParaRPr lang="en-US" sz="105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01824994"/>
                  </a:ext>
                </a:extLst>
              </a:tr>
              <a:tr h="1838409">
                <a:tc>
                  <a:txBody>
                    <a:bodyPr/>
                    <a:lstStyle/>
                    <a:p>
                      <a:pPr marL="0" marR="0">
                        <a:lnSpc>
                          <a:spcPts val="1500"/>
                        </a:lnSpc>
                        <a:spcBef>
                          <a:spcPts val="0"/>
                        </a:spcBef>
                        <a:spcAft>
                          <a:spcPts val="0"/>
                        </a:spcAft>
                      </a:pPr>
                      <a:r>
                        <a:rPr lang="en-US" sz="1050" dirty="0">
                          <a:effectLst/>
                        </a:rPr>
                        <a:t> </a:t>
                      </a:r>
                      <a:endParaRPr lang="en-US" sz="105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8230137"/>
                  </a:ext>
                </a:extLst>
              </a:tr>
            </a:tbl>
          </a:graphicData>
        </a:graphic>
      </p:graphicFrame>
      <p:sp>
        <p:nvSpPr>
          <p:cNvPr id="4" name="Slide Number Placeholder 3">
            <a:extLst>
              <a:ext uri="{FF2B5EF4-FFF2-40B4-BE49-F238E27FC236}">
                <a16:creationId xmlns:a16="http://schemas.microsoft.com/office/drawing/2014/main" id="{7323DDB8-D0A7-4825-A2B6-42AE52C437B2}"/>
              </a:ext>
            </a:extLst>
          </p:cNvPr>
          <p:cNvSpPr>
            <a:spLocks noGrp="1"/>
          </p:cNvSpPr>
          <p:nvPr>
            <p:ph type="sldNum" sz="quarter" idx="12"/>
          </p:nvPr>
        </p:nvSpPr>
        <p:spPr/>
        <p:txBody>
          <a:bodyPr/>
          <a:lstStyle/>
          <a:p>
            <a:pPr>
              <a:defRPr/>
            </a:pPr>
            <a:fld id="{07502BE3-4F2E-48DE-8CE0-673CC43E331D}" type="slidenum">
              <a:rPr lang="en-US" smtClean="0"/>
              <a:pPr>
                <a:defRPr/>
              </a:pPr>
              <a:t>37</a:t>
            </a:fld>
            <a:endParaRPr lang="en-US" dirty="0"/>
          </a:p>
        </p:txBody>
      </p:sp>
      <p:pic>
        <p:nvPicPr>
          <p:cNvPr id="3073" name="Picture 13">
            <a:extLst>
              <a:ext uri="{FF2B5EF4-FFF2-40B4-BE49-F238E27FC236}">
                <a16:creationId xmlns:a16="http://schemas.microsoft.com/office/drawing/2014/main" id="{970BF3D3-6549-4E71-9016-F1E7C2BFC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1593130"/>
            <a:ext cx="9067799" cy="511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554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8DDC-F8E8-47D4-A452-C987F173A51A}"/>
              </a:ext>
            </a:extLst>
          </p:cNvPr>
          <p:cNvSpPr>
            <a:spLocks noGrp="1"/>
          </p:cNvSpPr>
          <p:nvPr>
            <p:ph type="title"/>
          </p:nvPr>
        </p:nvSpPr>
        <p:spPr>
          <a:xfrm>
            <a:off x="838200" y="169814"/>
            <a:ext cx="10515600" cy="1325563"/>
          </a:xfrm>
        </p:spPr>
        <p:txBody>
          <a:bodyPr/>
          <a:lstStyle/>
          <a:p>
            <a:r>
              <a:rPr lang="en-GB" sz="2800" dirty="0">
                <a:solidFill>
                  <a:schemeClr val="tx2"/>
                </a:solidFill>
                <a:latin typeface="Arial Black" charset="0"/>
              </a:rPr>
              <a:t>Risks to the outlook </a:t>
            </a:r>
            <a:endParaRPr lang="en-US" sz="2800" dirty="0">
              <a:solidFill>
                <a:schemeClr val="tx2"/>
              </a:solidFill>
              <a:latin typeface="Arial Black" charset="0"/>
            </a:endParaRPr>
          </a:p>
        </p:txBody>
      </p:sp>
      <p:sp>
        <p:nvSpPr>
          <p:cNvPr id="3" name="Content Placeholder 2">
            <a:extLst>
              <a:ext uri="{FF2B5EF4-FFF2-40B4-BE49-F238E27FC236}">
                <a16:creationId xmlns:a16="http://schemas.microsoft.com/office/drawing/2014/main" id="{28A93697-BEFB-47EC-A86D-7A920C7A03E0}"/>
              </a:ext>
            </a:extLst>
          </p:cNvPr>
          <p:cNvSpPr>
            <a:spLocks noGrp="1"/>
          </p:cNvSpPr>
          <p:nvPr>
            <p:ph idx="1"/>
          </p:nvPr>
        </p:nvSpPr>
        <p:spPr>
          <a:xfrm>
            <a:off x="612559" y="1143000"/>
            <a:ext cx="11043822" cy="5515252"/>
          </a:xfrm>
        </p:spPr>
        <p:txBody>
          <a:bodyPr>
            <a:normAutofit fontScale="92500" lnSpcReduction="10000"/>
          </a:bodyPr>
          <a:lstStyle/>
          <a:p>
            <a:r>
              <a:rPr lang="en-GB" sz="2400" b="1" dirty="0">
                <a:solidFill>
                  <a:srgbClr val="004C97"/>
                </a:solidFill>
              </a:rPr>
              <a:t>Risks remain tilted to the downside and include factors both within and outside the authorities’ control:</a:t>
            </a:r>
          </a:p>
          <a:p>
            <a:pPr marL="458788" lvl="2" indent="-225425" defTabSz="914314">
              <a:lnSpc>
                <a:spcPct val="120000"/>
              </a:lnSpc>
              <a:spcBef>
                <a:spcPts val="600"/>
              </a:spcBef>
              <a:buClr>
                <a:schemeClr val="bg1">
                  <a:lumMod val="50000"/>
                </a:schemeClr>
              </a:buClr>
              <a:buSzPct val="65000"/>
              <a:buFont typeface="ArialMT"/>
              <a:buChar char="►"/>
            </a:pPr>
            <a:r>
              <a:rPr lang="en-GB" sz="1800" dirty="0">
                <a:solidFill>
                  <a:srgbClr val="707372"/>
                </a:solidFill>
              </a:rPr>
              <a:t>Social and Political resistance to reform</a:t>
            </a:r>
          </a:p>
          <a:p>
            <a:pPr marL="458788" lvl="2" indent="-225425" defTabSz="914314">
              <a:lnSpc>
                <a:spcPct val="120000"/>
              </a:lnSpc>
              <a:spcBef>
                <a:spcPts val="600"/>
              </a:spcBef>
              <a:buClr>
                <a:schemeClr val="bg1">
                  <a:lumMod val="50000"/>
                </a:schemeClr>
              </a:buClr>
              <a:buSzPct val="65000"/>
              <a:buFont typeface="ArialMT"/>
              <a:buChar char="►"/>
            </a:pPr>
            <a:r>
              <a:rPr lang="en-GB" sz="1800" dirty="0">
                <a:solidFill>
                  <a:srgbClr val="707372"/>
                </a:solidFill>
              </a:rPr>
              <a:t>Policy slippages (e.g. currency reform), or interference by vested interests, </a:t>
            </a:r>
          </a:p>
          <a:p>
            <a:pPr marL="458788" lvl="2" indent="-225425" defTabSz="914314">
              <a:lnSpc>
                <a:spcPct val="120000"/>
              </a:lnSpc>
              <a:spcBef>
                <a:spcPts val="600"/>
              </a:spcBef>
              <a:buClr>
                <a:schemeClr val="bg1">
                  <a:lumMod val="50000"/>
                </a:schemeClr>
              </a:buClr>
              <a:buSzPct val="65000"/>
              <a:buFont typeface="ArialMT"/>
              <a:buChar char="►"/>
            </a:pPr>
            <a:r>
              <a:rPr lang="en-GB" sz="1800" dirty="0">
                <a:solidFill>
                  <a:srgbClr val="707372"/>
                </a:solidFill>
              </a:rPr>
              <a:t>Spending pressures, particularly on wages, social support, subsidies to SOEs and agriculture, and financial sector bailouts could jeopardize fiscal goals.</a:t>
            </a:r>
          </a:p>
          <a:p>
            <a:pPr marL="458788" lvl="2" indent="-225425" defTabSz="914314">
              <a:lnSpc>
                <a:spcPct val="120000"/>
              </a:lnSpc>
              <a:spcBef>
                <a:spcPts val="600"/>
              </a:spcBef>
              <a:buClr>
                <a:schemeClr val="bg1">
                  <a:lumMod val="50000"/>
                </a:schemeClr>
              </a:buClr>
              <a:buSzPct val="65000"/>
              <a:buFont typeface="ArialMT"/>
              <a:buChar char="►"/>
            </a:pPr>
            <a:r>
              <a:rPr lang="en-GB" sz="1800" dirty="0">
                <a:solidFill>
                  <a:srgbClr val="707372"/>
                </a:solidFill>
              </a:rPr>
              <a:t>The envisaged deep fiscal adjustment needs to be carefully implemented to avoid a too a heavy toll on vulnerable portions of the population.</a:t>
            </a:r>
          </a:p>
          <a:p>
            <a:r>
              <a:rPr lang="en-GB" sz="2400" b="1" dirty="0">
                <a:solidFill>
                  <a:srgbClr val="004C97"/>
                </a:solidFill>
              </a:rPr>
              <a:t>Factors beyond the authorities control include:</a:t>
            </a:r>
          </a:p>
          <a:p>
            <a:pPr marL="458788" lvl="2" indent="-225425" defTabSz="914314">
              <a:lnSpc>
                <a:spcPct val="130000"/>
              </a:lnSpc>
              <a:spcBef>
                <a:spcPts val="600"/>
              </a:spcBef>
              <a:buClr>
                <a:schemeClr val="bg1">
                  <a:lumMod val="50000"/>
                </a:schemeClr>
              </a:buClr>
              <a:buSzPct val="65000"/>
              <a:buFont typeface="ArialMT"/>
              <a:buChar char="►"/>
            </a:pPr>
            <a:r>
              <a:rPr lang="en-GB" sz="1800" dirty="0">
                <a:solidFill>
                  <a:srgbClr val="707372"/>
                </a:solidFill>
              </a:rPr>
              <a:t>A worse-than-envisaged agricultural season,</a:t>
            </a:r>
          </a:p>
          <a:p>
            <a:pPr marL="458788" lvl="2" indent="-225425" defTabSz="914314">
              <a:lnSpc>
                <a:spcPct val="130000"/>
              </a:lnSpc>
              <a:spcBef>
                <a:spcPts val="600"/>
              </a:spcBef>
              <a:buClr>
                <a:schemeClr val="bg1">
                  <a:lumMod val="50000"/>
                </a:schemeClr>
              </a:buClr>
              <a:buSzPct val="65000"/>
              <a:buFont typeface="ArialMT"/>
              <a:buChar char="►"/>
            </a:pPr>
            <a:r>
              <a:rPr lang="en-GB" sz="1800" dirty="0">
                <a:solidFill>
                  <a:srgbClr val="707372"/>
                </a:solidFill>
              </a:rPr>
              <a:t>Exacerbating risks of poverty and social discontent, and </a:t>
            </a:r>
          </a:p>
          <a:p>
            <a:pPr marL="458788" lvl="2" indent="-225425" defTabSz="914314">
              <a:lnSpc>
                <a:spcPct val="130000"/>
              </a:lnSpc>
              <a:spcBef>
                <a:spcPts val="600"/>
              </a:spcBef>
              <a:buClr>
                <a:schemeClr val="bg1">
                  <a:lumMod val="50000"/>
                </a:schemeClr>
              </a:buClr>
              <a:buSzPct val="65000"/>
              <a:buFont typeface="ArialMT"/>
              <a:buChar char="►"/>
            </a:pPr>
            <a:r>
              <a:rPr lang="en-GB" sz="1800" dirty="0">
                <a:solidFill>
                  <a:srgbClr val="707372"/>
                </a:solidFill>
              </a:rPr>
              <a:t>A slow recovery in confidence that delays a resumption of economic activity, particularly in export industries like mining. </a:t>
            </a:r>
          </a:p>
          <a:p>
            <a:pPr marL="458788" lvl="2" indent="-225425" defTabSz="914314">
              <a:lnSpc>
                <a:spcPct val="130000"/>
              </a:lnSpc>
              <a:spcBef>
                <a:spcPts val="600"/>
              </a:spcBef>
              <a:buClr>
                <a:schemeClr val="bg1">
                  <a:lumMod val="50000"/>
                </a:schemeClr>
              </a:buClr>
              <a:buSzPct val="65000"/>
              <a:buFont typeface="ArialMT"/>
              <a:buChar char="►"/>
            </a:pPr>
            <a:r>
              <a:rPr lang="en-GB" sz="1800" dirty="0">
                <a:solidFill>
                  <a:srgbClr val="707372"/>
                </a:solidFill>
              </a:rPr>
              <a:t>The outlook also does not factor in a significant macroeconomic impact from Cyclone </a:t>
            </a:r>
            <a:r>
              <a:rPr lang="en-GB" sz="1800" dirty="0" err="1">
                <a:solidFill>
                  <a:srgbClr val="707372"/>
                </a:solidFill>
              </a:rPr>
              <a:t>Idai</a:t>
            </a:r>
            <a:r>
              <a:rPr lang="en-GB" sz="1800" dirty="0">
                <a:solidFill>
                  <a:srgbClr val="707372"/>
                </a:solidFill>
              </a:rPr>
              <a:t>, and the power cuts going forward. </a:t>
            </a:r>
          </a:p>
          <a:p>
            <a:pPr lvl="1"/>
            <a:endParaRPr lang="en-GB" sz="2600" dirty="0"/>
          </a:p>
          <a:p>
            <a:endParaRPr lang="en-US" dirty="0"/>
          </a:p>
        </p:txBody>
      </p:sp>
      <p:sp>
        <p:nvSpPr>
          <p:cNvPr id="4" name="Slide Number Placeholder 3">
            <a:extLst>
              <a:ext uri="{FF2B5EF4-FFF2-40B4-BE49-F238E27FC236}">
                <a16:creationId xmlns:a16="http://schemas.microsoft.com/office/drawing/2014/main" id="{B8E452B0-07B9-4C54-B476-463E8297B59E}"/>
              </a:ext>
            </a:extLst>
          </p:cNvPr>
          <p:cNvSpPr>
            <a:spLocks noGrp="1"/>
          </p:cNvSpPr>
          <p:nvPr>
            <p:ph type="sldNum" sz="quarter" idx="12"/>
          </p:nvPr>
        </p:nvSpPr>
        <p:spPr/>
        <p:txBody>
          <a:bodyPr/>
          <a:lstStyle/>
          <a:p>
            <a:pPr>
              <a:defRPr/>
            </a:pPr>
            <a:fld id="{07502BE3-4F2E-48DE-8CE0-673CC43E331D}" type="slidenum">
              <a:rPr lang="en-US" smtClean="0"/>
              <a:pPr>
                <a:defRPr/>
              </a:pPr>
              <a:t>38</a:t>
            </a:fld>
            <a:endParaRPr lang="en-US" dirty="0"/>
          </a:p>
        </p:txBody>
      </p:sp>
    </p:spTree>
    <p:extLst>
      <p:ext uri="{BB962C8B-B14F-4D97-AF65-F5344CB8AC3E}">
        <p14:creationId xmlns:p14="http://schemas.microsoft.com/office/powerpoint/2010/main" val="2983309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9FC8-83EE-4B40-B961-78358DD18F91}"/>
              </a:ext>
            </a:extLst>
          </p:cNvPr>
          <p:cNvSpPr>
            <a:spLocks noGrp="1"/>
          </p:cNvSpPr>
          <p:nvPr>
            <p:ph type="title"/>
          </p:nvPr>
        </p:nvSpPr>
        <p:spPr/>
        <p:txBody>
          <a:bodyPr>
            <a:normAutofit/>
          </a:bodyPr>
          <a:lstStyle/>
          <a:p>
            <a:r>
              <a:rPr lang="en-US" sz="2800" dirty="0">
                <a:solidFill>
                  <a:schemeClr val="tx2"/>
                </a:solidFill>
                <a:latin typeface="Arial Black" charset="0"/>
              </a:rPr>
              <a:t>Quantitative Targets</a:t>
            </a:r>
          </a:p>
        </p:txBody>
      </p:sp>
      <p:sp>
        <p:nvSpPr>
          <p:cNvPr id="4" name="Slide Number Placeholder 3">
            <a:extLst>
              <a:ext uri="{FF2B5EF4-FFF2-40B4-BE49-F238E27FC236}">
                <a16:creationId xmlns:a16="http://schemas.microsoft.com/office/drawing/2014/main" id="{5E67D7E6-72EF-4E7F-A00D-7F4EBA4AAD99}"/>
              </a:ext>
            </a:extLst>
          </p:cNvPr>
          <p:cNvSpPr>
            <a:spLocks noGrp="1"/>
          </p:cNvSpPr>
          <p:nvPr>
            <p:ph type="sldNum" sz="quarter" idx="12"/>
          </p:nvPr>
        </p:nvSpPr>
        <p:spPr/>
        <p:txBody>
          <a:bodyPr/>
          <a:lstStyle/>
          <a:p>
            <a:pPr>
              <a:defRPr/>
            </a:pPr>
            <a:fld id="{07502BE3-4F2E-48DE-8CE0-673CC43E331D}" type="slidenum">
              <a:rPr lang="en-US" smtClean="0"/>
              <a:pPr>
                <a:defRPr/>
              </a:pPr>
              <a:t>39</a:t>
            </a:fld>
            <a:endParaRPr lang="en-US" dirty="0"/>
          </a:p>
        </p:txBody>
      </p:sp>
      <p:pic>
        <p:nvPicPr>
          <p:cNvPr id="5" name="Content Placeholder 4">
            <a:extLst>
              <a:ext uri="{FF2B5EF4-FFF2-40B4-BE49-F238E27FC236}">
                <a16:creationId xmlns:a16="http://schemas.microsoft.com/office/drawing/2014/main" id="{B84E7539-8AB4-4299-9643-2E19653E8DE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447801"/>
            <a:ext cx="8534400" cy="5257800"/>
          </a:xfrm>
          <a:prstGeom prst="rect">
            <a:avLst/>
          </a:prstGeom>
          <a:noFill/>
          <a:ln>
            <a:noFill/>
          </a:ln>
        </p:spPr>
      </p:pic>
    </p:spTree>
    <p:extLst>
      <p:ext uri="{BB962C8B-B14F-4D97-AF65-F5344CB8AC3E}">
        <p14:creationId xmlns:p14="http://schemas.microsoft.com/office/powerpoint/2010/main" val="81507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841294B-79C0-114D-B64D-61BAE7AF8247}"/>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BCD8384-C487-D448-BF64-CD2C914E672B}"/>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DB9EF0-AE17-CD42-AD1F-3ADE109B0A18}"/>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496D966-EE39-214F-87AE-D45FCBA802CD}"/>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D07462A-C288-A146-8A94-0F6FECCB188C}"/>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239837" y="628235"/>
            <a:ext cx="10417207" cy="978486"/>
          </a:xfrm>
        </p:spPr>
        <p:txBody>
          <a:bodyPr>
            <a:normAutofit/>
          </a:bodyPr>
          <a:lstStyle/>
          <a:p>
            <a:r>
              <a:rPr lang="en-US" b="0" dirty="0"/>
              <a:t>Growth is recovering but varies considerably among countries</a:t>
            </a:r>
            <a:endParaRPr lang="en-US" dirty="0"/>
          </a:p>
        </p:txBody>
      </p:sp>
      <p:sp>
        <p:nvSpPr>
          <p:cNvPr id="7" name="TextBox 1">
            <a:extLst>
              <a:ext uri="{FF2B5EF4-FFF2-40B4-BE49-F238E27FC236}">
                <a16:creationId xmlns:a16="http://schemas.microsoft.com/office/drawing/2014/main" id="{99FFA5B5-3CDA-419F-BEE6-AA6456080518}"/>
              </a:ext>
            </a:extLst>
          </p:cNvPr>
          <p:cNvSpPr txBox="1"/>
          <p:nvPr/>
        </p:nvSpPr>
        <p:spPr>
          <a:xfrm>
            <a:off x="1163000" y="1800188"/>
            <a:ext cx="803774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Real GDP Growth Distribution, 2019</a:t>
            </a:r>
          </a:p>
        </p:txBody>
      </p:sp>
      <p:sp>
        <p:nvSpPr>
          <p:cNvPr id="12" name="TextBox 1">
            <a:extLst>
              <a:ext uri="{FF2B5EF4-FFF2-40B4-BE49-F238E27FC236}">
                <a16:creationId xmlns:a16="http://schemas.microsoft.com/office/drawing/2014/main" id="{A5DF839A-52B4-4CD9-82C7-01CA3AF8E31E}"/>
              </a:ext>
            </a:extLst>
          </p:cNvPr>
          <p:cNvSpPr txBox="1"/>
          <p:nvPr/>
        </p:nvSpPr>
        <p:spPr>
          <a:xfrm>
            <a:off x="1239837" y="6286500"/>
            <a:ext cx="5817179" cy="380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IMF World Economic Outlook database.</a:t>
            </a:r>
          </a:p>
        </p:txBody>
      </p:sp>
      <p:sp>
        <p:nvSpPr>
          <p:cNvPr id="18" name="Rectangle 17">
            <a:extLst>
              <a:ext uri="{FF2B5EF4-FFF2-40B4-BE49-F238E27FC236}">
                <a16:creationId xmlns:a16="http://schemas.microsoft.com/office/drawing/2014/main" id="{6D945565-E371-FB4F-87DC-78D9D9F2E9EC}"/>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1" name="Rectangle 20">
            <a:extLst>
              <a:ext uri="{FF2B5EF4-FFF2-40B4-BE49-F238E27FC236}">
                <a16:creationId xmlns:a16="http://schemas.microsoft.com/office/drawing/2014/main" id="{E8E6FE7E-96D6-3D41-83CF-0D1EE66BAE32}"/>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2" name="Rectangle 21">
            <a:extLst>
              <a:ext uri="{FF2B5EF4-FFF2-40B4-BE49-F238E27FC236}">
                <a16:creationId xmlns:a16="http://schemas.microsoft.com/office/drawing/2014/main" id="{424E9D3F-381F-E14D-BDC1-51950739E388}"/>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3" name="Rectangle 22">
            <a:extLst>
              <a:ext uri="{FF2B5EF4-FFF2-40B4-BE49-F238E27FC236}">
                <a16:creationId xmlns:a16="http://schemas.microsoft.com/office/drawing/2014/main" id="{46B510C5-880F-7849-B615-BF6B8262EADD}"/>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4" name="Rectangle 23">
            <a:extLst>
              <a:ext uri="{FF2B5EF4-FFF2-40B4-BE49-F238E27FC236}">
                <a16:creationId xmlns:a16="http://schemas.microsoft.com/office/drawing/2014/main" id="{3A186E16-8671-1445-9A4F-543904CB4F5B}"/>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graphicFrame>
        <p:nvGraphicFramePr>
          <p:cNvPr id="26" name="Chart 25">
            <a:extLst>
              <a:ext uri="{FF2B5EF4-FFF2-40B4-BE49-F238E27FC236}">
                <a16:creationId xmlns:a16="http://schemas.microsoft.com/office/drawing/2014/main" id="{8E2919FC-EEF9-4ABC-9FEE-F6A0966C5A0E}"/>
              </a:ext>
            </a:extLst>
          </p:cNvPr>
          <p:cNvGraphicFramePr>
            <a:graphicFrameLocks/>
          </p:cNvGraphicFramePr>
          <p:nvPr>
            <p:extLst/>
          </p:nvPr>
        </p:nvGraphicFramePr>
        <p:xfrm>
          <a:off x="1239838" y="2333736"/>
          <a:ext cx="9235440" cy="395020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33EF6C11-22BB-4D9A-90F9-77E51240BBA1}"/>
              </a:ext>
            </a:extLst>
          </p:cNvPr>
          <p:cNvSpPr/>
          <p:nvPr/>
        </p:nvSpPr>
        <p:spPr>
          <a:xfrm>
            <a:off x="1735369" y="2433144"/>
            <a:ext cx="8797091" cy="3316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2">
            <a:extLst>
              <a:ext uri="{FF2B5EF4-FFF2-40B4-BE49-F238E27FC236}">
                <a16:creationId xmlns:a16="http://schemas.microsoft.com/office/drawing/2014/main" id="{B70A0CEA-0043-49BA-A896-C62C49E6E9E8}"/>
              </a:ext>
            </a:extLst>
          </p:cNvPr>
          <p:cNvSpPr txBox="1"/>
          <p:nvPr/>
        </p:nvSpPr>
        <p:spPr>
          <a:xfrm>
            <a:off x="4985299" y="2402320"/>
            <a:ext cx="1110701" cy="7147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solidFill>
                  <a:schemeClr val="tx2"/>
                </a:solidFill>
                <a:latin typeface="Arial Narrow" panose="020B0606020202030204" pitchFamily="34" charset="0"/>
              </a:rPr>
              <a:t>Weighted average = 3</a:t>
            </a:r>
          </a:p>
          <a:p>
            <a:r>
              <a:rPr lang="en-US" sz="1400" b="1" dirty="0">
                <a:solidFill>
                  <a:schemeClr val="tx2"/>
                </a:solidFill>
                <a:latin typeface="Arial Narrow" panose="020B0606020202030204" pitchFamily="34" charset="0"/>
              </a:rPr>
              <a:t>(2018)</a:t>
            </a:r>
          </a:p>
        </p:txBody>
      </p:sp>
      <p:cxnSp>
        <p:nvCxnSpPr>
          <p:cNvPr id="13" name="Straight Connector 12">
            <a:extLst>
              <a:ext uri="{FF2B5EF4-FFF2-40B4-BE49-F238E27FC236}">
                <a16:creationId xmlns:a16="http://schemas.microsoft.com/office/drawing/2014/main" id="{FA70869D-E575-4E21-B9A1-A1AC68EA9786}"/>
              </a:ext>
            </a:extLst>
          </p:cNvPr>
          <p:cNvCxnSpPr>
            <a:cxnSpLocks/>
          </p:cNvCxnSpPr>
          <p:nvPr/>
        </p:nvCxnSpPr>
        <p:spPr>
          <a:xfrm>
            <a:off x="5946949" y="2433144"/>
            <a:ext cx="0" cy="3258202"/>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40FC5638-19F1-4B89-B55E-88C10D844733}"/>
              </a:ext>
            </a:extLst>
          </p:cNvPr>
          <p:cNvCxnSpPr>
            <a:cxnSpLocks/>
          </p:cNvCxnSpPr>
          <p:nvPr/>
        </p:nvCxnSpPr>
        <p:spPr>
          <a:xfrm>
            <a:off x="6311282" y="2433144"/>
            <a:ext cx="0" cy="3258202"/>
          </a:xfrm>
          <a:prstGeom prst="line">
            <a:avLst/>
          </a:prstGeom>
          <a:ln w="38100">
            <a:solidFill>
              <a:srgbClr val="FF8200"/>
            </a:solidFill>
          </a:ln>
        </p:spPr>
        <p:style>
          <a:lnRef idx="1">
            <a:schemeClr val="accent2"/>
          </a:lnRef>
          <a:fillRef idx="0">
            <a:schemeClr val="accent2"/>
          </a:fillRef>
          <a:effectRef idx="0">
            <a:schemeClr val="accent2"/>
          </a:effectRef>
          <a:fontRef idx="minor">
            <a:schemeClr val="tx1"/>
          </a:fontRef>
        </p:style>
      </p:cxnSp>
      <p:sp>
        <p:nvSpPr>
          <p:cNvPr id="14" name="TextBox 2">
            <a:extLst>
              <a:ext uri="{FF2B5EF4-FFF2-40B4-BE49-F238E27FC236}">
                <a16:creationId xmlns:a16="http://schemas.microsoft.com/office/drawing/2014/main" id="{EA0665E8-088F-44A3-AECD-669E7FEE7752}"/>
              </a:ext>
            </a:extLst>
          </p:cNvPr>
          <p:cNvSpPr txBox="1"/>
          <p:nvPr/>
        </p:nvSpPr>
        <p:spPr>
          <a:xfrm>
            <a:off x="6353249" y="2402320"/>
            <a:ext cx="1110701" cy="7147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solidFill>
                  <a:srgbClr val="FF8200"/>
                </a:solidFill>
                <a:latin typeface="Arial Narrow" panose="020B0606020202030204" pitchFamily="34" charset="0"/>
              </a:rPr>
              <a:t>Weighted average = 3.5</a:t>
            </a:r>
          </a:p>
          <a:p>
            <a:r>
              <a:rPr lang="en-US" sz="1400" b="1" dirty="0">
                <a:solidFill>
                  <a:srgbClr val="FF8200"/>
                </a:solidFill>
                <a:latin typeface="Arial Narrow" panose="020B0606020202030204" pitchFamily="34" charset="0"/>
              </a:rPr>
              <a:t>(2019)</a:t>
            </a:r>
          </a:p>
        </p:txBody>
      </p:sp>
    </p:spTree>
    <p:extLst>
      <p:ext uri="{BB962C8B-B14F-4D97-AF65-F5344CB8AC3E}">
        <p14:creationId xmlns:p14="http://schemas.microsoft.com/office/powerpoint/2010/main" val="453946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62945-A8DD-40CF-9B89-9806D943BF6E}"/>
              </a:ext>
            </a:extLst>
          </p:cNvPr>
          <p:cNvSpPr>
            <a:spLocks noGrp="1"/>
          </p:cNvSpPr>
          <p:nvPr>
            <p:ph type="title"/>
          </p:nvPr>
        </p:nvSpPr>
        <p:spPr/>
        <p:txBody>
          <a:bodyPr>
            <a:normAutofit/>
          </a:bodyPr>
          <a:lstStyle/>
          <a:p>
            <a:r>
              <a:rPr lang="en-US" sz="2800" dirty="0">
                <a:solidFill>
                  <a:schemeClr val="tx2"/>
                </a:solidFill>
                <a:latin typeface="Arial Black" charset="0"/>
              </a:rPr>
              <a:t>SMP Structural Benchmarks</a:t>
            </a:r>
          </a:p>
        </p:txBody>
      </p:sp>
      <p:sp>
        <p:nvSpPr>
          <p:cNvPr id="4" name="Slide Number Placeholder 3">
            <a:extLst>
              <a:ext uri="{FF2B5EF4-FFF2-40B4-BE49-F238E27FC236}">
                <a16:creationId xmlns:a16="http://schemas.microsoft.com/office/drawing/2014/main" id="{7BD02978-3AE1-4BD3-832D-438625FFACA1}"/>
              </a:ext>
            </a:extLst>
          </p:cNvPr>
          <p:cNvSpPr>
            <a:spLocks noGrp="1"/>
          </p:cNvSpPr>
          <p:nvPr>
            <p:ph type="sldNum" sz="quarter" idx="12"/>
          </p:nvPr>
        </p:nvSpPr>
        <p:spPr/>
        <p:txBody>
          <a:bodyPr/>
          <a:lstStyle/>
          <a:p>
            <a:pPr>
              <a:defRPr/>
            </a:pPr>
            <a:fld id="{07502BE3-4F2E-48DE-8CE0-673CC43E331D}" type="slidenum">
              <a:rPr lang="en-US" smtClean="0"/>
              <a:pPr>
                <a:defRPr/>
              </a:pPr>
              <a:t>40</a:t>
            </a:fld>
            <a:endParaRPr lang="en-US" dirty="0"/>
          </a:p>
        </p:txBody>
      </p:sp>
      <p:pic>
        <p:nvPicPr>
          <p:cNvPr id="5" name="Content Placeholder 4">
            <a:extLst>
              <a:ext uri="{FF2B5EF4-FFF2-40B4-BE49-F238E27FC236}">
                <a16:creationId xmlns:a16="http://schemas.microsoft.com/office/drawing/2014/main" id="{80209733-9A98-4603-AB4A-B2DDF81B7793}"/>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447800"/>
            <a:ext cx="8001000" cy="4800600"/>
          </a:xfrm>
          <a:prstGeom prst="rect">
            <a:avLst/>
          </a:prstGeom>
          <a:noFill/>
          <a:ln>
            <a:noFill/>
          </a:ln>
        </p:spPr>
      </p:pic>
    </p:spTree>
    <p:extLst>
      <p:ext uri="{BB962C8B-B14F-4D97-AF65-F5344CB8AC3E}">
        <p14:creationId xmlns:p14="http://schemas.microsoft.com/office/powerpoint/2010/main" val="3619708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E33E-F14E-4D29-94AF-5A3BAD49DB07}"/>
              </a:ext>
            </a:extLst>
          </p:cNvPr>
          <p:cNvSpPr>
            <a:spLocks noGrp="1"/>
          </p:cNvSpPr>
          <p:nvPr>
            <p:ph type="title"/>
          </p:nvPr>
        </p:nvSpPr>
        <p:spPr/>
        <p:txBody>
          <a:bodyPr>
            <a:normAutofit/>
          </a:bodyPr>
          <a:lstStyle/>
          <a:p>
            <a:r>
              <a:rPr lang="en-US" sz="2800" dirty="0">
                <a:solidFill>
                  <a:schemeClr val="tx2"/>
                </a:solidFill>
                <a:latin typeface="Arial Black" charset="0"/>
              </a:rPr>
              <a:t>Conditions for IMF financial engagement</a:t>
            </a:r>
          </a:p>
        </p:txBody>
      </p:sp>
      <p:graphicFrame>
        <p:nvGraphicFramePr>
          <p:cNvPr id="6" name="Content Placeholder 5">
            <a:extLst>
              <a:ext uri="{FF2B5EF4-FFF2-40B4-BE49-F238E27FC236}">
                <a16:creationId xmlns:a16="http://schemas.microsoft.com/office/drawing/2014/main" id="{7E87C441-8E70-4CF8-923B-0A114FCA957A}"/>
              </a:ext>
            </a:extLst>
          </p:cNvPr>
          <p:cNvGraphicFramePr>
            <a:graphicFrameLocks noGrp="1"/>
          </p:cNvGraphicFramePr>
          <p:nvPr>
            <p:ph idx="1"/>
            <p:extLst/>
          </p:nvPr>
        </p:nvGraphicFramePr>
        <p:xfrm>
          <a:off x="2209800" y="1295400"/>
          <a:ext cx="7772400" cy="496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1F06E67-D4ED-41C8-AD5A-E56FBFB8CECF}"/>
              </a:ext>
            </a:extLst>
          </p:cNvPr>
          <p:cNvSpPr>
            <a:spLocks noGrp="1"/>
          </p:cNvSpPr>
          <p:nvPr>
            <p:ph type="sldNum" sz="quarter" idx="12"/>
          </p:nvPr>
        </p:nvSpPr>
        <p:spPr/>
        <p:txBody>
          <a:bodyPr/>
          <a:lstStyle/>
          <a:p>
            <a:pPr>
              <a:defRPr/>
            </a:pPr>
            <a:fld id="{07502BE3-4F2E-48DE-8CE0-673CC43E331D}" type="slidenum">
              <a:rPr lang="en-US" smtClean="0"/>
              <a:pPr>
                <a:defRPr/>
              </a:pPr>
              <a:t>41</a:t>
            </a:fld>
            <a:endParaRPr lang="en-US" dirty="0"/>
          </a:p>
        </p:txBody>
      </p:sp>
    </p:spTree>
    <p:extLst>
      <p:ext uri="{BB962C8B-B14F-4D97-AF65-F5344CB8AC3E}">
        <p14:creationId xmlns:p14="http://schemas.microsoft.com/office/powerpoint/2010/main" val="187602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239838" y="2799156"/>
            <a:ext cx="9715500" cy="978486"/>
          </a:xfrm>
        </p:spPr>
        <p:txBody>
          <a:bodyPr>
            <a:noAutofit/>
          </a:bodyPr>
          <a:lstStyle/>
          <a:p>
            <a:pPr algn="ctr"/>
            <a:r>
              <a:rPr lang="en-US" sz="4000" dirty="0"/>
              <a:t>Thank You</a:t>
            </a:r>
          </a:p>
        </p:txBody>
      </p:sp>
    </p:spTree>
    <p:extLst>
      <p:ext uri="{BB962C8B-B14F-4D97-AF65-F5344CB8AC3E}">
        <p14:creationId xmlns:p14="http://schemas.microsoft.com/office/powerpoint/2010/main" val="28648688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82AD-6EF5-4D97-B6D0-E1DCCCE54A98}"/>
              </a:ext>
            </a:extLst>
          </p:cNvPr>
          <p:cNvSpPr>
            <a:spLocks noGrp="1"/>
          </p:cNvSpPr>
          <p:nvPr>
            <p:ph type="title"/>
          </p:nvPr>
        </p:nvSpPr>
        <p:spPr>
          <a:xfrm>
            <a:off x="1239838" y="814847"/>
            <a:ext cx="10124848" cy="978486"/>
          </a:xfrm>
        </p:spPr>
        <p:txBody>
          <a:bodyPr>
            <a:normAutofit fontScale="90000"/>
          </a:bodyPr>
          <a:lstStyle/>
          <a:p>
            <a:r>
              <a:rPr lang="en-US" dirty="0"/>
              <a:t>In particular, recent and prospective growth performance is split between resource- and non-resource-intensive countries</a:t>
            </a:r>
          </a:p>
        </p:txBody>
      </p:sp>
      <p:sp>
        <p:nvSpPr>
          <p:cNvPr id="6" name="TextBox 1">
            <a:extLst>
              <a:ext uri="{FF2B5EF4-FFF2-40B4-BE49-F238E27FC236}">
                <a16:creationId xmlns:a16="http://schemas.microsoft.com/office/drawing/2014/main" id="{CCF2992E-7243-403E-8051-5C68B3E88578}"/>
              </a:ext>
            </a:extLst>
          </p:cNvPr>
          <p:cNvSpPr txBox="1"/>
          <p:nvPr/>
        </p:nvSpPr>
        <p:spPr>
          <a:xfrm>
            <a:off x="1159257" y="1811056"/>
            <a:ext cx="7153275" cy="3234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Real GDP per Capita, 1990–23</a:t>
            </a:r>
          </a:p>
        </p:txBody>
      </p:sp>
      <p:sp>
        <p:nvSpPr>
          <p:cNvPr id="7" name="TextBox 1">
            <a:extLst>
              <a:ext uri="{FF2B5EF4-FFF2-40B4-BE49-F238E27FC236}">
                <a16:creationId xmlns:a16="http://schemas.microsoft.com/office/drawing/2014/main" id="{F80F5FDD-28CA-407B-8550-C4F73E2B58EB}"/>
              </a:ext>
            </a:extLst>
          </p:cNvPr>
          <p:cNvSpPr txBox="1"/>
          <p:nvPr/>
        </p:nvSpPr>
        <p:spPr>
          <a:xfrm>
            <a:off x="1239837" y="6275025"/>
            <a:ext cx="3055170" cy="2307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IMF World Economic Outlook database.</a:t>
            </a:r>
          </a:p>
        </p:txBody>
      </p:sp>
      <p:sp>
        <p:nvSpPr>
          <p:cNvPr id="17" name="Rectangle 16">
            <a:extLst>
              <a:ext uri="{FF2B5EF4-FFF2-40B4-BE49-F238E27FC236}">
                <a16:creationId xmlns:a16="http://schemas.microsoft.com/office/drawing/2014/main" id="{1B3F4C9B-08FB-F34F-B12E-713B7BBE406F}"/>
              </a:ext>
            </a:extLst>
          </p:cNvPr>
          <p:cNvSpPr/>
          <p:nvPr/>
        </p:nvSpPr>
        <p:spPr>
          <a:xfrm>
            <a:off x="3293948" y="40825"/>
            <a:ext cx="857927" cy="246221"/>
          </a:xfrm>
          <a:prstGeom prst="rect">
            <a:avLst/>
          </a:prstGeom>
        </p:spPr>
        <p:txBody>
          <a:bodyPr wrap="none">
            <a:spAutoFit/>
          </a:bodyPr>
          <a:lstStyle/>
          <a:p>
            <a:pPr lvl="0" algn="ctr"/>
            <a:r>
              <a:rPr lang="en-US" sz="1000" dirty="0">
                <a:solidFill>
                  <a:schemeClr val="bg1"/>
                </a:solidFill>
              </a:rPr>
              <a:t>Challenges </a:t>
            </a:r>
          </a:p>
        </p:txBody>
      </p:sp>
      <p:sp>
        <p:nvSpPr>
          <p:cNvPr id="18" name="Rectangle 17">
            <a:extLst>
              <a:ext uri="{FF2B5EF4-FFF2-40B4-BE49-F238E27FC236}">
                <a16:creationId xmlns:a16="http://schemas.microsoft.com/office/drawing/2014/main" id="{A088FDE1-E2D3-7343-84C6-BFFF5C77F1C9}"/>
              </a:ext>
            </a:extLst>
          </p:cNvPr>
          <p:cNvSpPr/>
          <p:nvPr/>
        </p:nvSpPr>
        <p:spPr>
          <a:xfrm>
            <a:off x="5590795" y="40825"/>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19" name="Rectangle 18">
            <a:extLst>
              <a:ext uri="{FF2B5EF4-FFF2-40B4-BE49-F238E27FC236}">
                <a16:creationId xmlns:a16="http://schemas.microsoft.com/office/drawing/2014/main" id="{51D8249A-9395-2144-81C6-E561F7B5AA20}"/>
              </a:ext>
            </a:extLst>
          </p:cNvPr>
          <p:cNvSpPr/>
          <p:nvPr/>
        </p:nvSpPr>
        <p:spPr>
          <a:xfrm>
            <a:off x="7486892" y="40825"/>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0" name="Rectangle 19">
            <a:extLst>
              <a:ext uri="{FF2B5EF4-FFF2-40B4-BE49-F238E27FC236}">
                <a16:creationId xmlns:a16="http://schemas.microsoft.com/office/drawing/2014/main" id="{8915D9FB-F887-214B-B0D3-B0E3E83A011F}"/>
              </a:ext>
            </a:extLst>
          </p:cNvPr>
          <p:cNvSpPr/>
          <p:nvPr/>
        </p:nvSpPr>
        <p:spPr>
          <a:xfrm>
            <a:off x="9908773" y="40825"/>
            <a:ext cx="1885453" cy="246221"/>
          </a:xfrm>
          <a:prstGeom prst="rect">
            <a:avLst/>
          </a:prstGeom>
        </p:spPr>
        <p:txBody>
          <a:bodyPr wrap="none">
            <a:spAutoFit/>
          </a:bodyPr>
          <a:lstStyle/>
          <a:p>
            <a:pPr lvl="0" algn="ctr"/>
            <a:r>
              <a:rPr lang="en-US" sz="1000" dirty="0">
                <a:solidFill>
                  <a:schemeClr val="bg1"/>
                </a:solidFill>
              </a:rPr>
              <a:t>Boosting Intra-Regional Trade</a:t>
            </a:r>
          </a:p>
        </p:txBody>
      </p:sp>
      <p:graphicFrame>
        <p:nvGraphicFramePr>
          <p:cNvPr id="23" name="Chart 22">
            <a:extLst>
              <a:ext uri="{FF2B5EF4-FFF2-40B4-BE49-F238E27FC236}">
                <a16:creationId xmlns:a16="http://schemas.microsoft.com/office/drawing/2014/main" id="{C9F50799-0CA8-457D-A441-667E821C6692}"/>
              </a:ext>
            </a:extLst>
          </p:cNvPr>
          <p:cNvGraphicFramePr>
            <a:graphicFrameLocks/>
          </p:cNvGraphicFramePr>
          <p:nvPr>
            <p:extLst/>
          </p:nvPr>
        </p:nvGraphicFramePr>
        <p:xfrm>
          <a:off x="1244410" y="2284719"/>
          <a:ext cx="9710928" cy="3990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889C8487-C52F-4A01-98B5-1ABDF9E6914C}"/>
              </a:ext>
            </a:extLst>
          </p:cNvPr>
          <p:cNvGraphicFramePr>
            <a:graphicFrameLocks/>
          </p:cNvGraphicFramePr>
          <p:nvPr>
            <p:extLst/>
          </p:nvPr>
        </p:nvGraphicFramePr>
        <p:xfrm>
          <a:off x="1244410" y="2282199"/>
          <a:ext cx="9710928" cy="399030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A007A3B7-B24D-4318-A179-B6F24F97209F}"/>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3BC786-A58A-48ED-B1B6-571EAE195C71}"/>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3390AB-D694-446B-9568-3FC9171699A0}"/>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5FDDEB0-C075-49FC-8FFF-9E1B6645CA9C}"/>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B609F7-55C9-4FD1-8252-56D4BA51E5CA}"/>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A61AAC6-2E73-4284-BF85-6325786400C9}"/>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9" name="Rectangle 28">
            <a:extLst>
              <a:ext uri="{FF2B5EF4-FFF2-40B4-BE49-F238E27FC236}">
                <a16:creationId xmlns:a16="http://schemas.microsoft.com/office/drawing/2014/main" id="{81FF706E-2B26-4D16-9D1A-4EAA86018F8D}"/>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30" name="Rectangle 29">
            <a:extLst>
              <a:ext uri="{FF2B5EF4-FFF2-40B4-BE49-F238E27FC236}">
                <a16:creationId xmlns:a16="http://schemas.microsoft.com/office/drawing/2014/main" id="{F5A499F2-EAA9-4CDE-BA3D-AEE2FD468236}"/>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1" name="Rectangle 30">
            <a:extLst>
              <a:ext uri="{FF2B5EF4-FFF2-40B4-BE49-F238E27FC236}">
                <a16:creationId xmlns:a16="http://schemas.microsoft.com/office/drawing/2014/main" id="{668DD115-E01D-4B96-9ED2-1179004E59B1}"/>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2" name="Rectangle 31">
            <a:extLst>
              <a:ext uri="{FF2B5EF4-FFF2-40B4-BE49-F238E27FC236}">
                <a16:creationId xmlns:a16="http://schemas.microsoft.com/office/drawing/2014/main" id="{CB24A632-0354-424B-868B-C1CF7D05D2A0}"/>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345270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4DBC-6245-488F-B890-804D6F107D86}"/>
              </a:ext>
            </a:extLst>
          </p:cNvPr>
          <p:cNvSpPr>
            <a:spLocks noGrp="1"/>
          </p:cNvSpPr>
          <p:nvPr>
            <p:ph type="title"/>
          </p:nvPr>
        </p:nvSpPr>
        <p:spPr>
          <a:xfrm>
            <a:off x="1239838" y="634453"/>
            <a:ext cx="9715500" cy="978486"/>
          </a:xfrm>
        </p:spPr>
        <p:txBody>
          <a:bodyPr>
            <a:normAutofit fontScale="90000"/>
          </a:bodyPr>
          <a:lstStyle/>
          <a:p>
            <a:r>
              <a:rPr lang="en-US" dirty="0"/>
              <a:t>Growth in resource-intensive countries was adversely impacted by the large 2014 terms-of-trade shock…</a:t>
            </a:r>
          </a:p>
        </p:txBody>
      </p:sp>
      <p:sp>
        <p:nvSpPr>
          <p:cNvPr id="6" name="TextBox 1">
            <a:extLst>
              <a:ext uri="{FF2B5EF4-FFF2-40B4-BE49-F238E27FC236}">
                <a16:creationId xmlns:a16="http://schemas.microsoft.com/office/drawing/2014/main" id="{FB483D0D-66EF-4FC6-9F0F-2A554E57E077}"/>
              </a:ext>
            </a:extLst>
          </p:cNvPr>
          <p:cNvSpPr txBox="1"/>
          <p:nvPr/>
        </p:nvSpPr>
        <p:spPr>
          <a:xfrm>
            <a:off x="1165484" y="1797504"/>
            <a:ext cx="800464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Goods Terms of Trade, 2013-23</a:t>
            </a:r>
          </a:p>
        </p:txBody>
      </p:sp>
      <p:sp>
        <p:nvSpPr>
          <p:cNvPr id="7" name="TextBox 1">
            <a:extLst>
              <a:ext uri="{FF2B5EF4-FFF2-40B4-BE49-F238E27FC236}">
                <a16:creationId xmlns:a16="http://schemas.microsoft.com/office/drawing/2014/main" id="{0C8A47BB-7C94-45A2-A534-6B56EB00D157}"/>
              </a:ext>
            </a:extLst>
          </p:cNvPr>
          <p:cNvSpPr txBox="1"/>
          <p:nvPr/>
        </p:nvSpPr>
        <p:spPr>
          <a:xfrm>
            <a:off x="1234346" y="6286500"/>
            <a:ext cx="3654892" cy="3180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IMF World Economic Outlook database.</a:t>
            </a:r>
          </a:p>
        </p:txBody>
      </p:sp>
      <p:graphicFrame>
        <p:nvGraphicFramePr>
          <p:cNvPr id="8" name="Chart 7">
            <a:extLst>
              <a:ext uri="{FF2B5EF4-FFF2-40B4-BE49-F238E27FC236}">
                <a16:creationId xmlns:a16="http://schemas.microsoft.com/office/drawing/2014/main" id="{36E93F3F-0F9B-4C21-9D10-D91448F4E219}"/>
              </a:ext>
            </a:extLst>
          </p:cNvPr>
          <p:cNvGraphicFramePr>
            <a:graphicFrameLocks/>
          </p:cNvGraphicFramePr>
          <p:nvPr>
            <p:extLst/>
          </p:nvPr>
        </p:nvGraphicFramePr>
        <p:xfrm>
          <a:off x="1239837" y="2214919"/>
          <a:ext cx="9715500" cy="3949214"/>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73E35086-DBAF-5E4C-B00B-FBDEFD4FA8B2}"/>
              </a:ext>
            </a:extLst>
          </p:cNvPr>
          <p:cNvSpPr/>
          <p:nvPr/>
        </p:nvSpPr>
        <p:spPr>
          <a:xfrm>
            <a:off x="277441" y="40825"/>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16" name="Rectangle 15">
            <a:extLst>
              <a:ext uri="{FF2B5EF4-FFF2-40B4-BE49-F238E27FC236}">
                <a16:creationId xmlns:a16="http://schemas.microsoft.com/office/drawing/2014/main" id="{3AC9DBB8-3530-D048-8F25-137C2DED3A44}"/>
              </a:ext>
            </a:extLst>
          </p:cNvPr>
          <p:cNvSpPr/>
          <p:nvPr/>
        </p:nvSpPr>
        <p:spPr>
          <a:xfrm>
            <a:off x="3293948" y="40825"/>
            <a:ext cx="857927" cy="246221"/>
          </a:xfrm>
          <a:prstGeom prst="rect">
            <a:avLst/>
          </a:prstGeom>
        </p:spPr>
        <p:txBody>
          <a:bodyPr wrap="none">
            <a:spAutoFit/>
          </a:bodyPr>
          <a:lstStyle/>
          <a:p>
            <a:pPr lvl="0" algn="ctr"/>
            <a:r>
              <a:rPr lang="en-US" sz="1000" dirty="0">
                <a:solidFill>
                  <a:schemeClr val="bg1"/>
                </a:solidFill>
              </a:rPr>
              <a:t>Challenges </a:t>
            </a:r>
          </a:p>
        </p:txBody>
      </p:sp>
      <p:sp>
        <p:nvSpPr>
          <p:cNvPr id="17" name="Rectangle 16">
            <a:extLst>
              <a:ext uri="{FF2B5EF4-FFF2-40B4-BE49-F238E27FC236}">
                <a16:creationId xmlns:a16="http://schemas.microsoft.com/office/drawing/2014/main" id="{196BE766-8A16-5E43-8DA8-C95F42C16E14}"/>
              </a:ext>
            </a:extLst>
          </p:cNvPr>
          <p:cNvSpPr/>
          <p:nvPr/>
        </p:nvSpPr>
        <p:spPr>
          <a:xfrm>
            <a:off x="5590795" y="40825"/>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18" name="Rectangle 17">
            <a:extLst>
              <a:ext uri="{FF2B5EF4-FFF2-40B4-BE49-F238E27FC236}">
                <a16:creationId xmlns:a16="http://schemas.microsoft.com/office/drawing/2014/main" id="{FFE1A21C-8C59-B040-A6BB-7E53CDB1D1F1}"/>
              </a:ext>
            </a:extLst>
          </p:cNvPr>
          <p:cNvSpPr/>
          <p:nvPr/>
        </p:nvSpPr>
        <p:spPr>
          <a:xfrm>
            <a:off x="7486892" y="40825"/>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19" name="Rectangle 18">
            <a:extLst>
              <a:ext uri="{FF2B5EF4-FFF2-40B4-BE49-F238E27FC236}">
                <a16:creationId xmlns:a16="http://schemas.microsoft.com/office/drawing/2014/main" id="{19CF49EE-720B-2840-AB29-ED10A9DCA812}"/>
              </a:ext>
            </a:extLst>
          </p:cNvPr>
          <p:cNvSpPr/>
          <p:nvPr/>
        </p:nvSpPr>
        <p:spPr>
          <a:xfrm>
            <a:off x="9908773" y="40825"/>
            <a:ext cx="1885453" cy="246221"/>
          </a:xfrm>
          <a:prstGeom prst="rect">
            <a:avLst/>
          </a:prstGeom>
        </p:spPr>
        <p:txBody>
          <a:bodyPr wrap="none">
            <a:spAutoFit/>
          </a:bodyPr>
          <a:lstStyle/>
          <a:p>
            <a:pPr lvl="0" algn="ctr"/>
            <a:r>
              <a:rPr lang="en-US" sz="1000" dirty="0">
                <a:solidFill>
                  <a:schemeClr val="bg1"/>
                </a:solidFill>
              </a:rPr>
              <a:t>Boosting Intra-Regional Trade</a:t>
            </a:r>
          </a:p>
        </p:txBody>
      </p:sp>
      <p:sp>
        <p:nvSpPr>
          <p:cNvPr id="20" name="Rectangle 19">
            <a:extLst>
              <a:ext uri="{FF2B5EF4-FFF2-40B4-BE49-F238E27FC236}">
                <a16:creationId xmlns:a16="http://schemas.microsoft.com/office/drawing/2014/main" id="{47D97C69-2A3D-44FC-96DA-41F54AED4E32}"/>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913C8C-FA32-4E8C-919D-7D88038DB1A0}"/>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02B642-527B-4C29-94D3-65C94299B325}"/>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D0A183-E077-47ED-904B-ED4C005BC6C0}"/>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5225F0E-390D-4695-AE2F-80E909D5CFB3}"/>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A26CC9A-FEED-46FC-B1DD-88F5412E11C5}"/>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6" name="Rectangle 25">
            <a:extLst>
              <a:ext uri="{FF2B5EF4-FFF2-40B4-BE49-F238E27FC236}">
                <a16:creationId xmlns:a16="http://schemas.microsoft.com/office/drawing/2014/main" id="{4AB6057B-3EFB-45F7-8BE3-922A68870117}"/>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7" name="Rectangle 26">
            <a:extLst>
              <a:ext uri="{FF2B5EF4-FFF2-40B4-BE49-F238E27FC236}">
                <a16:creationId xmlns:a16="http://schemas.microsoft.com/office/drawing/2014/main" id="{C500F9CB-E260-4428-B4CD-5F940D85474F}"/>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8" name="Rectangle 27">
            <a:extLst>
              <a:ext uri="{FF2B5EF4-FFF2-40B4-BE49-F238E27FC236}">
                <a16:creationId xmlns:a16="http://schemas.microsoft.com/office/drawing/2014/main" id="{D903C690-5E1A-4A98-809D-9DC71B9C826A}"/>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9" name="Rectangle 28">
            <a:extLst>
              <a:ext uri="{FF2B5EF4-FFF2-40B4-BE49-F238E27FC236}">
                <a16:creationId xmlns:a16="http://schemas.microsoft.com/office/drawing/2014/main" id="{48212803-144F-47BE-A177-633F1EA22B8C}"/>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2854970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4DBC-6245-488F-B890-804D6F107D86}"/>
              </a:ext>
            </a:extLst>
          </p:cNvPr>
          <p:cNvSpPr>
            <a:spLocks noGrp="1"/>
          </p:cNvSpPr>
          <p:nvPr>
            <p:ph type="title"/>
          </p:nvPr>
        </p:nvSpPr>
        <p:spPr>
          <a:xfrm>
            <a:off x="1238250" y="669840"/>
            <a:ext cx="9715500" cy="978486"/>
          </a:xfrm>
        </p:spPr>
        <p:txBody>
          <a:bodyPr>
            <a:normAutofit/>
          </a:bodyPr>
          <a:lstStyle/>
          <a:p>
            <a:r>
              <a:rPr lang="en-US" dirty="0"/>
              <a:t>But even among the resource-intensive countries, growth outcomes remain quite diverse</a:t>
            </a:r>
          </a:p>
        </p:txBody>
      </p:sp>
      <p:sp>
        <p:nvSpPr>
          <p:cNvPr id="7" name="TextBox 1">
            <a:extLst>
              <a:ext uri="{FF2B5EF4-FFF2-40B4-BE49-F238E27FC236}">
                <a16:creationId xmlns:a16="http://schemas.microsoft.com/office/drawing/2014/main" id="{0F752A1C-C6FE-44E3-A4AA-345D8AF76E20}"/>
              </a:ext>
            </a:extLst>
          </p:cNvPr>
          <p:cNvSpPr txBox="1"/>
          <p:nvPr/>
        </p:nvSpPr>
        <p:spPr>
          <a:xfrm>
            <a:off x="1211026" y="1804205"/>
            <a:ext cx="7696103"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Real GDP Growth Distribution, 2019</a:t>
            </a:r>
          </a:p>
        </p:txBody>
      </p:sp>
      <p:sp>
        <p:nvSpPr>
          <p:cNvPr id="8" name="TextBox 1">
            <a:extLst>
              <a:ext uri="{FF2B5EF4-FFF2-40B4-BE49-F238E27FC236}">
                <a16:creationId xmlns:a16="http://schemas.microsoft.com/office/drawing/2014/main" id="{2CCFACB3-1951-456A-B561-BBFF8E7BC369}"/>
              </a:ext>
            </a:extLst>
          </p:cNvPr>
          <p:cNvSpPr txBox="1"/>
          <p:nvPr/>
        </p:nvSpPr>
        <p:spPr>
          <a:xfrm>
            <a:off x="1238250" y="6242233"/>
            <a:ext cx="5817179" cy="380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IMF World Economic Outlook database.</a:t>
            </a:r>
          </a:p>
        </p:txBody>
      </p:sp>
      <p:sp>
        <p:nvSpPr>
          <p:cNvPr id="16" name="Rectangle 15">
            <a:extLst>
              <a:ext uri="{FF2B5EF4-FFF2-40B4-BE49-F238E27FC236}">
                <a16:creationId xmlns:a16="http://schemas.microsoft.com/office/drawing/2014/main" id="{805B4BA0-39D9-1F44-B468-934867AACC0B}"/>
              </a:ext>
            </a:extLst>
          </p:cNvPr>
          <p:cNvSpPr/>
          <p:nvPr/>
        </p:nvSpPr>
        <p:spPr>
          <a:xfrm>
            <a:off x="277441" y="40825"/>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17" name="Rectangle 16">
            <a:extLst>
              <a:ext uri="{FF2B5EF4-FFF2-40B4-BE49-F238E27FC236}">
                <a16:creationId xmlns:a16="http://schemas.microsoft.com/office/drawing/2014/main" id="{25364FC7-7E87-A940-92CE-D9E87668DB15}"/>
              </a:ext>
            </a:extLst>
          </p:cNvPr>
          <p:cNvSpPr/>
          <p:nvPr/>
        </p:nvSpPr>
        <p:spPr>
          <a:xfrm>
            <a:off x="3293948" y="40825"/>
            <a:ext cx="857927" cy="246221"/>
          </a:xfrm>
          <a:prstGeom prst="rect">
            <a:avLst/>
          </a:prstGeom>
        </p:spPr>
        <p:txBody>
          <a:bodyPr wrap="none">
            <a:spAutoFit/>
          </a:bodyPr>
          <a:lstStyle/>
          <a:p>
            <a:pPr lvl="0" algn="ctr"/>
            <a:r>
              <a:rPr lang="en-US" sz="1000" dirty="0">
                <a:solidFill>
                  <a:schemeClr val="bg1"/>
                </a:solidFill>
              </a:rPr>
              <a:t>Challenges </a:t>
            </a:r>
          </a:p>
        </p:txBody>
      </p:sp>
      <p:sp>
        <p:nvSpPr>
          <p:cNvPr id="18" name="Rectangle 17">
            <a:extLst>
              <a:ext uri="{FF2B5EF4-FFF2-40B4-BE49-F238E27FC236}">
                <a16:creationId xmlns:a16="http://schemas.microsoft.com/office/drawing/2014/main" id="{9D470772-13EF-EC46-B90F-30A7E1E54CA9}"/>
              </a:ext>
            </a:extLst>
          </p:cNvPr>
          <p:cNvSpPr/>
          <p:nvPr/>
        </p:nvSpPr>
        <p:spPr>
          <a:xfrm>
            <a:off x="5590795" y="40825"/>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19" name="Rectangle 18">
            <a:extLst>
              <a:ext uri="{FF2B5EF4-FFF2-40B4-BE49-F238E27FC236}">
                <a16:creationId xmlns:a16="http://schemas.microsoft.com/office/drawing/2014/main" id="{4D547471-D2A1-EB41-B402-2B99282F142B}"/>
              </a:ext>
            </a:extLst>
          </p:cNvPr>
          <p:cNvSpPr/>
          <p:nvPr/>
        </p:nvSpPr>
        <p:spPr>
          <a:xfrm>
            <a:off x="7486892" y="40825"/>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0" name="Rectangle 19">
            <a:extLst>
              <a:ext uri="{FF2B5EF4-FFF2-40B4-BE49-F238E27FC236}">
                <a16:creationId xmlns:a16="http://schemas.microsoft.com/office/drawing/2014/main" id="{DBE5E960-D3AD-D54F-AF7C-F16FC95FF034}"/>
              </a:ext>
            </a:extLst>
          </p:cNvPr>
          <p:cNvSpPr/>
          <p:nvPr/>
        </p:nvSpPr>
        <p:spPr>
          <a:xfrm>
            <a:off x="9908773" y="40825"/>
            <a:ext cx="1885453" cy="246221"/>
          </a:xfrm>
          <a:prstGeom prst="rect">
            <a:avLst/>
          </a:prstGeom>
        </p:spPr>
        <p:txBody>
          <a:bodyPr wrap="none">
            <a:spAutoFit/>
          </a:bodyPr>
          <a:lstStyle/>
          <a:p>
            <a:pPr lvl="0" algn="ctr"/>
            <a:r>
              <a:rPr lang="en-US" sz="1000" dirty="0">
                <a:solidFill>
                  <a:schemeClr val="bg1"/>
                </a:solidFill>
              </a:rPr>
              <a:t>Boosting Intra-Regional Trade</a:t>
            </a:r>
          </a:p>
        </p:txBody>
      </p:sp>
      <p:graphicFrame>
        <p:nvGraphicFramePr>
          <p:cNvPr id="22" name="Chart 21">
            <a:extLst>
              <a:ext uri="{FF2B5EF4-FFF2-40B4-BE49-F238E27FC236}">
                <a16:creationId xmlns:a16="http://schemas.microsoft.com/office/drawing/2014/main" id="{CDCA44D0-79BD-452E-82F2-B0905AAD92E6}"/>
              </a:ext>
            </a:extLst>
          </p:cNvPr>
          <p:cNvGraphicFramePr>
            <a:graphicFrameLocks/>
          </p:cNvGraphicFramePr>
          <p:nvPr>
            <p:extLst/>
          </p:nvPr>
        </p:nvGraphicFramePr>
        <p:xfrm>
          <a:off x="1239838" y="2464821"/>
          <a:ext cx="9171432" cy="3831336"/>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a:extLst>
              <a:ext uri="{FF2B5EF4-FFF2-40B4-BE49-F238E27FC236}">
                <a16:creationId xmlns:a16="http://schemas.microsoft.com/office/drawing/2014/main" id="{4191437E-B949-4C98-83CF-F9B992242376}"/>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CE2AF3-EAC5-4998-B918-E1B5FE72EA3E}"/>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CF35855-5513-4E3D-A45A-EA72BE04924B}"/>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7D82EBB-8F2F-4CA3-8746-C654E4628967}"/>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4A320EE-F510-4502-9821-AB135123648B}"/>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7B213BF-2565-43C0-B11E-B9C093FE4C64}"/>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8" name="Rectangle 27">
            <a:extLst>
              <a:ext uri="{FF2B5EF4-FFF2-40B4-BE49-F238E27FC236}">
                <a16:creationId xmlns:a16="http://schemas.microsoft.com/office/drawing/2014/main" id="{0347C529-580C-4A33-B6AD-E63D496EDDBA}"/>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29" name="Rectangle 28">
            <a:extLst>
              <a:ext uri="{FF2B5EF4-FFF2-40B4-BE49-F238E27FC236}">
                <a16:creationId xmlns:a16="http://schemas.microsoft.com/office/drawing/2014/main" id="{807B4E68-CEEE-4548-B4D5-DE743CD78D01}"/>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0" name="Rectangle 29">
            <a:extLst>
              <a:ext uri="{FF2B5EF4-FFF2-40B4-BE49-F238E27FC236}">
                <a16:creationId xmlns:a16="http://schemas.microsoft.com/office/drawing/2014/main" id="{65159403-16C8-4EF3-89B2-FB5953D59596}"/>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1" name="Rectangle 30">
            <a:extLst>
              <a:ext uri="{FF2B5EF4-FFF2-40B4-BE49-F238E27FC236}">
                <a16:creationId xmlns:a16="http://schemas.microsoft.com/office/drawing/2014/main" id="{DEA75040-6CA0-4B53-BD98-68E729F2AF60}"/>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14405783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83D3-50CA-43ED-BA2A-0C875709EBAB}"/>
              </a:ext>
            </a:extLst>
          </p:cNvPr>
          <p:cNvSpPr>
            <a:spLocks noGrp="1"/>
          </p:cNvSpPr>
          <p:nvPr>
            <p:ph type="title"/>
          </p:nvPr>
        </p:nvSpPr>
        <p:spPr>
          <a:xfrm>
            <a:off x="1239838" y="697371"/>
            <a:ext cx="10587072" cy="978486"/>
          </a:xfrm>
        </p:spPr>
        <p:txBody>
          <a:bodyPr>
            <a:normAutofit/>
          </a:bodyPr>
          <a:lstStyle/>
          <a:p>
            <a:r>
              <a:rPr lang="en-US" dirty="0"/>
              <a:t>The slower growth rates in some of the region’s larger economies is noteworthy</a:t>
            </a:r>
          </a:p>
        </p:txBody>
      </p:sp>
      <p:sp>
        <p:nvSpPr>
          <p:cNvPr id="6" name="TextBox 1">
            <a:extLst>
              <a:ext uri="{FF2B5EF4-FFF2-40B4-BE49-F238E27FC236}">
                <a16:creationId xmlns:a16="http://schemas.microsoft.com/office/drawing/2014/main" id="{9BA26722-22D7-476B-B247-7EBF7DA23446}"/>
              </a:ext>
            </a:extLst>
          </p:cNvPr>
          <p:cNvSpPr txBox="1"/>
          <p:nvPr/>
        </p:nvSpPr>
        <p:spPr>
          <a:xfrm>
            <a:off x="1164336" y="1793680"/>
            <a:ext cx="7120392"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Average Real GDP Growth Distribution, 2001-10</a:t>
            </a:r>
          </a:p>
        </p:txBody>
      </p:sp>
      <p:sp>
        <p:nvSpPr>
          <p:cNvPr id="14" name="TextBox 1">
            <a:extLst>
              <a:ext uri="{FF2B5EF4-FFF2-40B4-BE49-F238E27FC236}">
                <a16:creationId xmlns:a16="http://schemas.microsoft.com/office/drawing/2014/main" id="{83092E6D-C9CD-49E9-A27E-C28FD6FA29DD}"/>
              </a:ext>
            </a:extLst>
          </p:cNvPr>
          <p:cNvSpPr txBox="1"/>
          <p:nvPr/>
        </p:nvSpPr>
        <p:spPr>
          <a:xfrm>
            <a:off x="1239836" y="6252758"/>
            <a:ext cx="5817179" cy="380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IMF World Economic Outlook database.</a:t>
            </a:r>
          </a:p>
        </p:txBody>
      </p:sp>
      <p:graphicFrame>
        <p:nvGraphicFramePr>
          <p:cNvPr id="12" name="Chart 11">
            <a:extLst>
              <a:ext uri="{FF2B5EF4-FFF2-40B4-BE49-F238E27FC236}">
                <a16:creationId xmlns:a16="http://schemas.microsoft.com/office/drawing/2014/main" id="{82633B4F-A43E-4073-84C2-A47F6740104F}"/>
              </a:ext>
            </a:extLst>
          </p:cNvPr>
          <p:cNvGraphicFramePr>
            <a:graphicFrameLocks/>
          </p:cNvGraphicFramePr>
          <p:nvPr>
            <p:extLst/>
          </p:nvPr>
        </p:nvGraphicFramePr>
        <p:xfrm>
          <a:off x="1239836" y="2457308"/>
          <a:ext cx="9171432" cy="382919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2">
            <a:extLst>
              <a:ext uri="{FF2B5EF4-FFF2-40B4-BE49-F238E27FC236}">
                <a16:creationId xmlns:a16="http://schemas.microsoft.com/office/drawing/2014/main" id="{08D9793A-78B2-4D7B-BCA4-E7BFDA373369}"/>
              </a:ext>
            </a:extLst>
          </p:cNvPr>
          <p:cNvSpPr txBox="1"/>
          <p:nvPr/>
        </p:nvSpPr>
        <p:spPr>
          <a:xfrm>
            <a:off x="6766303" y="2575132"/>
            <a:ext cx="962585" cy="23308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Median = 4.1</a:t>
            </a:r>
          </a:p>
        </p:txBody>
      </p:sp>
      <p:sp>
        <p:nvSpPr>
          <p:cNvPr id="22" name="Rectangle 21">
            <a:extLst>
              <a:ext uri="{FF2B5EF4-FFF2-40B4-BE49-F238E27FC236}">
                <a16:creationId xmlns:a16="http://schemas.microsoft.com/office/drawing/2014/main" id="{FCC9B600-B73E-4263-B6DF-4B4D2E315253}"/>
              </a:ext>
            </a:extLst>
          </p:cNvPr>
          <p:cNvSpPr/>
          <p:nvPr/>
        </p:nvSpPr>
        <p:spPr>
          <a:xfrm>
            <a:off x="277441" y="40825"/>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23" name="Rectangle 22">
            <a:extLst>
              <a:ext uri="{FF2B5EF4-FFF2-40B4-BE49-F238E27FC236}">
                <a16:creationId xmlns:a16="http://schemas.microsoft.com/office/drawing/2014/main" id="{7E06EA08-94A2-4AAE-90A6-6CA5CC0C9B77}"/>
              </a:ext>
            </a:extLst>
          </p:cNvPr>
          <p:cNvSpPr/>
          <p:nvPr/>
        </p:nvSpPr>
        <p:spPr>
          <a:xfrm>
            <a:off x="3293948" y="40825"/>
            <a:ext cx="857927" cy="246221"/>
          </a:xfrm>
          <a:prstGeom prst="rect">
            <a:avLst/>
          </a:prstGeom>
        </p:spPr>
        <p:txBody>
          <a:bodyPr wrap="none">
            <a:spAutoFit/>
          </a:bodyPr>
          <a:lstStyle/>
          <a:p>
            <a:pPr lvl="0" algn="ctr"/>
            <a:r>
              <a:rPr lang="en-US" sz="1000" dirty="0">
                <a:solidFill>
                  <a:schemeClr val="bg1"/>
                </a:solidFill>
              </a:rPr>
              <a:t>Challenges </a:t>
            </a:r>
          </a:p>
        </p:txBody>
      </p:sp>
      <p:sp>
        <p:nvSpPr>
          <p:cNvPr id="24" name="Rectangle 23">
            <a:extLst>
              <a:ext uri="{FF2B5EF4-FFF2-40B4-BE49-F238E27FC236}">
                <a16:creationId xmlns:a16="http://schemas.microsoft.com/office/drawing/2014/main" id="{81D1344B-3E53-418F-8458-DF3880099450}"/>
              </a:ext>
            </a:extLst>
          </p:cNvPr>
          <p:cNvSpPr/>
          <p:nvPr/>
        </p:nvSpPr>
        <p:spPr>
          <a:xfrm>
            <a:off x="5590795" y="40825"/>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5" name="Rectangle 24">
            <a:extLst>
              <a:ext uri="{FF2B5EF4-FFF2-40B4-BE49-F238E27FC236}">
                <a16:creationId xmlns:a16="http://schemas.microsoft.com/office/drawing/2014/main" id="{73281B76-C4DE-44B4-9543-0EAF8923B2A7}"/>
              </a:ext>
            </a:extLst>
          </p:cNvPr>
          <p:cNvSpPr/>
          <p:nvPr/>
        </p:nvSpPr>
        <p:spPr>
          <a:xfrm>
            <a:off x="7486892" y="40825"/>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6" name="Rectangle 25">
            <a:extLst>
              <a:ext uri="{FF2B5EF4-FFF2-40B4-BE49-F238E27FC236}">
                <a16:creationId xmlns:a16="http://schemas.microsoft.com/office/drawing/2014/main" id="{5151710F-2B91-4368-B47C-589B7DF975EB}"/>
              </a:ext>
            </a:extLst>
          </p:cNvPr>
          <p:cNvSpPr/>
          <p:nvPr/>
        </p:nvSpPr>
        <p:spPr>
          <a:xfrm>
            <a:off x="9908773" y="40825"/>
            <a:ext cx="1885453" cy="246221"/>
          </a:xfrm>
          <a:prstGeom prst="rect">
            <a:avLst/>
          </a:prstGeom>
        </p:spPr>
        <p:txBody>
          <a:bodyPr wrap="none">
            <a:spAutoFit/>
          </a:bodyPr>
          <a:lstStyle/>
          <a:p>
            <a:pPr lvl="0" algn="ctr"/>
            <a:r>
              <a:rPr lang="en-US" sz="1000" dirty="0">
                <a:solidFill>
                  <a:schemeClr val="bg1"/>
                </a:solidFill>
              </a:rPr>
              <a:t>Boosting Intra-Regional Trade</a:t>
            </a:r>
          </a:p>
        </p:txBody>
      </p:sp>
      <p:sp>
        <p:nvSpPr>
          <p:cNvPr id="27" name="Rectangle 26">
            <a:extLst>
              <a:ext uri="{FF2B5EF4-FFF2-40B4-BE49-F238E27FC236}">
                <a16:creationId xmlns:a16="http://schemas.microsoft.com/office/drawing/2014/main" id="{835E43A5-0FCF-49FF-BF50-B1AC63D39D86}"/>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62DD80-B6E8-41F6-9F76-48FC3116BD0F}"/>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DA2E9D5-516E-4DA6-91B9-8423C88BF679}"/>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A334B0-E111-433D-BA63-EBA35BAEC2BB}"/>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82F5F02-F52B-4810-94D2-9B06F3A3FCFB}"/>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59CB557-7699-4BF1-891B-7A0068990CB6}"/>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33" name="Rectangle 32">
            <a:extLst>
              <a:ext uri="{FF2B5EF4-FFF2-40B4-BE49-F238E27FC236}">
                <a16:creationId xmlns:a16="http://schemas.microsoft.com/office/drawing/2014/main" id="{BB204FF3-EFD7-4659-B611-DCA1EFF4F850}"/>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34" name="Rectangle 33">
            <a:extLst>
              <a:ext uri="{FF2B5EF4-FFF2-40B4-BE49-F238E27FC236}">
                <a16:creationId xmlns:a16="http://schemas.microsoft.com/office/drawing/2014/main" id="{8A9A44EF-927E-428C-AAD0-75B9C6BEC4F1}"/>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5" name="Rectangle 34">
            <a:extLst>
              <a:ext uri="{FF2B5EF4-FFF2-40B4-BE49-F238E27FC236}">
                <a16:creationId xmlns:a16="http://schemas.microsoft.com/office/drawing/2014/main" id="{CAE298CA-5FE2-423E-8F01-2CD7F2863BD3}"/>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6" name="Rectangle 35">
            <a:extLst>
              <a:ext uri="{FF2B5EF4-FFF2-40B4-BE49-F238E27FC236}">
                <a16:creationId xmlns:a16="http://schemas.microsoft.com/office/drawing/2014/main" id="{6E199F75-C321-4D63-A304-765632C1264F}"/>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34858265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83D3-50CA-43ED-BA2A-0C875709EBAB}"/>
              </a:ext>
            </a:extLst>
          </p:cNvPr>
          <p:cNvSpPr>
            <a:spLocks noGrp="1"/>
          </p:cNvSpPr>
          <p:nvPr>
            <p:ph type="title"/>
          </p:nvPr>
        </p:nvSpPr>
        <p:spPr>
          <a:xfrm>
            <a:off x="1239835" y="698782"/>
            <a:ext cx="10475915" cy="978486"/>
          </a:xfrm>
        </p:spPr>
        <p:txBody>
          <a:bodyPr/>
          <a:lstStyle/>
          <a:p>
            <a:r>
              <a:rPr lang="en-US" dirty="0"/>
              <a:t>The slower growth rates in some of the region’s larger economies is noteworthy</a:t>
            </a:r>
          </a:p>
        </p:txBody>
      </p:sp>
      <p:sp>
        <p:nvSpPr>
          <p:cNvPr id="13" name="TextBox 1">
            <a:extLst>
              <a:ext uri="{FF2B5EF4-FFF2-40B4-BE49-F238E27FC236}">
                <a16:creationId xmlns:a16="http://schemas.microsoft.com/office/drawing/2014/main" id="{D23E46F0-450F-4FB7-9121-DC0F1915D559}"/>
              </a:ext>
            </a:extLst>
          </p:cNvPr>
          <p:cNvSpPr txBox="1"/>
          <p:nvPr/>
        </p:nvSpPr>
        <p:spPr>
          <a:xfrm>
            <a:off x="1155947" y="1808714"/>
            <a:ext cx="677874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707372"/>
                </a:solidFill>
                <a:latin typeface="Arial Black" panose="020B0A04020102020204" pitchFamily="34" charset="0"/>
              </a:rPr>
              <a:t>Average Real GDP Growth Distribution, 2011-19</a:t>
            </a:r>
          </a:p>
        </p:txBody>
      </p:sp>
      <p:sp>
        <p:nvSpPr>
          <p:cNvPr id="14" name="TextBox 1">
            <a:extLst>
              <a:ext uri="{FF2B5EF4-FFF2-40B4-BE49-F238E27FC236}">
                <a16:creationId xmlns:a16="http://schemas.microsoft.com/office/drawing/2014/main" id="{5922FD5F-3385-420E-B166-82229F452BDD}"/>
              </a:ext>
            </a:extLst>
          </p:cNvPr>
          <p:cNvSpPr txBox="1"/>
          <p:nvPr/>
        </p:nvSpPr>
        <p:spPr>
          <a:xfrm>
            <a:off x="1239835" y="6234902"/>
            <a:ext cx="5756720" cy="380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707372"/>
                </a:solidFill>
                <a:latin typeface="Arial Narrow" pitchFamily="34" charset="0"/>
              </a:rPr>
              <a:t>Source: IMF World Economic Outlook database.</a:t>
            </a:r>
          </a:p>
        </p:txBody>
      </p:sp>
      <p:sp>
        <p:nvSpPr>
          <p:cNvPr id="18" name="Rectangle 17">
            <a:extLst>
              <a:ext uri="{FF2B5EF4-FFF2-40B4-BE49-F238E27FC236}">
                <a16:creationId xmlns:a16="http://schemas.microsoft.com/office/drawing/2014/main" id="{BDA49F0B-6759-4789-B801-597F8F458933}"/>
              </a:ext>
            </a:extLst>
          </p:cNvPr>
          <p:cNvSpPr/>
          <p:nvPr/>
        </p:nvSpPr>
        <p:spPr>
          <a:xfrm>
            <a:off x="277441" y="40825"/>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19" name="Rectangle 18">
            <a:extLst>
              <a:ext uri="{FF2B5EF4-FFF2-40B4-BE49-F238E27FC236}">
                <a16:creationId xmlns:a16="http://schemas.microsoft.com/office/drawing/2014/main" id="{57969E46-65B7-42D2-87F8-2B732218E1F4}"/>
              </a:ext>
            </a:extLst>
          </p:cNvPr>
          <p:cNvSpPr/>
          <p:nvPr/>
        </p:nvSpPr>
        <p:spPr>
          <a:xfrm>
            <a:off x="3293948" y="40825"/>
            <a:ext cx="857927" cy="246221"/>
          </a:xfrm>
          <a:prstGeom prst="rect">
            <a:avLst/>
          </a:prstGeom>
        </p:spPr>
        <p:txBody>
          <a:bodyPr wrap="none">
            <a:spAutoFit/>
          </a:bodyPr>
          <a:lstStyle/>
          <a:p>
            <a:pPr lvl="0" algn="ctr"/>
            <a:r>
              <a:rPr lang="en-US" sz="1000" dirty="0">
                <a:solidFill>
                  <a:schemeClr val="bg1"/>
                </a:solidFill>
              </a:rPr>
              <a:t>Challenges </a:t>
            </a:r>
          </a:p>
        </p:txBody>
      </p:sp>
      <p:sp>
        <p:nvSpPr>
          <p:cNvPr id="20" name="Rectangle 19">
            <a:extLst>
              <a:ext uri="{FF2B5EF4-FFF2-40B4-BE49-F238E27FC236}">
                <a16:creationId xmlns:a16="http://schemas.microsoft.com/office/drawing/2014/main" id="{971C28E7-D667-4703-A20B-BB92392812B2}"/>
              </a:ext>
            </a:extLst>
          </p:cNvPr>
          <p:cNvSpPr/>
          <p:nvPr/>
        </p:nvSpPr>
        <p:spPr>
          <a:xfrm>
            <a:off x="5590795" y="40825"/>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1" name="Rectangle 20">
            <a:extLst>
              <a:ext uri="{FF2B5EF4-FFF2-40B4-BE49-F238E27FC236}">
                <a16:creationId xmlns:a16="http://schemas.microsoft.com/office/drawing/2014/main" id="{22F2E8DD-A28B-4768-A519-372368A57A92}"/>
              </a:ext>
            </a:extLst>
          </p:cNvPr>
          <p:cNvSpPr/>
          <p:nvPr/>
        </p:nvSpPr>
        <p:spPr>
          <a:xfrm>
            <a:off x="7486892" y="40825"/>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2" name="Rectangle 21">
            <a:extLst>
              <a:ext uri="{FF2B5EF4-FFF2-40B4-BE49-F238E27FC236}">
                <a16:creationId xmlns:a16="http://schemas.microsoft.com/office/drawing/2014/main" id="{4A19C0D1-9397-44A6-BE8A-922B3FB8746D}"/>
              </a:ext>
            </a:extLst>
          </p:cNvPr>
          <p:cNvSpPr/>
          <p:nvPr/>
        </p:nvSpPr>
        <p:spPr>
          <a:xfrm>
            <a:off x="9908773" y="40825"/>
            <a:ext cx="1885453" cy="246221"/>
          </a:xfrm>
          <a:prstGeom prst="rect">
            <a:avLst/>
          </a:prstGeom>
        </p:spPr>
        <p:txBody>
          <a:bodyPr wrap="none">
            <a:spAutoFit/>
          </a:bodyPr>
          <a:lstStyle/>
          <a:p>
            <a:pPr lvl="0" algn="ctr"/>
            <a:r>
              <a:rPr lang="en-US" sz="1000" dirty="0">
                <a:solidFill>
                  <a:schemeClr val="bg1"/>
                </a:solidFill>
              </a:rPr>
              <a:t>Boosting Intra-Regional Trade</a:t>
            </a:r>
          </a:p>
        </p:txBody>
      </p:sp>
      <p:graphicFrame>
        <p:nvGraphicFramePr>
          <p:cNvPr id="23" name="Chart 22">
            <a:extLst>
              <a:ext uri="{FF2B5EF4-FFF2-40B4-BE49-F238E27FC236}">
                <a16:creationId xmlns:a16="http://schemas.microsoft.com/office/drawing/2014/main" id="{5D10B04A-74C5-4A5E-B874-05DF897DC61C}"/>
              </a:ext>
            </a:extLst>
          </p:cNvPr>
          <p:cNvGraphicFramePr>
            <a:graphicFrameLocks/>
          </p:cNvGraphicFramePr>
          <p:nvPr>
            <p:extLst/>
          </p:nvPr>
        </p:nvGraphicFramePr>
        <p:xfrm>
          <a:off x="1239835" y="2455164"/>
          <a:ext cx="9171432" cy="383133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2">
            <a:extLst>
              <a:ext uri="{FF2B5EF4-FFF2-40B4-BE49-F238E27FC236}">
                <a16:creationId xmlns:a16="http://schemas.microsoft.com/office/drawing/2014/main" id="{B8EFB17B-3603-4C78-836E-BB6D0C5B962D}"/>
              </a:ext>
            </a:extLst>
          </p:cNvPr>
          <p:cNvSpPr txBox="1"/>
          <p:nvPr/>
        </p:nvSpPr>
        <p:spPr>
          <a:xfrm>
            <a:off x="6845075" y="2587344"/>
            <a:ext cx="1013518" cy="25265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Median = 4.3</a:t>
            </a:r>
          </a:p>
        </p:txBody>
      </p:sp>
      <p:sp>
        <p:nvSpPr>
          <p:cNvPr id="24" name="Rectangle 23">
            <a:extLst>
              <a:ext uri="{FF2B5EF4-FFF2-40B4-BE49-F238E27FC236}">
                <a16:creationId xmlns:a16="http://schemas.microsoft.com/office/drawing/2014/main" id="{314FD15A-1E67-4416-9C3D-D22E002A47FF}"/>
              </a:ext>
            </a:extLst>
          </p:cNvPr>
          <p:cNvSpPr/>
          <p:nvPr/>
        </p:nvSpPr>
        <p:spPr>
          <a:xfrm>
            <a:off x="96499" y="6526642"/>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3B42DEF-9B42-428F-9D02-8ACD6ABDCDC2}"/>
              </a:ext>
            </a:extLst>
          </p:cNvPr>
          <p:cNvSpPr/>
          <p:nvPr/>
        </p:nvSpPr>
        <p:spPr>
          <a:xfrm>
            <a:off x="2472695"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D20F0E-E6E7-4375-8BF9-5EA636E76CC9}"/>
              </a:ext>
            </a:extLst>
          </p:cNvPr>
          <p:cNvSpPr/>
          <p:nvPr/>
        </p:nvSpPr>
        <p:spPr>
          <a:xfrm>
            <a:off x="4848891"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A25FAFE-BB2B-4D4B-A480-C2AC9F177D80}"/>
              </a:ext>
            </a:extLst>
          </p:cNvPr>
          <p:cNvSpPr/>
          <p:nvPr/>
        </p:nvSpPr>
        <p:spPr>
          <a:xfrm>
            <a:off x="7225087"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71BEE20-1174-4D21-81BB-397C1670538B}"/>
              </a:ext>
            </a:extLst>
          </p:cNvPr>
          <p:cNvSpPr/>
          <p:nvPr/>
        </p:nvSpPr>
        <p:spPr>
          <a:xfrm>
            <a:off x="9601283" y="6526642"/>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C4A9D4-1EE4-4F6A-A5A3-D91C71485617}"/>
              </a:ext>
            </a:extLst>
          </p:cNvPr>
          <p:cNvSpPr/>
          <p:nvPr/>
        </p:nvSpPr>
        <p:spPr>
          <a:xfrm>
            <a:off x="193551" y="6567467"/>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30" name="Rectangle 29">
            <a:extLst>
              <a:ext uri="{FF2B5EF4-FFF2-40B4-BE49-F238E27FC236}">
                <a16:creationId xmlns:a16="http://schemas.microsoft.com/office/drawing/2014/main" id="{F3A8ABE0-2F44-4979-83A2-C123CB6F006F}"/>
              </a:ext>
            </a:extLst>
          </p:cNvPr>
          <p:cNvSpPr/>
          <p:nvPr/>
        </p:nvSpPr>
        <p:spPr>
          <a:xfrm>
            <a:off x="3210058" y="6567467"/>
            <a:ext cx="857927" cy="246221"/>
          </a:xfrm>
          <a:prstGeom prst="rect">
            <a:avLst/>
          </a:prstGeom>
        </p:spPr>
        <p:txBody>
          <a:bodyPr wrap="none">
            <a:spAutoFit/>
          </a:bodyPr>
          <a:lstStyle/>
          <a:p>
            <a:pPr lvl="0" algn="ctr"/>
            <a:r>
              <a:rPr lang="en-US" sz="1000" dirty="0">
                <a:solidFill>
                  <a:schemeClr val="bg1"/>
                </a:solidFill>
              </a:rPr>
              <a:t>Challenges </a:t>
            </a:r>
          </a:p>
        </p:txBody>
      </p:sp>
      <p:sp>
        <p:nvSpPr>
          <p:cNvPr id="31" name="Rectangle 30">
            <a:extLst>
              <a:ext uri="{FF2B5EF4-FFF2-40B4-BE49-F238E27FC236}">
                <a16:creationId xmlns:a16="http://schemas.microsoft.com/office/drawing/2014/main" id="{05013495-B80E-429A-9286-CCF8B38F24C0}"/>
              </a:ext>
            </a:extLst>
          </p:cNvPr>
          <p:cNvSpPr/>
          <p:nvPr/>
        </p:nvSpPr>
        <p:spPr>
          <a:xfrm>
            <a:off x="5506905" y="6567467"/>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32" name="Rectangle 31">
            <a:extLst>
              <a:ext uri="{FF2B5EF4-FFF2-40B4-BE49-F238E27FC236}">
                <a16:creationId xmlns:a16="http://schemas.microsoft.com/office/drawing/2014/main" id="{7CE58224-206C-4BB7-B65F-40B8264DDEFA}"/>
              </a:ext>
            </a:extLst>
          </p:cNvPr>
          <p:cNvSpPr/>
          <p:nvPr/>
        </p:nvSpPr>
        <p:spPr>
          <a:xfrm>
            <a:off x="7403002" y="6567467"/>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33" name="Rectangle 32">
            <a:extLst>
              <a:ext uri="{FF2B5EF4-FFF2-40B4-BE49-F238E27FC236}">
                <a16:creationId xmlns:a16="http://schemas.microsoft.com/office/drawing/2014/main" id="{36059883-1BF1-40F5-AB04-3DF33C506673}"/>
              </a:ext>
            </a:extLst>
          </p:cNvPr>
          <p:cNvSpPr/>
          <p:nvPr/>
        </p:nvSpPr>
        <p:spPr>
          <a:xfrm>
            <a:off x="9824883" y="6567467"/>
            <a:ext cx="1885453" cy="246221"/>
          </a:xfrm>
          <a:prstGeom prst="rect">
            <a:avLst/>
          </a:prstGeom>
        </p:spPr>
        <p:txBody>
          <a:bodyPr wrap="none">
            <a:spAutoFit/>
          </a:bodyPr>
          <a:lstStyle/>
          <a:p>
            <a:pPr lvl="0" algn="ctr"/>
            <a:r>
              <a:rPr lang="en-US" sz="1000" dirty="0">
                <a:solidFill>
                  <a:schemeClr val="bg1"/>
                </a:solidFill>
              </a:rPr>
              <a:t>Boosting Intra-Regional Trade</a:t>
            </a:r>
          </a:p>
        </p:txBody>
      </p:sp>
    </p:spTree>
    <p:extLst>
      <p:ext uri="{BB962C8B-B14F-4D97-AF65-F5344CB8AC3E}">
        <p14:creationId xmlns:p14="http://schemas.microsoft.com/office/powerpoint/2010/main" val="97493509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276399"/>
    </a:accent1>
    <a:accent2>
      <a:srgbClr val="D48E30"/>
    </a:accent2>
    <a:accent3>
      <a:srgbClr val="A5A5A5"/>
    </a:accent3>
    <a:accent4>
      <a:srgbClr val="000000"/>
    </a:accent4>
    <a:accent5>
      <a:srgbClr val="689CDA"/>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2407</Words>
  <Application>Microsoft Office PowerPoint</Application>
  <PresentationFormat>Widescreen</PresentationFormat>
  <Paragraphs>489</Paragraphs>
  <Slides>42</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MS Mincho</vt:lpstr>
      <vt:lpstr>arial</vt:lpstr>
      <vt:lpstr>arial</vt:lpstr>
      <vt:lpstr>Arial Black</vt:lpstr>
      <vt:lpstr>Arial Narrow</vt:lpstr>
      <vt:lpstr>ArialMT</vt:lpstr>
      <vt:lpstr>Calibri</vt:lpstr>
      <vt:lpstr>Calibri Light</vt:lpstr>
      <vt:lpstr>Segoe UI</vt:lpstr>
      <vt:lpstr>Times New Roman</vt:lpstr>
      <vt:lpstr>Wingdings</vt:lpstr>
      <vt:lpstr>Office Theme</vt:lpstr>
      <vt:lpstr>Recovery amid  Uncertain Times</vt:lpstr>
      <vt:lpstr>Key Messages</vt:lpstr>
      <vt:lpstr>PowerPoint Presentation</vt:lpstr>
      <vt:lpstr>Growth is recovering but varies considerably among countries</vt:lpstr>
      <vt:lpstr>In particular, recent and prospective growth performance is split between resource- and non-resource-intensive countries</vt:lpstr>
      <vt:lpstr>Growth in resource-intensive countries was adversely impacted by the large 2014 terms-of-trade shock…</vt:lpstr>
      <vt:lpstr>But even among the resource-intensive countries, growth outcomes remain quite diverse</vt:lpstr>
      <vt:lpstr>The slower growth rates in some of the region’s larger economies is noteworthy</vt:lpstr>
      <vt:lpstr>The slower growth rates in some of the region’s larger economies is noteworthy</vt:lpstr>
      <vt:lpstr>In South Africa, lower private investment is contributing to slower growth</vt:lpstr>
      <vt:lpstr>In Nigeria, the sharp drop in oil prices and ongoing adjustment have slowed growth…</vt:lpstr>
      <vt:lpstr>…and much the same in Angola</vt:lpstr>
      <vt:lpstr>PowerPoint Presentation</vt:lpstr>
      <vt:lpstr>The uncertainties in the external environment pose a challenge for policymakers</vt:lpstr>
      <vt:lpstr>Volatile capital flows have been dealt with more through changes in reserves than exchange rates </vt:lpstr>
      <vt:lpstr>Climate shocks threaten the outlook for a number of southern African countries</vt:lpstr>
      <vt:lpstr>On current policies, the recovery beyond 2019 looks set to be marginal</vt:lpstr>
      <vt:lpstr>…and would not be enough to create much needed jobs in many countries</vt:lpstr>
      <vt:lpstr>PowerPoint Presentation</vt:lpstr>
      <vt:lpstr>Public debt dynamics are stabilizing somewhat, albeit at higher debt levels</vt:lpstr>
      <vt:lpstr>Fiscal adjustment has helped, but more is still needed in many cases…</vt:lpstr>
      <vt:lpstr>…as debt vulnerabilities are notably elevated…</vt:lpstr>
      <vt:lpstr>…and will remain so as concessional financing will remain scarce</vt:lpstr>
      <vt:lpstr>PowerPoint Presentation</vt:lpstr>
      <vt:lpstr>Warning</vt:lpstr>
      <vt:lpstr>Diagnostic</vt:lpstr>
      <vt:lpstr>Zimbabwe: Parallel Market Exchange Rate</vt:lpstr>
      <vt:lpstr>The financing of the deficit through printing money led to rising parallel market exchange rate…</vt:lpstr>
      <vt:lpstr>…contributing to rising inflation.</vt:lpstr>
      <vt:lpstr>… leading a the real effective exchange rate depreciating.</vt:lpstr>
      <vt:lpstr>Transitional Stabilization Program (TSP)/Staff Monitored Program</vt:lpstr>
      <vt:lpstr>SMP main objectives: </vt:lpstr>
      <vt:lpstr> Fiscal Adjustment </vt:lpstr>
      <vt:lpstr>Fiscal Adjustment (Con’t)</vt:lpstr>
      <vt:lpstr>Expenditure Side/Financing</vt:lpstr>
      <vt:lpstr> Macroeconomic Outlook … </vt:lpstr>
      <vt:lpstr>Medium-Term Macroeconomic Framework—Baseline </vt:lpstr>
      <vt:lpstr>Risks to the outlook </vt:lpstr>
      <vt:lpstr>Quantitative Targets</vt:lpstr>
      <vt:lpstr>SMP Structural Benchmarks</vt:lpstr>
      <vt:lpstr>Conditions for IMF financial engagement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amid  Uncertain Times</dc:title>
  <dc:creator>Chishawa, Petronella</dc:creator>
  <cp:lastModifiedBy>Sainsard Woolley, Caroline M</cp:lastModifiedBy>
  <cp:revision>12</cp:revision>
  <dcterms:created xsi:type="dcterms:W3CDTF">2019-05-16T14:15:04Z</dcterms:created>
  <dcterms:modified xsi:type="dcterms:W3CDTF">2019-06-24T17:27:53Z</dcterms:modified>
</cp:coreProperties>
</file>